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0"/>
  </p:notesMasterIdLst>
  <p:sldIdLst>
    <p:sldId id="333" r:id="rId2"/>
    <p:sldId id="342" r:id="rId3"/>
    <p:sldId id="343" r:id="rId4"/>
    <p:sldId id="344" r:id="rId5"/>
    <p:sldId id="345" r:id="rId6"/>
    <p:sldId id="346" r:id="rId7"/>
    <p:sldId id="298" r:id="rId8"/>
    <p:sldId id="297" r:id="rId9"/>
    <p:sldId id="312" r:id="rId10"/>
    <p:sldId id="289" r:id="rId11"/>
    <p:sldId id="304" r:id="rId12"/>
    <p:sldId id="335" r:id="rId13"/>
    <p:sldId id="336" r:id="rId14"/>
    <p:sldId id="301" r:id="rId15"/>
    <p:sldId id="300" r:id="rId16"/>
    <p:sldId id="290" r:id="rId17"/>
    <p:sldId id="288" r:id="rId18"/>
    <p:sldId id="256" r:id="rId19"/>
    <p:sldId id="257" r:id="rId20"/>
    <p:sldId id="308" r:id="rId21"/>
    <p:sldId id="307" r:id="rId22"/>
    <p:sldId id="340" r:id="rId23"/>
    <p:sldId id="303" r:id="rId24"/>
    <p:sldId id="260" r:id="rId25"/>
    <p:sldId id="309" r:id="rId26"/>
    <p:sldId id="310" r:id="rId27"/>
    <p:sldId id="306" r:id="rId28"/>
    <p:sldId id="30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8577" autoAdjust="0"/>
    <p:restoredTop sz="89259" autoAdjust="0"/>
  </p:normalViewPr>
  <p:slideViewPr>
    <p:cSldViewPr snapToObjects="1">
      <p:cViewPr varScale="1">
        <p:scale>
          <a:sx n="97" d="100"/>
          <a:sy n="97" d="100"/>
        </p:scale>
        <p:origin x="-4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BCE6-D089-3E46-82E7-6D334709E98E}" type="datetimeFigureOut">
              <a:rPr/>
              <a:pPr/>
              <a:t>4/8/15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CEEBE-B908-2241-88BD-2C6602385A9D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269958-0FAC-2E4D-9D78-C90F5AE60F5A}" type="slidenum">
              <a:rPr lang="en-US"/>
              <a:pPr/>
              <a:t>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E6FAA0-76A4-ED4C-B11F-5CD8E7ED6AFA}" type="slidenum">
              <a:rPr lang="en-US"/>
              <a:pPr/>
              <a:t>19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E6FAA0-76A4-ED4C-B11F-5CD8E7ED6AFA}" type="slidenum">
              <a:rPr lang="en-US"/>
              <a:pPr/>
              <a:t>20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E6FAA0-76A4-ED4C-B11F-5CD8E7ED6AFA}" type="slidenum">
              <a:rPr lang="en-US"/>
              <a:pPr/>
              <a:t>21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4C015D-647A-0741-8992-A04F4E79605B}" type="slidenum">
              <a:rPr lang="en-US"/>
              <a:pPr/>
              <a:t>22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A4F8C-F06C-7E46-B600-726907979E8A}" type="datetimeFigureOut">
              <a:rPr/>
              <a:pPr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68F67-BFA1-0749-9DB8-DE1CBE711EFA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Herping_With_Dylan_Frog_Calls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esktop/GVZmovies28Feb2017/GoldenFrogWave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esktop/GVZmovies28Feb2017/ForLecture28Feb2017/*Vibration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7.jpeg"/><Relationship Id="rId5" Type="http://schemas.openxmlformats.org/officeDocument/2006/relationships/image" Target="../media/image29.png"/><Relationship Id="rId1" Type="http://schemas.openxmlformats.org/officeDocument/2006/relationships/video" Target="file://localhost/Users/pandapuffs/Downloads/Parrot_snake_attacks_red_eyed_treefrog_egg_clutch.mp4" TargetMode="Externa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5.jpeg"/><Relationship Id="rId5" Type="http://schemas.openxmlformats.org/officeDocument/2006/relationships/image" Target="../media/image30.png"/><Relationship Id="rId1" Type="http://schemas.openxmlformats.org/officeDocument/2006/relationships/video" Target="file://localhost/Users/pandapuffs/Downloads/Frogs_make_bubble_nests.mp4" TargetMode="Externa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1" Type="http://schemas.openxmlformats.org/officeDocument/2006/relationships/video" Target="file://localhost/Users/pandapuffs/Downloads/Frog_hatching.mp4" TargetMode="Externa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Strawberry_Poison_Dart_Frog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World_s_Weirdest_Baby_Toads_Born_from_Mom_s_Back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World_s_Weirdest_Frog_Father_Spits_Out_Young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video" Target="file://localhost/Users/pandapuffs/Desktop/GVZmovies28Feb2017/Attenborough%20Amazing%20Rain%20Frogs%20-%20Life%20in%20Cold%20Blood%20-%20BBC%20wildlife.mp4" TargetMode="Externa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esktop/GVZmovies28Feb2017/OSA%20Peninsula,%20frog%20party,%20Costa%20Rica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47763"/>
            <a:ext cx="8077200" cy="57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1165225" y="601663"/>
            <a:ext cx="645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Reproduction in Amphibians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Frog vocalization</a:t>
            </a:r>
          </a:p>
        </p:txBody>
      </p:sp>
      <p:pic>
        <p:nvPicPr>
          <p:cNvPr id="5" name="Picture 4" descr="13389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676400"/>
            <a:ext cx="7193735" cy="4800600"/>
          </a:xfrm>
          <a:prstGeom prst="rect">
            <a:avLst/>
          </a:prstGeom>
        </p:spPr>
      </p:pic>
      <p:pic>
        <p:nvPicPr>
          <p:cNvPr id="7" name="Picture 6" descr="Air-Flow-in-a-Frog-During-Call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24400"/>
            <a:ext cx="2844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Frog vocalization</a:t>
            </a:r>
          </a:p>
        </p:txBody>
      </p:sp>
      <p:pic>
        <p:nvPicPr>
          <p:cNvPr id="7" name="Herping_With_Dylan_Frog_Calls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ldenFrogWave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/>
          </a:p>
        </p:txBody>
      </p:sp>
      <p:pic>
        <p:nvPicPr>
          <p:cNvPr id="6" name="Vibration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21530" y="1600200"/>
            <a:ext cx="670094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Amplexus</a:t>
            </a:r>
          </a:p>
        </p:txBody>
      </p:sp>
      <p:pic>
        <p:nvPicPr>
          <p:cNvPr id="7" name="Content Placeholder 6" descr="mediu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886" y="1600200"/>
            <a:ext cx="6523790" cy="464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Alternative mating strategies in frogs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satellite males</a:t>
            </a:r>
          </a:p>
          <a:p>
            <a:endParaRPr lang="en-US"/>
          </a:p>
        </p:txBody>
      </p:sp>
      <p:pic>
        <p:nvPicPr>
          <p:cNvPr id="4" name="Picture 3" descr="Hcinereasatell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046862"/>
            <a:ext cx="4648200" cy="4660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Alternative mating strategies in frogs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satellite males</a:t>
            </a:r>
          </a:p>
          <a:p>
            <a:r>
              <a:rPr lang="en-US"/>
              <a:t>clutch piracy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871" y="2190750"/>
            <a:ext cx="4664929" cy="4210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9" y="4876800"/>
            <a:ext cx="4098071" cy="1417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Alternative mating strategies in frogs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satellite males</a:t>
            </a:r>
          </a:p>
          <a:p>
            <a:r>
              <a:rPr lang="en-US"/>
              <a:t>clutch piracy</a:t>
            </a:r>
          </a:p>
          <a:p>
            <a:r>
              <a:rPr lang="en-US"/>
              <a:t>functional necrophilia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1" y="1633494"/>
            <a:ext cx="3352800" cy="4780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3888244"/>
            <a:ext cx="5099673" cy="1674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08 at 11.30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31750"/>
            <a:ext cx="6311900" cy="679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4333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1183" y="1447800"/>
            <a:ext cx="3556383" cy="2356104"/>
          </a:xfrm>
        </p:spPr>
      </p:pic>
      <p:pic>
        <p:nvPicPr>
          <p:cNvPr id="10" name="Picture 9" descr="Southern Foam-Nest Frog - S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478" y="1066800"/>
            <a:ext cx="3312522" cy="3351894"/>
          </a:xfrm>
          <a:prstGeom prst="rect">
            <a:avLst/>
          </a:prstGeom>
        </p:spPr>
      </p:pic>
      <p:pic>
        <p:nvPicPr>
          <p:cNvPr id="11" name="Picture 10" descr="01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16" y="4032504"/>
            <a:ext cx="4229784" cy="2825496"/>
          </a:xfrm>
          <a:prstGeom prst="rect">
            <a:avLst/>
          </a:prstGeom>
        </p:spPr>
      </p:pic>
      <p:pic>
        <p:nvPicPr>
          <p:cNvPr id="12" name="Picture 11" descr="eggs-4-day-4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4370232"/>
            <a:ext cx="3276599" cy="2380765"/>
          </a:xfrm>
          <a:prstGeom prst="rect">
            <a:avLst/>
          </a:prstGeom>
        </p:spPr>
      </p:pic>
      <p:pic>
        <p:nvPicPr>
          <p:cNvPr id="13" name="Picture 12" descr="frog-eggs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700" y="1019175"/>
            <a:ext cx="3416300" cy="256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Amphibian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55837"/>
            <a:ext cx="8229600" cy="4525963"/>
          </a:xfrm>
        </p:spPr>
        <p:txBody>
          <a:bodyPr/>
          <a:lstStyle/>
          <a:p>
            <a:r>
              <a:rPr lang="en-US"/>
              <a:t>Most are sexual</a:t>
            </a:r>
          </a:p>
          <a:p>
            <a:pPr lvl="1"/>
            <a:r>
              <a:rPr lang="en-US"/>
              <a:t>XY, ZW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6" name="Picture 5" descr="jgenv02p0068g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00200"/>
            <a:ext cx="49530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eggs-4-day-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1" y="0"/>
            <a:ext cx="3276599" cy="2380765"/>
          </a:xfrm>
          <a:prstGeom prst="rect">
            <a:avLst/>
          </a:prstGeom>
        </p:spPr>
      </p:pic>
      <p:pic>
        <p:nvPicPr>
          <p:cNvPr id="13" name="Parrot_snake_attacks_red_eyed_treefrog_egg_clutch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62000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outhern Foam-Nest Frog - S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822" y="76200"/>
            <a:ext cx="2710978" cy="2743200"/>
          </a:xfrm>
          <a:prstGeom prst="rect">
            <a:avLst/>
          </a:prstGeom>
        </p:spPr>
      </p:pic>
      <p:pic>
        <p:nvPicPr>
          <p:cNvPr id="13" name="Frogs_make_bubble_nests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48922" y="2580481"/>
            <a:ext cx="7604478" cy="427751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3" y="561975"/>
            <a:ext cx="7823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dpoles_developing_in_eggs_on_leaf_DP82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24042"/>
            <a:ext cx="4133088" cy="3099816"/>
          </a:xfrm>
        </p:spPr>
      </p:pic>
      <p:pic>
        <p:nvPicPr>
          <p:cNvPr id="6" name="Picture 5" descr="rainfrog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088" y="274638"/>
            <a:ext cx="5010912" cy="3149219"/>
          </a:xfrm>
          <a:prstGeom prst="rect">
            <a:avLst/>
          </a:prstGeom>
        </p:spPr>
      </p:pic>
      <p:pic>
        <p:nvPicPr>
          <p:cNvPr id="7" name="Frog_hatching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28800" y="3423856"/>
            <a:ext cx="6105143" cy="343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>
                <a:ea typeface="ＭＳ Ｐゴシック" pitchFamily="-84" charset="-128"/>
                <a:cs typeface="ＭＳ Ｐゴシック" pitchFamily="-84" charset="-128"/>
              </a:rPr>
              <a:t>Parental care</a:t>
            </a:r>
            <a:endParaRPr lang="en-US" sz="400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Picture 32" descr="pcophites"/>
          <p:cNvPicPr>
            <a:picLocks noChangeAspect="1" noChangeArrowheads="1"/>
          </p:cNvPicPr>
          <p:nvPr/>
        </p:nvPicPr>
        <p:blipFill>
          <a:blip r:embed="rId2"/>
          <a:srcRect r="6541"/>
          <a:stretch>
            <a:fillRect/>
          </a:stretch>
        </p:blipFill>
        <p:spPr bwMode="auto">
          <a:xfrm>
            <a:off x="6062241" y="1981200"/>
            <a:ext cx="2776959" cy="2432050"/>
          </a:xfrm>
          <a:prstGeom prst="rect">
            <a:avLst/>
          </a:prstGeom>
          <a:noFill/>
        </p:spPr>
      </p:pic>
      <p:pic>
        <p:nvPicPr>
          <p:cNvPr id="11" name="Picture 41" descr="dn10369-2_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17638"/>
            <a:ext cx="2286000" cy="1969300"/>
          </a:xfrm>
          <a:prstGeom prst="rect">
            <a:avLst/>
          </a:prstGeom>
          <a:noFill/>
        </p:spPr>
      </p:pic>
      <p:grpSp>
        <p:nvGrpSpPr>
          <p:cNvPr id="13" name="Group 63"/>
          <p:cNvGrpSpPr>
            <a:grpSpLocks/>
          </p:cNvGrpSpPr>
          <p:nvPr/>
        </p:nvGrpSpPr>
        <p:grpSpPr bwMode="auto">
          <a:xfrm>
            <a:off x="2971800" y="2586038"/>
            <a:ext cx="2743200" cy="3205162"/>
            <a:chOff x="2928" y="2879"/>
            <a:chExt cx="1248" cy="1343"/>
          </a:xfrm>
        </p:grpSpPr>
        <p:sp>
          <p:nvSpPr>
            <p:cNvPr id="14" name="Text Box 45"/>
            <p:cNvSpPr txBox="1">
              <a:spLocks noChangeArrowheads="1"/>
            </p:cNvSpPr>
            <p:nvPr/>
          </p:nvSpPr>
          <p:spPr bwMode="auto">
            <a:xfrm>
              <a:off x="3056" y="3895"/>
              <a:ext cx="1025" cy="3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Internal Brooding</a:t>
              </a:r>
            </a:p>
            <a:p>
              <a:pPr algn="ctr"/>
              <a:r>
                <a:rPr lang="en-US" sz="1200"/>
                <a:t>(</a:t>
              </a:r>
              <a:r>
                <a:rPr lang="en-US" sz="1200">
                  <a:ea typeface="Arial" pitchFamily="-84" charset="0"/>
                  <a:cs typeface="Arial" pitchFamily="-84" charset="0"/>
                </a:rPr>
                <a:t>♀ </a:t>
              </a:r>
              <a:r>
                <a:rPr lang="en-US" sz="1200">
                  <a:ea typeface="Arial" pitchFamily="-84" charset="0"/>
                  <a:cs typeface="Arial" pitchFamily="-84" charset="0"/>
                  <a:sym typeface="Symbol" pitchFamily="-84" charset="2"/>
                </a:rPr>
                <a:t></a:t>
              </a:r>
              <a:r>
                <a:rPr lang="en-US" sz="1200">
                  <a:ea typeface="Arial" pitchFamily="-84" charset="0"/>
                  <a:cs typeface="Arial" pitchFamily="-84" charset="0"/>
                </a:rPr>
                <a:t> </a:t>
              </a:r>
              <a:r>
                <a:rPr lang="en-US" sz="1200">
                  <a:ea typeface="Arial" pitchFamily="-84" charset="0"/>
                  <a:cs typeface="Arial" pitchFamily="-84" charset="0"/>
                  <a:sym typeface="Symbol" pitchFamily="-84" charset="2"/>
                </a:rPr>
                <a:t>Gastric Brooders)</a:t>
              </a:r>
            </a:p>
          </p:txBody>
        </p:sp>
        <p:pic>
          <p:nvPicPr>
            <p:cNvPr id="15" name="Picture 47" descr="fig1"/>
            <p:cNvPicPr>
              <a:picLocks noChangeAspect="1" noChangeArrowheads="1"/>
            </p:cNvPicPr>
            <p:nvPr/>
          </p:nvPicPr>
          <p:blipFill>
            <a:blip r:embed="rId4"/>
            <a:srcRect l="18045" t="2612" r="20515" b="43451"/>
            <a:stretch>
              <a:fillRect/>
            </a:stretch>
          </p:blipFill>
          <p:spPr bwMode="auto">
            <a:xfrm>
              <a:off x="2928" y="2879"/>
              <a:ext cx="1248" cy="991"/>
            </a:xfrm>
            <a:prstGeom prst="rect">
              <a:avLst/>
            </a:prstGeom>
            <a:noFill/>
          </p:spPr>
        </p:pic>
      </p:grpSp>
      <p:pic>
        <p:nvPicPr>
          <p:cNvPr id="17" name="Picture 49" descr="rmi20060802_010_250"/>
          <p:cNvPicPr>
            <a:picLocks noChangeAspect="1" noChangeArrowheads="1"/>
          </p:cNvPicPr>
          <p:nvPr/>
        </p:nvPicPr>
        <p:blipFill>
          <a:blip r:embed="rId5"/>
          <a:srcRect l="6837" r="4274"/>
          <a:stretch>
            <a:fillRect/>
          </a:stretch>
        </p:blipFill>
        <p:spPr bwMode="auto">
          <a:xfrm>
            <a:off x="457200" y="4343400"/>
            <a:ext cx="1981200" cy="1568450"/>
          </a:xfrm>
          <a:prstGeom prst="rect">
            <a:avLst/>
          </a:prstGeom>
          <a:noFill/>
        </p:spPr>
      </p:pic>
      <p:pic>
        <p:nvPicPr>
          <p:cNvPr id="22" name="Picture 8" descr="fro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74495" y="4648200"/>
            <a:ext cx="2883743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>
                <a:ea typeface="ＭＳ Ｐゴシック" pitchFamily="-84" charset="-128"/>
                <a:cs typeface="ＭＳ Ｐゴシック" pitchFamily="-84" charset="-128"/>
              </a:rPr>
              <a:t>Parental care: </a:t>
            </a:r>
            <a:r>
              <a:rPr lang="en-US" sz="4000" b="1" i="1">
                <a:ea typeface="ＭＳ Ｐゴシック" pitchFamily="-84" charset="-128"/>
                <a:cs typeface="ＭＳ Ｐゴシック" pitchFamily="-84" charset="-128"/>
              </a:rPr>
              <a:t>Dendrobates</a:t>
            </a:r>
            <a:endParaRPr lang="en-US" sz="4000" i="1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4" name="Strawberry_Poison_Dart_Frog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76400" y="1790700"/>
            <a:ext cx="6146800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>
                <a:ea typeface="ＭＳ Ｐゴシック" pitchFamily="-84" charset="-128"/>
                <a:cs typeface="ＭＳ Ｐゴシック" pitchFamily="-84" charset="-128"/>
              </a:rPr>
              <a:t>Parental care: </a:t>
            </a:r>
            <a:r>
              <a:rPr lang="en-US" sz="4000" b="1" i="1">
                <a:ea typeface="ＭＳ Ｐゴシック" pitchFamily="-84" charset="-128"/>
                <a:cs typeface="ＭＳ Ｐゴシック" pitchFamily="-84" charset="-128"/>
              </a:rPr>
              <a:t>Pipa</a:t>
            </a:r>
            <a:endParaRPr lang="en-US" sz="4000" i="1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" name="World_s_Weirdest_Baby_Toads_Born_from_Mom_s_Back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764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>
                <a:ea typeface="ＭＳ Ｐゴシック" pitchFamily="-84" charset="-128"/>
                <a:cs typeface="ＭＳ Ｐゴシック" pitchFamily="-84" charset="-128"/>
              </a:rPr>
              <a:t>Parental care: </a:t>
            </a:r>
            <a:r>
              <a:rPr lang="en-US" sz="4000" b="1" i="1">
                <a:ea typeface="ＭＳ Ｐゴシック" pitchFamily="-84" charset="-128"/>
                <a:cs typeface="ＭＳ Ｐゴシック" pitchFamily="-84" charset="-128"/>
              </a:rPr>
              <a:t>Rhinoderma</a:t>
            </a:r>
            <a:endParaRPr lang="en-US" sz="4000" i="1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4" name="World_s_Weirdest_Frog_Father_Spits_Out_Young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573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533400"/>
            <a:ext cx="10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Tadpoles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Amphibian reproduction</a:t>
            </a:r>
          </a:p>
        </p:txBody>
      </p:sp>
      <p:pic>
        <p:nvPicPr>
          <p:cNvPr id="5" name="Picture 4" descr="hybridogenesis.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93" y="2255838"/>
            <a:ext cx="5531507" cy="335913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22558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are sexual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XY, ZW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Clonal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hybridogenesis: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Pelophylax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Rana) esculenta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Amphibian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3657600" cy="4525963"/>
          </a:xfrm>
        </p:spPr>
        <p:txBody>
          <a:bodyPr/>
          <a:lstStyle/>
          <a:p>
            <a:r>
              <a:rPr lang="en-US"/>
              <a:t>Most are sexual</a:t>
            </a:r>
          </a:p>
          <a:p>
            <a:pPr lvl="1"/>
            <a:r>
              <a:rPr lang="en-US"/>
              <a:t>XY, ZW</a:t>
            </a:r>
          </a:p>
          <a:p>
            <a:r>
              <a:rPr lang="en-US"/>
              <a:t>Clonal</a:t>
            </a:r>
          </a:p>
          <a:p>
            <a:pPr lvl="1"/>
            <a:r>
              <a:rPr lang="en-US"/>
              <a:t>gynogenesis: </a:t>
            </a:r>
            <a:endParaRPr lang="en-US" i="1"/>
          </a:p>
          <a:p>
            <a:pPr>
              <a:buNone/>
            </a:pPr>
            <a:r>
              <a:rPr lang="en-US" i="1"/>
              <a:t>Ambystoma jeffersonianum </a:t>
            </a:r>
            <a:r>
              <a:rPr lang="en-US"/>
              <a:t>complex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 l="33749" t="13126" r="20531" b="9375"/>
          <a:stretch>
            <a:fillRect/>
          </a:stretch>
        </p:blipFill>
        <p:spPr bwMode="auto">
          <a:xfrm>
            <a:off x="4114800" y="1478482"/>
            <a:ext cx="3962400" cy="503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Amphibian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525963"/>
          </a:xfrm>
        </p:spPr>
        <p:txBody>
          <a:bodyPr/>
          <a:lstStyle/>
          <a:p>
            <a:r>
              <a:rPr lang="en-US"/>
              <a:t>Temperate</a:t>
            </a:r>
          </a:p>
          <a:p>
            <a:pPr lvl="1"/>
            <a:r>
              <a:rPr lang="en-US"/>
              <a:t>seasonal</a:t>
            </a:r>
          </a:p>
          <a:p>
            <a:pPr lvl="1"/>
            <a:r>
              <a:rPr lang="en-US"/>
              <a:t>rainfall, temperature triggers</a:t>
            </a:r>
          </a:p>
          <a:p>
            <a:pPr lvl="1"/>
            <a:r>
              <a:rPr lang="en-US"/>
              <a:t>ponds and lakes</a:t>
            </a:r>
          </a:p>
          <a:p>
            <a:pPr lvl="1"/>
            <a:r>
              <a:rPr lang="en-US"/>
              <a:t>explosive breeding</a:t>
            </a:r>
          </a:p>
          <a:p>
            <a:pPr lvl="1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4" name="Picture 3" descr="1280px-Frog_in_frogspa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90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Amphibian reproduction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274638"/>
            <a:ext cx="7334250" cy="2352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627133"/>
            <a:ext cx="6191250" cy="3730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/>
              <a:t>Explosive/ephemeral seasonal breeding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ttenborough Amazing Rain Frogs - Life in Cold Blood - BBC wildlife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pic>
        <p:nvPicPr>
          <p:cNvPr id="7" name="Picture 6" descr="01-how_can_frogs_live_in_the_dese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9" y="4878504"/>
            <a:ext cx="2957291" cy="167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Frog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525963"/>
          </a:xfrm>
        </p:spPr>
        <p:txBody>
          <a:bodyPr/>
          <a:lstStyle/>
          <a:p>
            <a:r>
              <a:rPr lang="en-US"/>
              <a:t>Tropical</a:t>
            </a:r>
          </a:p>
          <a:p>
            <a:pPr lvl="1"/>
            <a:r>
              <a:rPr lang="en-US"/>
              <a:t>breeding throughout the year</a:t>
            </a:r>
          </a:p>
          <a:p>
            <a:pPr lvl="1"/>
            <a:r>
              <a:rPr lang="en-US"/>
              <a:t>rainfall may trigger</a:t>
            </a:r>
          </a:p>
          <a:p>
            <a:pPr lvl="1"/>
            <a:r>
              <a:rPr lang="en-US"/>
              <a:t>diversity of reproductive strategies, breeding sites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4" name="Picture 3" descr="080519-frog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505199"/>
            <a:ext cx="4191000" cy="3134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Tropical frog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525963"/>
          </a:xfrm>
        </p:spPr>
        <p:txBody>
          <a:bodyPr/>
          <a:lstStyle/>
          <a:p>
            <a:r>
              <a:rPr lang="en-US"/>
              <a:t>Tropical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6" name="OSA Peninsula, frog party, Costa Rica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143</Words>
  <Application>Microsoft Macintosh PowerPoint</Application>
  <PresentationFormat>On-screen Show (4:3)</PresentationFormat>
  <Paragraphs>61</Paragraphs>
  <Slides>28</Slides>
  <Notes>5</Notes>
  <HiddenSlides>0</HiddenSlides>
  <MMClips>11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Amphibian reproduction</vt:lpstr>
      <vt:lpstr>Amphibian reproduction</vt:lpstr>
      <vt:lpstr>Amphibian reproduction</vt:lpstr>
      <vt:lpstr>Amphibian reproduction</vt:lpstr>
      <vt:lpstr>Amphibian reproduction</vt:lpstr>
      <vt:lpstr>Explosive/ephemeral seasonal breeding</vt:lpstr>
      <vt:lpstr>Frog reproduction</vt:lpstr>
      <vt:lpstr>Tropical frog reproduction</vt:lpstr>
      <vt:lpstr>Frog vocalization</vt:lpstr>
      <vt:lpstr>Frog vocalization</vt:lpstr>
      <vt:lpstr>Slide 12</vt:lpstr>
      <vt:lpstr>Slide 13</vt:lpstr>
      <vt:lpstr>Amplexus</vt:lpstr>
      <vt:lpstr>Alternative mating strategies in frogs</vt:lpstr>
      <vt:lpstr>Alternative mating strategies in frogs</vt:lpstr>
      <vt:lpstr>Alternative mating strategies in frogs</vt:lpstr>
      <vt:lpstr>Slide 18</vt:lpstr>
      <vt:lpstr>Slide 19</vt:lpstr>
      <vt:lpstr>Slide 20</vt:lpstr>
      <vt:lpstr>Slide 21</vt:lpstr>
      <vt:lpstr>Slide 22</vt:lpstr>
      <vt:lpstr>Slide 23</vt:lpstr>
      <vt:lpstr>Parental care</vt:lpstr>
      <vt:lpstr>Parental care: Dendrobates</vt:lpstr>
      <vt:lpstr>Parental care: Pipa</vt:lpstr>
      <vt:lpstr>Parental care: Rhinoderma</vt:lpstr>
      <vt:lpstr>Slide 28</vt:lpstr>
    </vt:vector>
  </TitlesOfParts>
  <Company>University of New Mexico Medical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panda puffs</dc:creator>
  <cp:lastModifiedBy>panda puffs</cp:lastModifiedBy>
  <cp:revision>110</cp:revision>
  <dcterms:created xsi:type="dcterms:W3CDTF">2017-02-28T21:14:51Z</dcterms:created>
  <dcterms:modified xsi:type="dcterms:W3CDTF">2017-02-28T21:18:41Z</dcterms:modified>
</cp:coreProperties>
</file>