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77" r:id="rId2"/>
    <p:sldId id="293" r:id="rId3"/>
    <p:sldId id="315" r:id="rId4"/>
    <p:sldId id="480" r:id="rId5"/>
    <p:sldId id="316" r:id="rId6"/>
    <p:sldId id="317" r:id="rId7"/>
    <p:sldId id="318" r:id="rId8"/>
    <p:sldId id="319" r:id="rId9"/>
    <p:sldId id="320" r:id="rId10"/>
    <p:sldId id="481" r:id="rId11"/>
    <p:sldId id="482" r:id="rId12"/>
    <p:sldId id="347" r:id="rId13"/>
    <p:sldId id="321" r:id="rId14"/>
    <p:sldId id="341" r:id="rId15"/>
    <p:sldId id="483" r:id="rId16"/>
    <p:sldId id="322" r:id="rId17"/>
    <p:sldId id="331" r:id="rId18"/>
    <p:sldId id="332" r:id="rId19"/>
    <p:sldId id="333" r:id="rId20"/>
    <p:sldId id="334" r:id="rId21"/>
    <p:sldId id="335" r:id="rId22"/>
    <p:sldId id="485" r:id="rId23"/>
    <p:sldId id="336" r:id="rId24"/>
    <p:sldId id="337" r:id="rId25"/>
    <p:sldId id="349" r:id="rId26"/>
    <p:sldId id="486" r:id="rId27"/>
    <p:sldId id="3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79"/>
    <p:restoredTop sz="96327"/>
  </p:normalViewPr>
  <p:slideViewPr>
    <p:cSldViewPr snapToGrid="0" snapToObjects="1" showGuides="1">
      <p:cViewPr varScale="1">
        <p:scale>
          <a:sx n="73" d="100"/>
          <a:sy n="73" d="100"/>
        </p:scale>
        <p:origin x="20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57799-C8D0-BE42-B1B3-A1C65DEA0816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A15A0-D4D1-7A45-A836-2CDD0104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88B15-9A2D-C64A-A8D0-203C034035CC}" type="slidenum">
              <a:rPr lang="en-US"/>
              <a:pPr/>
              <a:t>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0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8783-2DF3-6F4B-AC23-2FD39CAED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DF226-F5F2-BE48-A587-F934A2483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C196-0F64-5D47-8947-57E74A6E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BE4E5-F472-E547-BF35-0C019C69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077DB-5D20-E94E-8A07-B4B8C5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2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463B-5396-AA44-88F5-9ED0F2CA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045F9-14A6-454A-A398-FF7CBFAB5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90E1D-F2A2-2C4C-AEC7-25AF720E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C2DC9-08D5-E944-A090-37D7F5AC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FC085-1D4B-574B-9B8A-7CCA50F0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AD8C1-CA10-5D48-9A96-E3D566A70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B04FF-9670-D743-B75E-3B4BA2085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0F0E3-C391-144D-9811-9547F71D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ED6E6-5BDC-3D43-8D81-27B0626C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C51E-344A-CA4D-A631-9F98F4AF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6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6201-A3DF-324C-9D93-82E1DA6E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41B7C-8CB4-4B4B-B525-A1F4F41C5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0146B-9270-0242-8308-487405C6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8BF57-BC7C-A649-B095-1667AED9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146C5-CA3A-9F48-93F9-FDB2250A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E258-9633-0D44-B660-2FFC7DD6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A992D-F5D1-9D46-9FE2-B3B4C31E3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04C52-A7EA-604C-844F-72A7F33B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3A763-ACDD-1144-8EDD-44740DC1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BF3BA-A688-0541-8858-6E05543E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F49F-920F-F842-8BFD-B841D3D2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94525-FE10-DE42-8F24-793FFE1B1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B4660-0BCB-6E4B-A907-44E9F539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DA896-F639-4944-A0EF-450F24F5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7638D-FFE6-9749-9E07-6947DC08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09ABA-809A-4242-A4C4-0BC37208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BC5D-4A64-E64F-8BAD-B3019B78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16D9C-1B91-1B48-86FD-67597B79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32480-48EA-6C4F-B013-F3963CAC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2D3A0-8B79-7943-A933-0C77673E2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97CC0-4A5E-094F-9D17-E5AF2F2A6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91E4A-91EB-DA44-9D01-34CF4DFB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B4CEB-CBD8-F049-9F79-1E01AC3B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ACDF3C-5739-E74D-B9EA-2AD6F94D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81021-8CF4-EA42-B8DD-7E1E67D9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8052F-5497-5348-8F4D-21625C6C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45605-6FBE-B344-BC8C-9BA95502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517CC-CEFC-DD41-B6D9-69284A6D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1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F7743-9188-3B49-9F1D-95CFE7F8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3DFB8-ED48-6644-8338-D4EA2DE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F8966-CB88-2A47-833E-AFF10F31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D829-FCF0-AA48-88FC-7B5C9807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06D6A-6D34-1F47-A847-40ED9713B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F23FD-2BEF-2349-A9D3-9F033A1C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18D17-073A-9443-9546-BD10C106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62E5B-7890-1C4E-93CA-63C3C803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EC6DB-4AEF-C84D-9FB7-ED3B1F2C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349-7502-E246-B544-088B5488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AF137-AEAC-4042-B092-3D92C9041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CB727-3D37-0342-A20B-D757B384B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A0140-8B6E-B345-97FE-3C4A4951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7CD10-E43C-B64B-BFED-B2325410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8A798-9480-A941-8FBC-680DA8FE9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71B59-2CA6-7E42-9B0C-D6099236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4F2B8-EB95-F647-A62C-AE93B447B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621B8-77D0-AE44-BE22-B0015A560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4DCE5-25D9-0048-988A-CD7282A642E5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7DB8-886E-054E-A6F9-7ED273619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C8802-38C6-0F43-B9FA-E282ADDCF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BB66-EB2D-354B-8FB4-213DB00CE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F385-11A1-614D-9C2A-1B7751DA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Herpetology 1 September 2022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D843-1E19-7B4A-A807-76E4DF8F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758"/>
            <a:ext cx="10515600" cy="4351338"/>
          </a:xfrm>
        </p:spPr>
        <p:txBody>
          <a:bodyPr/>
          <a:lstStyle/>
          <a:p>
            <a:r>
              <a:rPr lang="en-US" dirty="0"/>
              <a:t>Species</a:t>
            </a:r>
          </a:p>
          <a:p>
            <a:r>
              <a:rPr lang="en-US" dirty="0"/>
              <a:t>Species discovery</a:t>
            </a:r>
          </a:p>
          <a:p>
            <a:r>
              <a:rPr lang="en-US" dirty="0"/>
              <a:t>Species description</a:t>
            </a:r>
          </a:p>
          <a:p>
            <a:r>
              <a:rPr lang="en-US" dirty="0"/>
              <a:t>Speciation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C5CC-03E2-55D1-D5C8-205682855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757" y="1690688"/>
            <a:ext cx="5628175" cy="37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90457" r="40268"/>
          <a:stretch/>
        </p:blipFill>
        <p:spPr>
          <a:xfrm>
            <a:off x="3733801" y="5715000"/>
            <a:ext cx="4995419" cy="5466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6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31927" r="40268" b="-1"/>
          <a:stretch/>
        </p:blipFill>
        <p:spPr>
          <a:xfrm>
            <a:off x="3733801" y="2362200"/>
            <a:ext cx="4995419" cy="3899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>
          <a:blip r:embed="rId2"/>
          <a:srcRect l="16473" r="40268"/>
          <a:stretch>
            <a:fillRect/>
          </a:stretch>
        </p:blipFill>
        <p:spPr>
          <a:xfrm>
            <a:off x="3733801" y="533400"/>
            <a:ext cx="4995419" cy="57282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 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r>
              <a:rPr lang="en-US" dirty="0"/>
              <a:t>an evolutionary lineage (ancestors =&gt; descendants) of populations (=Evolutionary Species Concept)</a:t>
            </a:r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/>
              <a:t>Species</a:t>
            </a:r>
            <a:br>
              <a:rPr lang="en-US" dirty="0"/>
            </a:br>
            <a:r>
              <a:rPr lang="en-US" sz="2400" dirty="0"/>
              <a:t>(Frost and Kluge 1994; de Queiroz 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03438"/>
            <a:ext cx="8915400" cy="4525963"/>
          </a:xfrm>
        </p:spPr>
        <p:txBody>
          <a:bodyPr>
            <a:normAutofit/>
          </a:bodyPr>
          <a:lstStyle/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concept</a:t>
            </a:r>
            <a:r>
              <a:rPr lang="en-US" dirty="0"/>
              <a:t>: What is a species?</a:t>
            </a:r>
          </a:p>
          <a:p>
            <a:pPr lvl="1"/>
            <a:r>
              <a:rPr lang="en-US" dirty="0"/>
              <a:t>an evolutionary lineage (ancestors =&gt; descendants) of populations (=Evolutionary Species Concept)</a:t>
            </a:r>
          </a:p>
          <a:p>
            <a:pPr lvl="1"/>
            <a:endParaRPr lang="en-US" dirty="0"/>
          </a:p>
          <a:p>
            <a:r>
              <a:rPr lang="en-US" dirty="0"/>
              <a:t>Species </a:t>
            </a:r>
            <a:r>
              <a:rPr lang="en-US" dirty="0">
                <a:solidFill>
                  <a:srgbClr val="FF0000"/>
                </a:solidFill>
              </a:rPr>
              <a:t>criterion</a:t>
            </a:r>
            <a:r>
              <a:rPr lang="en-US" dirty="0"/>
              <a:t>: How can we tell whether two groups of individuals are separate species?</a:t>
            </a:r>
          </a:p>
          <a:p>
            <a:pPr lvl="1"/>
            <a:r>
              <a:rPr lang="en-US" dirty="0"/>
              <a:t>Can they interbreed? (Biological Species Concept)</a:t>
            </a:r>
          </a:p>
          <a:p>
            <a:pPr lvl="1"/>
            <a:r>
              <a:rPr lang="en-US" dirty="0"/>
              <a:t>Do they occupy different niches? (Ecological Species Concept)</a:t>
            </a:r>
          </a:p>
          <a:p>
            <a:pPr lvl="1"/>
            <a:r>
              <a:rPr lang="en-US" dirty="0"/>
              <a:t>Does some trait(s) differentiate them (Phenetic Species Concept)</a:t>
            </a:r>
          </a:p>
          <a:p>
            <a:pPr lvl="1"/>
            <a:r>
              <a:rPr lang="en-US" dirty="0"/>
              <a:t>Does a phylogenetic analysis indicate they are distinguishable by synapomorphies? (Phylogenetic Species Concept)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ure-2-The-general-lineage-unified-species-concept-adapted-from-de-Queiroz-19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90" y="0"/>
            <a:ext cx="85440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Summary/important aspects of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3429000"/>
          </a:xfrm>
        </p:spPr>
        <p:txBody>
          <a:bodyPr>
            <a:noAutofit/>
          </a:bodyPr>
          <a:lstStyle/>
          <a:p>
            <a:r>
              <a:rPr lang="en-US" dirty="0"/>
              <a:t>Species are evolutionarily independent lineages of populations (EVSC)</a:t>
            </a:r>
          </a:p>
          <a:p>
            <a:r>
              <a:rPr lang="en-US" dirty="0"/>
              <a:t>Most species "concepts" (BSC, PHYSC, ECSC, PHENSC) capture operational elements of the EVSC</a:t>
            </a:r>
          </a:p>
          <a:p>
            <a:r>
              <a:rPr lang="en-US" dirty="0"/>
              <a:t>Species are "natural" entities, not human constructs</a:t>
            </a:r>
          </a:p>
          <a:p>
            <a:pPr lvl="1"/>
            <a:r>
              <a:rPr lang="en-US" u="sng" dirty="0"/>
              <a:t>Sub</a:t>
            </a:r>
            <a:r>
              <a:rPr lang="en-US" dirty="0"/>
              <a:t>species are operational pattern classes</a:t>
            </a:r>
          </a:p>
          <a:p>
            <a:r>
              <a:rPr lang="en-US" dirty="0"/>
              <a:t>Interbreeding is (very) important, but it is just one aspect of species and speciation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00179" y="6791966"/>
            <a:ext cx="1962411" cy="5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7ObJKWBQ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212" y="0"/>
            <a:ext cx="482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/>
              <a:t>Phenetic </a:t>
            </a:r>
          </a:p>
          <a:p>
            <a:pPr lvl="1"/>
            <a:r>
              <a:rPr lang="en-US" dirty="0"/>
              <a:t>Find an individual or population in nature that appears different from other known populations</a:t>
            </a:r>
          </a:p>
          <a:p>
            <a:pPr lvl="1"/>
            <a:r>
              <a:rPr lang="en-US" dirty="0"/>
              <a:t>Compare individuals of purported new species to individuals of known species; search for diagnostic differences</a:t>
            </a:r>
          </a:p>
          <a:p>
            <a:pPr lvl="1"/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DSCN0143_1.jpg"/>
          <p:cNvPicPr>
            <a:picLocks noChangeAspect="1"/>
          </p:cNvPicPr>
          <p:nvPr/>
        </p:nvPicPr>
        <p:blipFill>
          <a:blip r:embed="rId2"/>
          <a:srcRect t="40000"/>
          <a:stretch>
            <a:fillRect/>
          </a:stretch>
        </p:blipFill>
        <p:spPr>
          <a:xfrm>
            <a:off x="1828800" y="4381495"/>
            <a:ext cx="4572000" cy="2057411"/>
          </a:xfrm>
          <a:prstGeom prst="rect">
            <a:avLst/>
          </a:prstGeom>
        </p:spPr>
      </p:pic>
      <p:pic>
        <p:nvPicPr>
          <p:cNvPr id="5" name="Picture 4" descr="TKennedy.POE 3387 - Anolis biporcatus (3).JPG"/>
          <p:cNvPicPr>
            <a:picLocks noChangeAspect="1"/>
          </p:cNvPicPr>
          <p:nvPr/>
        </p:nvPicPr>
        <p:blipFill>
          <a:blip r:embed="rId3"/>
          <a:srcRect t="28441" b="12640"/>
          <a:stretch>
            <a:fillRect/>
          </a:stretch>
        </p:blipFill>
        <p:spPr>
          <a:xfrm>
            <a:off x="7162801" y="5615559"/>
            <a:ext cx="2590801" cy="1013841"/>
          </a:xfrm>
          <a:prstGeom prst="rect">
            <a:avLst/>
          </a:prstGeom>
        </p:spPr>
      </p:pic>
      <p:pic>
        <p:nvPicPr>
          <p:cNvPr id="6" name="Picture 5" descr="Poe.dscn0160.jpg"/>
          <p:cNvPicPr>
            <a:picLocks noChangeAspect="1"/>
          </p:cNvPicPr>
          <p:nvPr/>
        </p:nvPicPr>
        <p:blipFill>
          <a:blip r:embed="rId4"/>
          <a:srcRect t="32813" r="8203" b="6250"/>
          <a:stretch>
            <a:fillRect/>
          </a:stretch>
        </p:blipFill>
        <p:spPr>
          <a:xfrm>
            <a:off x="7162801" y="3947092"/>
            <a:ext cx="2590800" cy="12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81200"/>
            <a:ext cx="8915400" cy="411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Taxonomy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	Classification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	Nomenclature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dirty="0"/>
              <a:t>Phylogenetics</a:t>
            </a:r>
          </a:p>
          <a:p>
            <a:pPr eaLnBrk="1" hangingPunct="1">
              <a:lnSpc>
                <a:spcPct val="90000"/>
              </a:lnSpc>
            </a:pPr>
            <a:endParaRPr lang="en-US" sz="4000" dirty="0"/>
          </a:p>
          <a:p>
            <a:pPr eaLnBrk="1" hangingPunct="1">
              <a:lnSpc>
                <a:spcPct val="90000"/>
              </a:lnSpc>
            </a:pP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0D4862-BA49-734A-A062-B806539D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Systematics</a:t>
            </a:r>
          </a:p>
        </p:txBody>
      </p:sp>
      <p:pic>
        <p:nvPicPr>
          <p:cNvPr id="1028" name="Picture 4" descr="生きものの進化と生物多様性 | 生物多様性 -Biodiversity-">
            <a:extLst>
              <a:ext uri="{FF2B5EF4-FFF2-40B4-BE49-F238E27FC236}">
                <a16:creationId xmlns:a16="http://schemas.microsoft.com/office/drawing/2014/main" id="{5D2FE13D-63CA-9149-900F-1C6ED974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7" y="947057"/>
            <a:ext cx="5509502" cy="561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4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3429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Phenetic </a:t>
            </a:r>
          </a:p>
          <a:p>
            <a:pPr lvl="1"/>
            <a:r>
              <a:rPr lang="en-US" dirty="0"/>
              <a:t>Find an individual or population in nature that appears different from other known populations</a:t>
            </a:r>
          </a:p>
          <a:p>
            <a:pPr lvl="1"/>
            <a:r>
              <a:rPr lang="en-US" dirty="0"/>
              <a:t>Compare individuals of purported new species to individuals of known species; search for diagnostic differences</a:t>
            </a:r>
          </a:p>
          <a:p>
            <a:pPr lvl="1"/>
            <a:endParaRPr lang="en-US" dirty="0"/>
          </a:p>
          <a:p>
            <a:r>
              <a:rPr lang="en-US" dirty="0"/>
              <a:t>Phylogenetic</a:t>
            </a:r>
          </a:p>
          <a:p>
            <a:pPr lvl="1"/>
            <a:r>
              <a:rPr lang="en-US" dirty="0"/>
              <a:t>Obtain DNA sequences for multiple individuals from throughout the range of a species</a:t>
            </a:r>
          </a:p>
          <a:p>
            <a:pPr lvl="1"/>
            <a:r>
              <a:rPr lang="en-US" dirty="0"/>
              <a:t>Perform phylogentic analysis</a:t>
            </a:r>
          </a:p>
          <a:p>
            <a:pPr lvl="1"/>
            <a:r>
              <a:rPr lang="en-US" dirty="0"/>
              <a:t>Recognize separate clades with some degree of genetic divergence as separate species </a:t>
            </a:r>
          </a:p>
        </p:txBody>
      </p:sp>
    </p:spTree>
    <p:extLst>
      <p:ext uri="{BB962C8B-B14F-4D97-AF65-F5344CB8AC3E}">
        <p14:creationId xmlns:p14="http://schemas.microsoft.com/office/powerpoint/2010/main" val="215771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562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Species </a:t>
            </a:r>
            <a:br>
              <a:rPr lang="en-US"/>
            </a:br>
            <a:r>
              <a:rPr lang="en-US"/>
              <a:t>discovery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8495779" y="6791966"/>
            <a:ext cx="1962411" cy="5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75104" y="5609606"/>
            <a:ext cx="2845496" cy="1857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-76200"/>
            <a:ext cx="5334000" cy="2045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3207"/>
          <a:stretch>
            <a:fillRect/>
          </a:stretch>
        </p:blipFill>
        <p:spPr>
          <a:xfrm>
            <a:off x="2286000" y="1916830"/>
            <a:ext cx="7391400" cy="49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407526"/>
            <a:ext cx="3219450" cy="2221874"/>
          </a:xfrm>
          <a:prstGeom prst="rect">
            <a:avLst/>
          </a:prstGeom>
        </p:spPr>
      </p:pic>
      <p:pic>
        <p:nvPicPr>
          <p:cNvPr id="2050" name="Picture 2" descr="Cuban Tree Frog">
            <a:extLst>
              <a:ext uri="{FF2B5EF4-FFF2-40B4-BE49-F238E27FC236}">
                <a16:creationId xmlns:a16="http://schemas.microsoft.com/office/drawing/2014/main" id="{D60B20B1-5272-AD49-BBF3-C372B387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28600"/>
            <a:ext cx="507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9D23F3-4504-0B42-93C7-6B7DD95716FC}"/>
              </a:ext>
            </a:extLst>
          </p:cNvPr>
          <p:cNvSpPr txBox="1">
            <a:spLocks/>
          </p:cNvSpPr>
          <p:nvPr/>
        </p:nvSpPr>
        <p:spPr>
          <a:xfrm>
            <a:off x="1981200" y="2286000"/>
            <a:ext cx="50292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the species</a:t>
            </a:r>
          </a:p>
          <a:p>
            <a:r>
              <a:rPr lang="en-US" dirty="0"/>
              <a:t>Designate a Holotype</a:t>
            </a:r>
          </a:p>
          <a:p>
            <a:r>
              <a:rPr lang="en-US" dirty="0"/>
              <a:t>Diagnose the species</a:t>
            </a:r>
          </a:p>
          <a:p>
            <a:r>
              <a:rPr lang="en-US" dirty="0"/>
              <a:t>Describe the Holotype and variation among paratypes</a:t>
            </a:r>
          </a:p>
          <a:p>
            <a:r>
              <a:rPr lang="en-US" dirty="0"/>
              <a:t>Other data</a:t>
            </a:r>
          </a:p>
          <a:p>
            <a:pPr lvl="1"/>
            <a:r>
              <a:rPr lang="en-US" dirty="0"/>
              <a:t>illustrations, range map, ecology, phylogeny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35C27F-F28D-C64A-AEEA-48BFCDB44399}"/>
              </a:ext>
            </a:extLst>
          </p:cNvPr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Species description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1139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Species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3622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/>
              <a:t>Name the species</a:t>
            </a: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purpuronectes</a:t>
            </a:r>
            <a:endParaRPr lang="en-US" i="1" dirty="0"/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elcope</a:t>
            </a:r>
            <a:r>
              <a:rPr lang="en-US" i="1" dirty="0" err="1">
                <a:solidFill>
                  <a:srgbClr val="FF0000"/>
                </a:solidFill>
              </a:rPr>
              <a:t>ensis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taylor</a:t>
            </a:r>
            <a:r>
              <a:rPr lang="en-US" i="1" dirty="0" err="1">
                <a:solidFill>
                  <a:srgbClr val="FF0000"/>
                </a:solidFill>
              </a:rPr>
              <a:t>i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cochran</a:t>
            </a:r>
            <a:r>
              <a:rPr lang="en-US" i="1" dirty="0" err="1">
                <a:solidFill>
                  <a:srgbClr val="FF0000"/>
                </a:solidFill>
              </a:rPr>
              <a:t>ae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/>
              <a:t>Anolis </a:t>
            </a:r>
            <a:r>
              <a:rPr lang="en-US" i="1" dirty="0" err="1"/>
              <a:t>williamsmittermeier</a:t>
            </a:r>
            <a:r>
              <a:rPr lang="en-US" i="1" dirty="0" err="1">
                <a:solidFill>
                  <a:srgbClr val="FF0000"/>
                </a:solidFill>
              </a:rPr>
              <a:t>orum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25" name="Picture 1" descr="page6image2033098256">
            <a:extLst>
              <a:ext uri="{FF2B5EF4-FFF2-40B4-BE49-F238E27FC236}">
                <a16:creationId xmlns:a16="http://schemas.microsoft.com/office/drawing/2014/main" id="{A3712791-9965-A346-BA93-3B1F6B3C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3" y="1563077"/>
            <a:ext cx="28956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rkeri.sleep3.JPG">
            <a:extLst>
              <a:ext uri="{FF2B5EF4-FFF2-40B4-BE49-F238E27FC236}">
                <a16:creationId xmlns:a16="http://schemas.microsoft.com/office/drawing/2014/main" id="{6A7C628F-41D7-EB44-8D80-12765999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3" b="14990"/>
          <a:stretch/>
        </p:blipFill>
        <p:spPr bwMode="auto">
          <a:xfrm>
            <a:off x="7479323" y="3874478"/>
            <a:ext cx="2895600" cy="252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7BA5145-4814-EF43-B7D6-040C4EE64D11}"/>
              </a:ext>
            </a:extLst>
          </p:cNvPr>
          <p:cNvSpPr/>
          <p:nvPr/>
        </p:nvSpPr>
        <p:spPr>
          <a:xfrm>
            <a:off x="7848600" y="5562600"/>
            <a:ext cx="533400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2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672A4C-1713-3641-807B-C6279A9B0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264" y="533400"/>
            <a:ext cx="7869915" cy="6096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B9AEA8-D111-314A-9686-58C03A04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954" y="381000"/>
            <a:ext cx="8660523" cy="6096000"/>
          </a:xfrm>
        </p:spPr>
      </p:pic>
    </p:spTree>
    <p:extLst>
      <p:ext uri="{BB962C8B-B14F-4D97-AF65-F5344CB8AC3E}">
        <p14:creationId xmlns:p14="http://schemas.microsoft.com/office/powerpoint/2010/main" val="3773537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119AB9-1D16-6348-BE89-8CA322353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006" y="0"/>
            <a:ext cx="7903195" cy="6823904"/>
          </a:xfrm>
        </p:spPr>
      </p:pic>
    </p:spTree>
    <p:extLst>
      <p:ext uri="{BB962C8B-B14F-4D97-AF65-F5344CB8AC3E}">
        <p14:creationId xmlns:p14="http://schemas.microsoft.com/office/powerpoint/2010/main" val="119639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866D5-FC5B-0C4B-A8CC-EA155731A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368300"/>
            <a:ext cx="5232400" cy="39751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20658-4257-B046-B929-C5344BAB8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90"/>
          <a:stretch/>
        </p:blipFill>
        <p:spPr>
          <a:xfrm>
            <a:off x="1828800" y="4823517"/>
            <a:ext cx="7339306" cy="2034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212D2-9A36-3948-9BB6-D9C301CE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2918"/>
            <a:ext cx="3074842" cy="2034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47975-B95A-D64B-BDDC-5DD494D6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52" y="2101370"/>
            <a:ext cx="3074842" cy="27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3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225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r>
              <a:rPr lang="en-US" sz="1800" b="1" dirty="0" err="1"/>
              <a:t>Phylogenetic</a:t>
            </a:r>
            <a:r>
              <a:rPr lang="en-US" sz="1800" b="1" dirty="0"/>
              <a:t> species concept</a:t>
            </a:r>
            <a:r>
              <a:rPr lang="en-US" sz="1800" dirty="0"/>
              <a:t>: A species is the smallest diagnosable cluster of individual organisms within which there is a parental pattern of ancestry and descent (</a:t>
            </a:r>
            <a:r>
              <a:rPr lang="en-US" sz="1800" dirty="0" err="1"/>
              <a:t>Cracraft</a:t>
            </a:r>
            <a:r>
              <a:rPr lang="en-US" sz="1800" dirty="0"/>
              <a:t> 1983).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Species definitions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/>
              <a:t>Phenetic species concept</a:t>
            </a:r>
            <a:r>
              <a:rPr lang="en-US" sz="1800" dirty="0"/>
              <a:t>: A species is a set of organisms that are similar to each other and distinct from other sets (Sokal and Crovello 1970).</a:t>
            </a:r>
          </a:p>
          <a:p>
            <a:endParaRPr lang="en-US" sz="1800" b="1" dirty="0"/>
          </a:p>
          <a:p>
            <a:r>
              <a:rPr lang="en-US" sz="1800" b="1" dirty="0"/>
              <a:t>Ecological species concept</a:t>
            </a:r>
            <a:r>
              <a:rPr lang="en-US" sz="1800" dirty="0"/>
              <a:t>: A species is a set of organisms exploiting (or adapted to) a single niche (Van Valen 1976).</a:t>
            </a:r>
          </a:p>
          <a:p>
            <a:endParaRPr lang="en-US" sz="1800" dirty="0"/>
          </a:p>
          <a:p>
            <a:r>
              <a:rPr lang="en-US" sz="1800" b="1" dirty="0"/>
              <a:t>Biological species concept</a:t>
            </a:r>
            <a:r>
              <a:rPr lang="en-US" sz="1800" dirty="0"/>
              <a:t>: Species are groups of actually or potentially interbreeding natural populations, which are reproductively isolated from other such groups (</a:t>
            </a:r>
            <a:r>
              <a:rPr lang="en-US" sz="1800" dirty="0" err="1"/>
              <a:t>Mayr</a:t>
            </a:r>
            <a:r>
              <a:rPr lang="en-US" sz="1800" dirty="0"/>
              <a:t> 1942).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r>
              <a:rPr lang="en-US" sz="1800" b="1" dirty="0" err="1"/>
              <a:t>Phylogenetic</a:t>
            </a:r>
            <a:r>
              <a:rPr lang="en-US" sz="1800" b="1" dirty="0"/>
              <a:t> species concept</a:t>
            </a:r>
            <a:r>
              <a:rPr lang="en-US" sz="1800" dirty="0"/>
              <a:t>: A species is the smallest diagnosable cluster of individual organisms within which there is a parental pattern of ancestry and descent (</a:t>
            </a:r>
            <a:r>
              <a:rPr lang="en-US" sz="1800" dirty="0" err="1"/>
              <a:t>Cracraft</a:t>
            </a:r>
            <a:r>
              <a:rPr lang="en-US" sz="1800" dirty="0"/>
              <a:t> 1983).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r>
              <a:rPr lang="en-US" sz="1800" b="1" dirty="0"/>
              <a:t>Evolutionary species concept</a:t>
            </a:r>
            <a:r>
              <a:rPr lang="en-US" sz="1800" dirty="0"/>
              <a:t>: A species is a single lineage of ancestor-descendant populations which maintain its identity from other such lineages and which has its own evolutionary tendencies and historical fate (Wiley 1981).</a:t>
            </a:r>
          </a:p>
          <a:p>
            <a:pPr>
              <a:buNone/>
            </a:pPr>
            <a:r>
              <a:rPr lang="en-US" sz="1800" dirty="0"/>
              <a:t> 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.jpg"/>
          <p:cNvPicPr>
            <a:picLocks noChangeAspect="1"/>
          </p:cNvPicPr>
          <p:nvPr/>
        </p:nvPicPr>
        <p:blipFill rotWithShape="1">
          <a:blip r:embed="rId2"/>
          <a:srcRect l="16473" t="97109" r="40268"/>
          <a:stretch/>
        </p:blipFill>
        <p:spPr>
          <a:xfrm>
            <a:off x="3733801" y="6096000"/>
            <a:ext cx="4995419" cy="1656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1905000"/>
            <a:ext cx="1600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849</Words>
  <Application>Microsoft Macintosh PowerPoint</Application>
  <PresentationFormat>Widescreen</PresentationFormat>
  <Paragraphs>107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Herpetology 1 September 2022 </vt:lpstr>
      <vt:lpstr>Systematics</vt:lpstr>
      <vt:lpstr>Species definitions</vt:lpstr>
      <vt:lpstr>Species definitions</vt:lpstr>
      <vt:lpstr>Species definitions</vt:lpstr>
      <vt:lpstr>Species definitions</vt:lpstr>
      <vt:lpstr>Species definitions</vt:lpstr>
      <vt:lpstr>Species definitions</vt:lpstr>
      <vt:lpstr>PowerPoint Presentation</vt:lpstr>
      <vt:lpstr>PowerPoint Presentation</vt:lpstr>
      <vt:lpstr>PowerPoint Presentation</vt:lpstr>
      <vt:lpstr>PowerPoint Presentation</vt:lpstr>
      <vt:lpstr>Species (Frost and Kluge 1994; deQueiroz 1998)</vt:lpstr>
      <vt:lpstr>Species (Frost and Kluge 1994; de Queiroz 1998)</vt:lpstr>
      <vt:lpstr>Species (Frost and Kluge 1994; de Queiroz 1998)</vt:lpstr>
      <vt:lpstr>PowerPoint Presentation</vt:lpstr>
      <vt:lpstr>Summary/important aspects of species</vt:lpstr>
      <vt:lpstr>PowerPoint Presentation</vt:lpstr>
      <vt:lpstr>Species discovery</vt:lpstr>
      <vt:lpstr>Species discovery</vt:lpstr>
      <vt:lpstr>Species  discovery</vt:lpstr>
      <vt:lpstr>PowerPoint Presentation</vt:lpstr>
      <vt:lpstr>Species description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Ray</dc:creator>
  <cp:lastModifiedBy>Ray Ray</cp:lastModifiedBy>
  <cp:revision>17</cp:revision>
  <dcterms:created xsi:type="dcterms:W3CDTF">2021-08-10T22:31:54Z</dcterms:created>
  <dcterms:modified xsi:type="dcterms:W3CDTF">2022-09-06T21:19:37Z</dcterms:modified>
</cp:coreProperties>
</file>