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27"/>
  </p:notesMasterIdLst>
  <p:sldIdLst>
    <p:sldId id="261" r:id="rId2"/>
    <p:sldId id="262" r:id="rId3"/>
    <p:sldId id="289" r:id="rId4"/>
    <p:sldId id="288" r:id="rId5"/>
    <p:sldId id="290" r:id="rId6"/>
    <p:sldId id="280" r:id="rId7"/>
    <p:sldId id="274" r:id="rId8"/>
    <p:sldId id="273" r:id="rId9"/>
    <p:sldId id="275" r:id="rId10"/>
    <p:sldId id="283" r:id="rId11"/>
    <p:sldId id="276" r:id="rId12"/>
    <p:sldId id="284" r:id="rId13"/>
    <p:sldId id="270" r:id="rId14"/>
    <p:sldId id="282" r:id="rId15"/>
    <p:sldId id="285" r:id="rId16"/>
    <p:sldId id="278" r:id="rId17"/>
    <p:sldId id="279" r:id="rId18"/>
    <p:sldId id="263" r:id="rId19"/>
    <p:sldId id="293" r:id="rId20"/>
    <p:sldId id="296" r:id="rId21"/>
    <p:sldId id="294" r:id="rId22"/>
    <p:sldId id="295" r:id="rId23"/>
    <p:sldId id="286" r:id="rId24"/>
    <p:sldId id="287" r:id="rId25"/>
    <p:sldId id="27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464" y="-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6B3CF-638F-554F-BE81-8F3A135DCFD4}" type="datetimeFigureOut">
              <a:rPr lang="en-US" smtClean="0"/>
              <a:pPr/>
              <a:t>4/10/17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97F8B-4E9C-534D-9471-9EFB9F94A3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56399D-D101-F74B-A923-CAB51B7CF3EF}" type="slidenum">
              <a:rPr lang="en-US"/>
              <a:pPr/>
              <a:t>1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97F8B-4E9C-534D-9471-9EFB9F94A37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761257-D994-5546-A9DC-801EA8BD9F3B}" type="slidenum">
              <a:rPr lang="en-US"/>
              <a:pPr/>
              <a:t>19</a:t>
            </a:fld>
            <a:endParaRPr lang="en-US"/>
          </a:p>
        </p:txBody>
      </p:sp>
      <p:sp>
        <p:nvSpPr>
          <p:cNvPr id="337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761257-D994-5546-A9DC-801EA8BD9F3B}" type="slidenum">
              <a:rPr lang="en-US"/>
              <a:pPr/>
              <a:t>20</a:t>
            </a:fld>
            <a:endParaRPr lang="en-US"/>
          </a:p>
        </p:txBody>
      </p:sp>
      <p:sp>
        <p:nvSpPr>
          <p:cNvPr id="337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8A461-8F7B-C54D-9750-3F2F995219EC}" type="slidenum">
              <a:rPr lang="en-US"/>
              <a:pPr/>
              <a:t>21</a:t>
            </a:fld>
            <a:endParaRPr lang="en-US"/>
          </a:p>
        </p:txBody>
      </p:sp>
      <p:sp>
        <p:nvSpPr>
          <p:cNvPr id="339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8A461-8F7B-C54D-9750-3F2F995219EC}" type="slidenum">
              <a:rPr lang="en-US"/>
              <a:pPr/>
              <a:t>22</a:t>
            </a:fld>
            <a:endParaRPr lang="en-US"/>
          </a:p>
        </p:txBody>
      </p:sp>
      <p:sp>
        <p:nvSpPr>
          <p:cNvPr id="339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C9E1-BEAF-E542-901F-39DC04544CCA}" type="datetimeFigureOut">
              <a:rPr lang="en-US" smtClean="0"/>
              <a:pPr/>
              <a:t>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A103-41BE-8E43-9E96-02CD6D53D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C9E1-BEAF-E542-901F-39DC04544CCA}" type="datetimeFigureOut">
              <a:rPr lang="en-US" smtClean="0"/>
              <a:pPr/>
              <a:t>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A103-41BE-8E43-9E96-02CD6D53D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C9E1-BEAF-E542-901F-39DC04544CCA}" type="datetimeFigureOut">
              <a:rPr lang="en-US" smtClean="0"/>
              <a:pPr/>
              <a:t>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A103-41BE-8E43-9E96-02CD6D53D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C9E1-BEAF-E542-901F-39DC04544CCA}" type="datetimeFigureOut">
              <a:rPr lang="en-US" smtClean="0"/>
              <a:pPr/>
              <a:t>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A103-41BE-8E43-9E96-02CD6D53D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C9E1-BEAF-E542-901F-39DC04544CCA}" type="datetimeFigureOut">
              <a:rPr lang="en-US" smtClean="0"/>
              <a:pPr/>
              <a:t>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A103-41BE-8E43-9E96-02CD6D53D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C9E1-BEAF-E542-901F-39DC04544CCA}" type="datetimeFigureOut">
              <a:rPr lang="en-US" smtClean="0"/>
              <a:pPr/>
              <a:t>4/10/17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A103-41BE-8E43-9E96-02CD6D53D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C9E1-BEAF-E542-901F-39DC04544CCA}" type="datetimeFigureOut">
              <a:rPr lang="en-US" smtClean="0"/>
              <a:pPr/>
              <a:t>4/10/17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A103-41BE-8E43-9E96-02CD6D53D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C9E1-BEAF-E542-901F-39DC04544CCA}" type="datetimeFigureOut">
              <a:rPr lang="en-US" smtClean="0"/>
              <a:pPr/>
              <a:t>4/10/17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A103-41BE-8E43-9E96-02CD6D53D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C9E1-BEAF-E542-901F-39DC04544CCA}" type="datetimeFigureOut">
              <a:rPr lang="en-US" smtClean="0"/>
              <a:pPr/>
              <a:t>4/10/17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A103-41BE-8E43-9E96-02CD6D53D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C9E1-BEAF-E542-901F-39DC04544CCA}" type="datetimeFigureOut">
              <a:rPr lang="en-US" smtClean="0"/>
              <a:pPr/>
              <a:t>4/10/17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A103-41BE-8E43-9E96-02CD6D53D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5C9E1-BEAF-E542-901F-39DC04544CCA}" type="datetimeFigureOut">
              <a:rPr lang="en-US" smtClean="0"/>
              <a:pPr/>
              <a:t>4/10/17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EA103-41BE-8E43-9E96-02CD6D53D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5C9E1-BEAF-E542-901F-39DC04544CCA}" type="datetimeFigureOut">
              <a:rPr lang="en-US" smtClean="0"/>
              <a:pPr/>
              <a:t>4/10/17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EA103-41BE-8E43-9E96-02CD6D53DB7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ndapuffs/Downloads/Crevice%20Spiny%20Lizard%20Territorial%20Display%20-%20Chattanooga%20Zoo.mp4" TargetMode="Externa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ndapuffs/Downloads/Galapagos%20-%20Marine%20Iguanas%20-%20Mating.mp4" TargetMode="Externa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ndapuffs/Downloads/crocodiles%20mating.mp4" TargetMode="Externa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ndapuffs/Downloads/Texas%20Spotted%20Whiptail%20mating.MTS.mp4" TargetMode="Externa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ndapuffs/Downloads/Rat%20Snakes%20Mating..Warning%20alittle%20graphic..mp4" TargetMode="Externa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ndapuffs/Downloads/Turtles%20Mating%20funny.mp4" TargetMode="Externa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ndapuffs/Downloads/NatureNorth.com's%20Snakes%20Alive%20Video.mp4" TargetMode="Externa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ndapuffs/Downloads/Amazing%20arctic%20snakes%20mating%20and%20fighting%20-%20Deadly%20Vipers%20-%20BBC%20animals.mp4" TargetMode="Externa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8.png"/><Relationship Id="rId1" Type="http://schemas.openxmlformats.org/officeDocument/2006/relationships/video" Target="file://localhost/Users/pandapuffs/Downloads/Carpet%20Snake%20Fight.mp4" TargetMode="External"/><Relationship Id="rId2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ndapuffs/Downloads/Puerto%20Rican%20Anolis%20displays(1).mp4" TargetMode="Externa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urtles_mat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0531"/>
            <a:ext cx="9144000" cy="6076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8800" y="986135"/>
            <a:ext cx="169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territoriality</a:t>
            </a:r>
          </a:p>
        </p:txBody>
      </p:sp>
      <p:pic>
        <p:nvPicPr>
          <p:cNvPr id="5" name="Crevice Spiny Lizard Territorial Display - Chattanooga Zoo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65200" y="2108200"/>
            <a:ext cx="7213600" cy="40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alapagos - Marine Iguanas - Mating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48590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524470"/>
            <a:ext cx="1489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lek mating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Reptile reproduction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6200" y="2514600"/>
            <a:ext cx="4888562" cy="2590800"/>
          </a:xfrm>
        </p:spPr>
        <p:txBody>
          <a:bodyPr>
            <a:normAutofit/>
          </a:bodyPr>
          <a:lstStyle/>
          <a:p>
            <a:r>
              <a:rPr lang="en-US" dirty="0" smtClean="0"/>
              <a:t>Mating</a:t>
            </a:r>
          </a:p>
          <a:p>
            <a:pPr lvl="1"/>
            <a:r>
              <a:rPr lang="en-US" dirty="0" smtClean="0"/>
              <a:t>Internal </a:t>
            </a:r>
          </a:p>
          <a:p>
            <a:pPr lvl="2"/>
            <a:r>
              <a:rPr lang="en-US" dirty="0" err="1" smtClean="0"/>
              <a:t>Crocodylia</a:t>
            </a:r>
            <a:r>
              <a:rPr lang="en-US" dirty="0" smtClean="0"/>
              <a:t>, </a:t>
            </a:r>
            <a:r>
              <a:rPr lang="en-US" dirty="0" err="1" smtClean="0"/>
              <a:t>Testudines</a:t>
            </a:r>
            <a:r>
              <a:rPr lang="en-US" dirty="0" smtClean="0"/>
              <a:t>: penis</a:t>
            </a:r>
          </a:p>
          <a:p>
            <a:pPr lvl="2"/>
            <a:r>
              <a:rPr lang="en-US" dirty="0" err="1" smtClean="0"/>
              <a:t>Squamata</a:t>
            </a:r>
            <a:r>
              <a:rPr lang="en-US" dirty="0" smtClean="0"/>
              <a:t>: </a:t>
            </a:r>
            <a:r>
              <a:rPr lang="en-US" dirty="0" err="1" smtClean="0"/>
              <a:t>hemipenes</a:t>
            </a:r>
            <a:endParaRPr lang="en-US" dirty="0" smtClean="0"/>
          </a:p>
          <a:p>
            <a:pPr lvl="2"/>
            <a:r>
              <a:rPr lang="en-US" i="1" dirty="0" err="1" smtClean="0"/>
              <a:t>Sphenodon</a:t>
            </a:r>
            <a:r>
              <a:rPr lang="en-US" dirty="0" smtClean="0"/>
              <a:t>: "</a:t>
            </a:r>
            <a:r>
              <a:rPr lang="en-US" dirty="0" err="1" smtClean="0"/>
              <a:t>cloacal</a:t>
            </a:r>
            <a:r>
              <a:rPr lang="en-US" dirty="0" smtClean="0"/>
              <a:t> kiss"</a:t>
            </a:r>
          </a:p>
          <a:p>
            <a:pPr lvl="1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349500"/>
            <a:ext cx="4267200" cy="290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rocodiles mating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13716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xas Spotted Whiptail mating.MTS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98500"/>
            <a:ext cx="8156869" cy="516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at Snakes Mating..Warning alittle graphic.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tles Mating funny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47800" y="1085850"/>
            <a:ext cx="655320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1143000"/>
          </a:xfrm>
        </p:spPr>
        <p:txBody>
          <a:bodyPr/>
          <a:lstStyle/>
          <a:p>
            <a:r>
              <a:rPr lang="en-US" dirty="0" smtClean="0"/>
              <a:t>Reptile reproduction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16838" y="1524000"/>
            <a:ext cx="4694593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Genetic or Temperature-dependent Sex Determination</a:t>
            </a:r>
          </a:p>
          <a:p>
            <a:pPr lvl="1"/>
            <a:r>
              <a:rPr lang="en-US" dirty="0" err="1" smtClean="0"/>
              <a:t>Testudines</a:t>
            </a:r>
            <a:r>
              <a:rPr lang="en-US" dirty="0" smtClean="0"/>
              <a:t>: XY, ZW; TSD</a:t>
            </a:r>
          </a:p>
          <a:p>
            <a:pPr lvl="1"/>
            <a:r>
              <a:rPr lang="en-US" dirty="0" err="1" smtClean="0"/>
              <a:t>Crocodylia</a:t>
            </a:r>
            <a:r>
              <a:rPr lang="en-US" dirty="0" smtClean="0"/>
              <a:t>: TSD</a:t>
            </a:r>
          </a:p>
          <a:p>
            <a:pPr lvl="1"/>
            <a:r>
              <a:rPr lang="en-US" dirty="0" err="1" smtClean="0"/>
              <a:t>Lepidosauria</a:t>
            </a:r>
            <a:r>
              <a:rPr lang="en-US" dirty="0" smtClean="0"/>
              <a:t>: XY, ZW; TSD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7" name="Picture 6" descr="temperature-dependent-sex-determin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743200"/>
            <a:ext cx="4495800" cy="356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would TSD evolve?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202" y="4321584"/>
            <a:ext cx="3248519" cy="228394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Reptile reproduction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16839" y="2179637"/>
            <a:ext cx="4888562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Reproductive cycles</a:t>
            </a:r>
          </a:p>
          <a:p>
            <a:pPr lvl="1"/>
            <a:r>
              <a:rPr lang="en-US" dirty="0" smtClean="0"/>
              <a:t>Seasonal (temperate),                                            continuous (tropical)</a:t>
            </a:r>
          </a:p>
        </p:txBody>
      </p:sp>
      <p:pic>
        <p:nvPicPr>
          <p:cNvPr id="7" name="Picture 6" descr="anol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1" y="2308859"/>
            <a:ext cx="4800600" cy="33364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would TSD evolve?</a:t>
            </a: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84510"/>
            <a:ext cx="7772400" cy="4114800"/>
          </a:xfrm>
        </p:spPr>
        <p:txBody>
          <a:bodyPr/>
          <a:lstStyle/>
          <a:p>
            <a:r>
              <a:rPr lang="en-US" sz="2000" dirty="0" err="1"/>
              <a:t>Charnov</a:t>
            </a:r>
            <a:r>
              <a:rPr lang="en-US" sz="2000" dirty="0"/>
              <a:t> and Bull (1987): TSD favored when different temperature environments confer different fitness advantages for each sex.</a:t>
            </a:r>
          </a:p>
          <a:p>
            <a:endParaRPr lang="en-US" sz="2000" dirty="0"/>
          </a:p>
          <a:p>
            <a:r>
              <a:rPr lang="en-US" sz="2000" dirty="0"/>
              <a:t>"if an individual finds itself in an environment where it can become a below average female or an above average male, selection will favor its becoming male because it can pass on more of its genes than if it were female"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202" y="4321584"/>
            <a:ext cx="3248519" cy="2283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Test of the Charnov-Bull hypothesis</a:t>
            </a:r>
            <a:br>
              <a:rPr lang="en-US" sz="3200"/>
            </a:br>
            <a:r>
              <a:rPr lang="en-US" sz="2800"/>
              <a:t>(Warner and Shine 2008)</a:t>
            </a:r>
            <a:endParaRPr lang="en-US" sz="3200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264" y="1714120"/>
            <a:ext cx="7104896" cy="4419600"/>
          </a:xfrm>
        </p:spPr>
        <p:txBody>
          <a:bodyPr>
            <a:noAutofit/>
          </a:bodyPr>
          <a:lstStyle/>
          <a:p>
            <a:r>
              <a:rPr lang="en-US" sz="2000" dirty="0"/>
              <a:t>Incubate </a:t>
            </a:r>
            <a:r>
              <a:rPr lang="en-US" sz="2000" i="1" dirty="0" err="1"/>
              <a:t>Amphibolurus</a:t>
            </a:r>
            <a:r>
              <a:rPr lang="en-US" sz="2000" i="1" dirty="0"/>
              <a:t> </a:t>
            </a:r>
            <a:r>
              <a:rPr lang="en-US" sz="2000" i="1" dirty="0" err="1"/>
              <a:t>muricatus</a:t>
            </a:r>
            <a:r>
              <a:rPr lang="en-US" sz="2000" dirty="0"/>
              <a:t> eggs at low, medium, high temperatures</a:t>
            </a:r>
          </a:p>
          <a:p>
            <a:r>
              <a:rPr lang="en-US" sz="2000" dirty="0"/>
              <a:t>Treat some eggs of each clutch temperature with chemicals such that some males, some females are produced</a:t>
            </a:r>
          </a:p>
          <a:p>
            <a:pPr lvl="1">
              <a:buFontTx/>
              <a:buNone/>
            </a:pPr>
            <a:r>
              <a:rPr lang="en-US" sz="2000" dirty="0"/>
              <a:t>	*in nature, </a:t>
            </a:r>
            <a:r>
              <a:rPr lang="en-US" sz="2000" i="1" dirty="0" err="1"/>
              <a:t>Amphibolurus</a:t>
            </a:r>
            <a:r>
              <a:rPr lang="en-US" sz="2000" dirty="0"/>
              <a:t> produces females at warmer and colder temps, males at intermediate temps</a:t>
            </a:r>
          </a:p>
          <a:p>
            <a:r>
              <a:rPr lang="en-US" sz="2000" dirty="0"/>
              <a:t>Release young in an outdoor enclosure, allow them to grow, live, mate</a:t>
            </a:r>
          </a:p>
          <a:p>
            <a:r>
              <a:rPr lang="en-US" sz="2000" dirty="0"/>
              <a:t>Document parentage</a:t>
            </a:r>
            <a:endParaRPr lang="en-US" sz="2000" dirty="0" smtClean="0"/>
          </a:p>
          <a:p>
            <a:pPr>
              <a:buNone/>
            </a:pPr>
            <a:endParaRPr lang="en-US" sz="2000" dirty="0"/>
          </a:p>
        </p:txBody>
      </p:sp>
      <p:pic>
        <p:nvPicPr>
          <p:cNvPr id="3389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819400"/>
            <a:ext cx="21336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Test of the Charnov-Bull hypothesis</a:t>
            </a:r>
            <a:br>
              <a:rPr lang="en-US" sz="3200"/>
            </a:br>
            <a:r>
              <a:rPr lang="en-US" sz="2800"/>
              <a:t>(Warner and Shine 2008)</a:t>
            </a:r>
            <a:endParaRPr lang="en-US" sz="3200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264" y="1714120"/>
            <a:ext cx="7104896" cy="4419600"/>
          </a:xfrm>
        </p:spPr>
        <p:txBody>
          <a:bodyPr>
            <a:noAutofit/>
          </a:bodyPr>
          <a:lstStyle/>
          <a:p>
            <a:r>
              <a:rPr lang="en-US" sz="2000"/>
              <a:t>Incubate </a:t>
            </a:r>
            <a:r>
              <a:rPr lang="en-US" sz="2000" i="1"/>
              <a:t>Amphibolurus muricatus</a:t>
            </a:r>
            <a:r>
              <a:rPr lang="en-US" sz="2000"/>
              <a:t> eggs at low, medium, high temperatures</a:t>
            </a:r>
          </a:p>
          <a:p>
            <a:r>
              <a:rPr lang="en-US" sz="2000"/>
              <a:t>Treat some eggs of each clutch temperature with chemicals such that some males, some females are produced</a:t>
            </a:r>
          </a:p>
          <a:p>
            <a:pPr lvl="1">
              <a:buFontTx/>
              <a:buNone/>
            </a:pPr>
            <a:r>
              <a:rPr lang="en-US" sz="2000"/>
              <a:t>	*in nature, </a:t>
            </a:r>
            <a:r>
              <a:rPr lang="en-US" sz="2000" i="1"/>
              <a:t>Amphibolurus</a:t>
            </a:r>
            <a:r>
              <a:rPr lang="en-US" sz="2000"/>
              <a:t> produces females at warmer and colder temps, males at intermediate temps</a:t>
            </a:r>
          </a:p>
          <a:p>
            <a:r>
              <a:rPr lang="en-US" sz="2000"/>
              <a:t>Release young in an outdoor enclosure, allow them to grow, live, mate</a:t>
            </a:r>
          </a:p>
          <a:p>
            <a:r>
              <a:rPr lang="en-US" sz="2000"/>
              <a:t>Document parentage</a:t>
            </a:r>
          </a:p>
          <a:p>
            <a:r>
              <a:rPr lang="en-US" sz="2000"/>
              <a:t>Result: </a:t>
            </a:r>
          </a:p>
          <a:p>
            <a:pPr lvl="1"/>
            <a:r>
              <a:rPr lang="en-US" sz="2000"/>
              <a:t>females from warmer clutches produced more offspring than females from other temperatures</a:t>
            </a:r>
          </a:p>
          <a:p>
            <a:pPr lvl="1"/>
            <a:r>
              <a:rPr lang="en-US" sz="2000"/>
              <a:t>Males from intermediate-temp clutches produced more offspring than males from other temperatures</a:t>
            </a:r>
          </a:p>
          <a:p>
            <a:endParaRPr lang="en-US" sz="2000"/>
          </a:p>
        </p:txBody>
      </p:sp>
      <p:pic>
        <p:nvPicPr>
          <p:cNvPr id="3389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819400"/>
            <a:ext cx="21336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1143000"/>
          </a:xfrm>
        </p:spPr>
        <p:txBody>
          <a:bodyPr/>
          <a:lstStyle/>
          <a:p>
            <a:r>
              <a:rPr lang="en-US" dirty="0" smtClean="0"/>
              <a:t>Reptile reproduction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16838" y="1524000"/>
            <a:ext cx="4694593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Genetic or Temperature-dependent Sex Determination</a:t>
            </a:r>
          </a:p>
          <a:p>
            <a:pPr lvl="1"/>
            <a:r>
              <a:rPr lang="en-US" dirty="0" err="1" smtClean="0"/>
              <a:t>Testudines</a:t>
            </a:r>
            <a:r>
              <a:rPr lang="en-US" dirty="0" smtClean="0"/>
              <a:t>: XY, ZW; TSD</a:t>
            </a:r>
          </a:p>
          <a:p>
            <a:pPr lvl="1"/>
            <a:r>
              <a:rPr lang="en-US" dirty="0" err="1" smtClean="0"/>
              <a:t>Crocodylia</a:t>
            </a:r>
            <a:r>
              <a:rPr lang="en-US" dirty="0" smtClean="0"/>
              <a:t>: TSD</a:t>
            </a:r>
          </a:p>
          <a:p>
            <a:pPr lvl="1"/>
            <a:r>
              <a:rPr lang="en-US" dirty="0" err="1" smtClean="0"/>
              <a:t>Lepidosauria</a:t>
            </a:r>
            <a:r>
              <a:rPr lang="en-US" dirty="0" smtClean="0"/>
              <a:t>: XY, ZW; TSD</a:t>
            </a:r>
          </a:p>
          <a:p>
            <a:r>
              <a:rPr lang="en-US" dirty="0" smtClean="0"/>
              <a:t>Birth</a:t>
            </a:r>
            <a:endParaRPr lang="en-US" dirty="0" err="1" smtClean="0"/>
          </a:p>
          <a:p>
            <a:pPr lvl="1"/>
            <a:r>
              <a:rPr lang="en-US" dirty="0" err="1" smtClean="0"/>
              <a:t>Testudines: Oviparous</a:t>
            </a:r>
          </a:p>
          <a:p>
            <a:pPr lvl="1"/>
            <a:r>
              <a:rPr lang="en-US" dirty="0" err="1" smtClean="0"/>
              <a:t>Crocodylia: Oviparous</a:t>
            </a:r>
          </a:p>
          <a:p>
            <a:pPr lvl="1"/>
            <a:r>
              <a:rPr lang="en-US" dirty="0" smtClean="0"/>
              <a:t>Lepidosauria: Ovip, Vivip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7" name="Picture 6" descr="skinkWithEgg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743200"/>
            <a:ext cx="4343400" cy="2548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1143000"/>
          </a:xfrm>
        </p:spPr>
        <p:txBody>
          <a:bodyPr/>
          <a:lstStyle/>
          <a:p>
            <a:r>
              <a:rPr lang="en-US" dirty="0" smtClean="0"/>
              <a:t>Reptile reproduction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16838" y="1524000"/>
            <a:ext cx="4694593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Genetic or Temperature-dependent Sex Determination</a:t>
            </a:r>
          </a:p>
          <a:p>
            <a:pPr lvl="1"/>
            <a:r>
              <a:rPr lang="en-US" dirty="0" err="1" smtClean="0"/>
              <a:t>Testudines</a:t>
            </a:r>
            <a:r>
              <a:rPr lang="en-US" dirty="0" smtClean="0"/>
              <a:t>: XY, ZW; TSD</a:t>
            </a:r>
          </a:p>
          <a:p>
            <a:pPr lvl="1"/>
            <a:r>
              <a:rPr lang="en-US" dirty="0" err="1" smtClean="0"/>
              <a:t>Crocodylia</a:t>
            </a:r>
            <a:r>
              <a:rPr lang="en-US" dirty="0" smtClean="0"/>
              <a:t>: TSD</a:t>
            </a:r>
          </a:p>
          <a:p>
            <a:pPr lvl="1"/>
            <a:r>
              <a:rPr lang="en-US" dirty="0" err="1" smtClean="0"/>
              <a:t>Lepidosauria</a:t>
            </a:r>
            <a:r>
              <a:rPr lang="en-US" dirty="0" smtClean="0"/>
              <a:t>: XY, ZW; TSD</a:t>
            </a:r>
          </a:p>
          <a:p>
            <a:r>
              <a:rPr lang="en-US" dirty="0" smtClean="0"/>
              <a:t>Birth</a:t>
            </a:r>
            <a:endParaRPr lang="en-US" dirty="0" err="1" smtClean="0"/>
          </a:p>
          <a:p>
            <a:pPr lvl="1"/>
            <a:r>
              <a:rPr lang="en-US" dirty="0" err="1" smtClean="0"/>
              <a:t>Testudines: Oviparous</a:t>
            </a:r>
          </a:p>
          <a:p>
            <a:pPr lvl="1"/>
            <a:r>
              <a:rPr lang="en-US" dirty="0" err="1" smtClean="0"/>
              <a:t>Crocodylia: Oviparous</a:t>
            </a:r>
          </a:p>
          <a:p>
            <a:pPr lvl="1"/>
            <a:r>
              <a:rPr lang="en-US" dirty="0" smtClean="0"/>
              <a:t>Lepidosauria: Ovip, Vivip</a:t>
            </a:r>
          </a:p>
          <a:p>
            <a:r>
              <a:rPr lang="en-US" dirty="0" smtClean="0"/>
              <a:t>Parental care</a:t>
            </a:r>
          </a:p>
          <a:p>
            <a:pPr lvl="1"/>
            <a:r>
              <a:rPr lang="en-US" dirty="0" err="1" smtClean="0"/>
              <a:t>Testudines</a:t>
            </a:r>
            <a:r>
              <a:rPr lang="en-US" dirty="0" smtClean="0"/>
              <a:t>: None</a:t>
            </a:r>
          </a:p>
          <a:p>
            <a:pPr lvl="1"/>
            <a:r>
              <a:rPr lang="en-US" dirty="0" err="1" smtClean="0"/>
              <a:t>Crocodylia</a:t>
            </a:r>
            <a:r>
              <a:rPr lang="en-US" dirty="0" smtClean="0"/>
              <a:t>: All</a:t>
            </a:r>
          </a:p>
          <a:p>
            <a:pPr lvl="1"/>
            <a:r>
              <a:rPr lang="en-US" dirty="0" err="1" smtClean="0"/>
              <a:t>Lepidosauria</a:t>
            </a:r>
            <a:r>
              <a:rPr lang="en-US" dirty="0" smtClean="0"/>
              <a:t>: Few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7" name="Picture 6" descr="skinkWithEgg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743200"/>
            <a:ext cx="4343400" cy="2548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hqdefaul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Reptile reproduction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16839" y="2179637"/>
            <a:ext cx="4888562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Reproductive cycles</a:t>
            </a:r>
          </a:p>
          <a:p>
            <a:pPr lvl="1"/>
            <a:r>
              <a:rPr lang="en-US" dirty="0" smtClean="0"/>
              <a:t>Seasonal (temperate),                                            continuous (tropical)</a:t>
            </a:r>
          </a:p>
          <a:p>
            <a:r>
              <a:rPr lang="en-US" dirty="0" smtClean="0"/>
              <a:t>Sexual, asexual</a:t>
            </a:r>
          </a:p>
        </p:txBody>
      </p:sp>
      <p:pic>
        <p:nvPicPr>
          <p:cNvPr id="7" name="Picture 6" descr="gr1b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1" y="2287626"/>
            <a:ext cx="4267200" cy="3538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Reptile reproduction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16839" y="2179637"/>
            <a:ext cx="4888562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Reproductive cycles</a:t>
            </a:r>
          </a:p>
          <a:p>
            <a:pPr lvl="1"/>
            <a:r>
              <a:rPr lang="en-US" dirty="0" smtClean="0"/>
              <a:t>Seasonal (temperate),                                            continuous (tropical)</a:t>
            </a:r>
          </a:p>
          <a:p>
            <a:r>
              <a:rPr lang="en-US" dirty="0" smtClean="0"/>
              <a:t>Sexual, asexual</a:t>
            </a:r>
          </a:p>
        </p:txBody>
      </p:sp>
      <p:pic>
        <p:nvPicPr>
          <p:cNvPr id="8" name="Picture 7" descr="F1.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1" y="1613222"/>
            <a:ext cx="3581399" cy="4635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Reptile reproduction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16839" y="2179637"/>
            <a:ext cx="4888562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Reproductive cycles</a:t>
            </a:r>
          </a:p>
          <a:p>
            <a:pPr lvl="1"/>
            <a:r>
              <a:rPr lang="en-US" dirty="0" smtClean="0"/>
              <a:t>Seasonal (temperate),                                            continuous (tropical)</a:t>
            </a:r>
          </a:p>
          <a:p>
            <a:r>
              <a:rPr lang="en-US" dirty="0" smtClean="0"/>
              <a:t>Sexual, asexual</a:t>
            </a:r>
          </a:p>
          <a:p>
            <a:r>
              <a:rPr lang="en-US" dirty="0" smtClean="0"/>
              <a:t>Mate encounter</a:t>
            </a:r>
          </a:p>
          <a:p>
            <a:pPr lvl="1"/>
            <a:r>
              <a:rPr lang="en-US" dirty="0" smtClean="0"/>
              <a:t>scramble, mate-searching, territoriality, leks</a:t>
            </a:r>
          </a:p>
        </p:txBody>
      </p:sp>
      <p:pic>
        <p:nvPicPr>
          <p:cNvPr id="6" name="Picture 5" descr="pair,T-16b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1" y="1879993"/>
            <a:ext cx="4038600" cy="4063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atureNorth.com's Snakes Alive Video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40970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5000" y="685800"/>
            <a:ext cx="2255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scramble mating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azing arctic snakes mating and fighting - Deadly Vipers - BBC animals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82600" y="1676400"/>
            <a:ext cx="8128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986135"/>
            <a:ext cx="2090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mate searching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rpet Snake Fight.mp4">
            <a:hlinkClick r:id="" action="ppaction://media"/>
          </p:cNvPr>
          <p:cNvPicPr/>
          <p:nvPr>
            <p:ph sz="half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600" y="1895474"/>
            <a:ext cx="8686800" cy="4886326"/>
          </a:xfrm>
        </p:spPr>
      </p:pic>
      <p:sp>
        <p:nvSpPr>
          <p:cNvPr id="6" name="TextBox 5"/>
          <p:cNvSpPr txBox="1"/>
          <p:nvPr/>
        </p:nvSpPr>
        <p:spPr>
          <a:xfrm>
            <a:off x="1828800" y="916632"/>
            <a:ext cx="2090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mate searching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8800" y="524470"/>
            <a:ext cx="169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territoriality</a:t>
            </a:r>
          </a:p>
        </p:txBody>
      </p:sp>
      <p:pic>
        <p:nvPicPr>
          <p:cNvPr id="5" name="Puerto Rican Anolis displays(1)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19200" y="1371600"/>
            <a:ext cx="6629400" cy="4972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2811</TotalTime>
  <Words>478</Words>
  <Application>Microsoft Macintosh PowerPoint</Application>
  <PresentationFormat>On-screen Show (4:3)</PresentationFormat>
  <Paragraphs>82</Paragraphs>
  <Slides>25</Slides>
  <Notes>6</Notes>
  <HiddenSlides>0</HiddenSlides>
  <MMClips>10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Reptile reproduction</vt:lpstr>
      <vt:lpstr>Reptile reproduction</vt:lpstr>
      <vt:lpstr>Reptile reproduction</vt:lpstr>
      <vt:lpstr>Reptile reproduction</vt:lpstr>
      <vt:lpstr>Slide 6</vt:lpstr>
      <vt:lpstr>Slide 7</vt:lpstr>
      <vt:lpstr>Slide 8</vt:lpstr>
      <vt:lpstr>Slide 9</vt:lpstr>
      <vt:lpstr>Slide 10</vt:lpstr>
      <vt:lpstr>Slide 11</vt:lpstr>
      <vt:lpstr>Reptile reproduction</vt:lpstr>
      <vt:lpstr>Slide 13</vt:lpstr>
      <vt:lpstr>Slide 14</vt:lpstr>
      <vt:lpstr>Slide 15</vt:lpstr>
      <vt:lpstr>Slide 16</vt:lpstr>
      <vt:lpstr>Slide 17</vt:lpstr>
      <vt:lpstr>Reptile reproduction</vt:lpstr>
      <vt:lpstr>Why would TSD evolve?</vt:lpstr>
      <vt:lpstr>Why would TSD evolve?</vt:lpstr>
      <vt:lpstr>Test of the Charnov-Bull hypothesis (Warner and Shine 2008)</vt:lpstr>
      <vt:lpstr>Test of the Charnov-Bull hypothesis (Warner and Shine 2008)</vt:lpstr>
      <vt:lpstr>Reptile reproduction</vt:lpstr>
      <vt:lpstr>Reptile reproduction</vt:lpstr>
      <vt:lpstr>Slide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pandapuffs</dc:creator>
  <cp:lastModifiedBy>panda puffs</cp:lastModifiedBy>
  <cp:revision>87</cp:revision>
  <dcterms:created xsi:type="dcterms:W3CDTF">2017-04-10T17:05:52Z</dcterms:created>
  <dcterms:modified xsi:type="dcterms:W3CDTF">2017-04-11T21:21:10Z</dcterms:modified>
</cp:coreProperties>
</file>