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348" r:id="rId3"/>
    <p:sldId id="298" r:id="rId4"/>
    <p:sldId id="344" r:id="rId5"/>
    <p:sldId id="327" r:id="rId6"/>
    <p:sldId id="333" r:id="rId7"/>
    <p:sldId id="334" r:id="rId8"/>
    <p:sldId id="332" r:id="rId9"/>
    <p:sldId id="335" r:id="rId10"/>
    <p:sldId id="336" r:id="rId11"/>
    <p:sldId id="319" r:id="rId12"/>
    <p:sldId id="339" r:id="rId13"/>
    <p:sldId id="342" r:id="rId14"/>
    <p:sldId id="323" r:id="rId15"/>
    <p:sldId id="325" r:id="rId16"/>
    <p:sldId id="346" r:id="rId17"/>
    <p:sldId id="347" r:id="rId18"/>
    <p:sldId id="317" r:id="rId19"/>
    <p:sldId id="300" r:id="rId20"/>
    <p:sldId id="343" r:id="rId21"/>
    <p:sldId id="349" r:id="rId22"/>
    <p:sldId id="326" r:id="rId23"/>
    <p:sldId id="318" r:id="rId24"/>
    <p:sldId id="303" r:id="rId25"/>
    <p:sldId id="316" r:id="rId26"/>
    <p:sldId id="328" r:id="rId27"/>
    <p:sldId id="337" r:id="rId28"/>
    <p:sldId id="338" r:id="rId29"/>
    <p:sldId id="320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16"/>
    <p:restoredTop sz="93779"/>
  </p:normalViewPr>
  <p:slideViewPr>
    <p:cSldViewPr showGuides="1">
      <p:cViewPr varScale="1">
        <p:scale>
          <a:sx n="104" d="100"/>
          <a:sy n="104" d="100"/>
        </p:scale>
        <p:origin x="17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04409C2-94EF-BBE1-039E-122F10DD06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FF11A46-E5BF-171F-8F05-9B96CE91C4C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31855359-5916-CCA7-BEF2-AA46F01602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A403334B-889F-0029-687C-8927E7FB4F6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357449BD-06F7-75EF-278D-6F02FEDC5BA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2F915F66-7B54-514D-E8B4-6B8B905C13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748D53C-508C-BF43-90EE-535D1DCD83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>
            <a:extLst>
              <a:ext uri="{FF2B5EF4-FFF2-40B4-BE49-F238E27FC236}">
                <a16:creationId xmlns:a16="http://schemas.microsoft.com/office/drawing/2014/main" id="{B66E3042-E80E-F46D-E163-DC1C1A8C9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CE9DF5A-151A-1349-A856-8D9605CC45CF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CC4382A8-0D9E-3404-32CB-7ACA5FB5F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345EC346-04CD-6FD2-30DA-D42C6C73F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EFE7CA8-B4CA-B7E9-4938-85E2B2773A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154B456-1BAA-2742-83A9-CD6E78C132B5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48C66BDE-6780-AAA4-EC62-4F77ECAEBC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5F3C0B9-2F9E-18B0-B55B-1A61E5AA22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A1A4B526-DCBA-B8D6-BE20-DB2EE5352C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99AE3AE-C962-154E-986D-846D63036EE0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B6359912-86D7-AAD4-C6CA-C6283180A9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0A6903B2-A423-AC52-ACAE-93C5B9E62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B388D905-F24A-9516-F3F8-A7279DF36E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50E1AE-858A-CF4C-A5EE-9BB48E3F98C3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3328C9F1-7B69-BEAB-D86A-A591F06E03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E6ABBABE-9D27-95DF-70BA-D5403A5D91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>
            <a:extLst>
              <a:ext uri="{FF2B5EF4-FFF2-40B4-BE49-F238E27FC236}">
                <a16:creationId xmlns:a16="http://schemas.microsoft.com/office/drawing/2014/main" id="{9D93A062-498E-A6FE-060C-61E7E0CA5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1CFEA27-0719-FF4C-B195-C2B09471BE5C}" type="slidenum">
              <a:rPr lang="en-US" altLang="en-US" sz="1200" smtClean="0"/>
              <a:pPr/>
              <a:t>25</a:t>
            </a:fld>
            <a:endParaRPr lang="en-US" altLang="en-US" sz="1200"/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5E2F1DD-0C52-282B-8AE2-49A2929D7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55CA4AA1-1A4D-5ED8-E8FD-9070AC63C7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34522157-2F2A-64BE-DBF6-193433AD53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DEF6B9-10A8-D741-84E8-4131A1475A62}" type="slidenum">
              <a:rPr lang="en-US" altLang="en-US" sz="1200" smtClean="0"/>
              <a:pPr/>
              <a:t>27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E2A03CD-CC06-7864-36BA-1326753BC7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D6E44FA-79E1-9146-B720-91EA569B6C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6AA31711-E0D8-0D24-CBA5-995C64913D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2B619A-35C1-9C40-A1CC-5CE2B14E52CC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297C64F9-D35F-85DA-6E4B-968AAF502E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9D2580E3-EC3D-00EE-893E-079BF6D38C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9F1AA4D5-DB3A-58C3-AD36-45B72DA37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83A8AD-16E5-9940-9D13-E8601610620F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E4371EE-7895-14E8-27A0-2CACFA029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0701BF-598B-3FF8-0D68-E91A6A936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2812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>
            <a:extLst>
              <a:ext uri="{FF2B5EF4-FFF2-40B4-BE49-F238E27FC236}">
                <a16:creationId xmlns:a16="http://schemas.microsoft.com/office/drawing/2014/main" id="{267D98B9-9257-413E-081D-7FF8DFDC78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789864-B957-564B-976F-3691D44AC180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46CCDD7-5CD6-4670-1362-C21AD9E53F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3B14822-CCE4-9D76-186A-7579234507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ABD9CF63-90C4-49ED-0484-CADE1EC87E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C42F5C3-1179-2446-BCC2-ADFDBDFCDDDE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974F3AFE-F880-46E0-D24F-840581A0DB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9256F7A2-FCE6-3D56-AD00-918B78F5F9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9F1AA4D5-DB3A-58C3-AD36-45B72DA373A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483A8AD-16E5-9940-9D13-E8601610620F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E4371EE-7895-14E8-27A0-2CACFA029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0701BF-598B-3FF8-0D68-E91A6A936B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0B220BA7-FF2B-99B4-7C34-8438C4452B3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02FF3627-4B18-BA40-B144-AF4A049D84B8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38E0C21C-B092-9950-97B8-09A0191BDF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BCB18357-F830-E4FE-9C32-8EF22F0C17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5579116A-29DD-1620-1682-CDCAE76956C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332728A5-58C2-B24E-8765-590026FB0437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15AAEB40-0CBB-1D68-E81B-A7FD009F28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C8C55ED0-F035-AE9F-6BB5-1D67E02DDC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59202CFC-EB7A-AFA3-63A6-AF8F8758FA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72D5CA5C-985B-414E-A4DB-894DCBE0B84A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962627AA-9586-7B01-D33D-C46416672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CB196C3-C601-9AED-ACA1-969598C5E7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DD854B5C-B76D-338A-658C-DA01B25A01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82415426-EAEF-B25A-5E4B-0B1A8B2B8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>
                <a:latin typeface="Arial" panose="020B0604020202020204" pitchFamily="34" charset="0"/>
                <a:ea typeface="ＭＳ Ｐゴシック" panose="020B0600070205080204" pitchFamily="34" charset="-128"/>
              </a:rPr>
              <a:t>Micrurus mipartitus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531DEE2B-3B7E-08F0-98A7-27A1D9B53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0601FC-672F-AE43-B7E9-91BA00DD9831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5613E5-C0DD-3A22-FDF0-8F937CEE2E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B761DC-1908-5021-0431-FB2F5BB9FE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1855EF9-128D-E565-0A31-F6E1CB129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ED8AE5-7000-A64F-B248-CEA6A6D7EE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053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04DB17-6066-A897-5DB8-ED00A2B59F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230DCD-CE8E-5C25-59DA-E4747AF426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58172A1-5D9E-14F9-A3B4-ABCAA3AF5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B7680-3238-D04B-B4EF-E37410601B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47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6DFC27-42B5-5734-EA0C-6F8BA35A99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171606-DCCC-D3E0-810D-310B742C6A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18CCD05-181A-EF0D-44F4-72A1816FE3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B99F4-E404-7F4C-8B1D-44E85C4E9B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582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2B195A-4178-75B7-3127-C6D18E8AB1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019A3DC-B0D7-6FD4-147C-D9D813CCF2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0F4723-599C-B195-84DA-EAC40BEC94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1D832-E230-3B4E-8D43-ECF8F0EEB8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306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14B9FF7-DD53-F9B5-4FE0-3B8DB8A47C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2902F3-D010-02B5-6954-4195AFBEAF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67C73E-90C7-1B1F-DA51-CCF32277F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0873-9251-0D41-862F-349D71B5C7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62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F8AD5-4442-09B5-BAAB-1E0B881772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251396-1C8B-97D7-528C-0F262B52B6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4F1FD6-E421-16C9-F0EC-0615AFBDD8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8AB093-F8B5-0743-BBD0-03E2C29359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88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46B76F7-493E-2B35-5843-D245411B0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CF9F9B2-9B72-028D-18EF-B2979AE57D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528B262-E687-5D82-F0BE-6DF85983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194E0-3E3E-E949-9F42-0736443372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05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5EBB19-F3C7-4404-3414-094EE0A06D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BEEA4EA-C24A-18C5-ADC2-BF7638B6C0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58DA274-AF60-B3F0-6C7B-5D752DD52D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14444-A235-7549-8460-0F9A41F01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5319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DC96C05-0126-E237-2F65-1D87FC8A4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67B56B-09E2-61F8-EF19-ADB289E65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3B6DDD8-90BE-0CEA-796B-9DDB12073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67580-9F43-EF42-AD37-8690BA20A8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7344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D1091D-822C-33DA-5A72-FB9765279C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7DAAAD-27A7-A518-4C5A-F286CDA90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5D749-BA55-68CA-2894-B9304D1B8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C0876-6F16-2E46-81CF-E3C9C25A54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1093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F762C1-80F4-8366-EFF5-FD59E5B3F4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1747F-A91B-DC05-1704-E8327101B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3B198-4DD2-ED31-A2CE-C63F814D11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AC69BE-E75F-C94A-B086-7EBFC8F1EB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133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D7993EA-8FAF-1D93-6A4D-76DDC7F9E0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2F9B0FF-F022-FD1B-F924-EFFF57AB45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B25281A-24F7-B16D-48A0-3F361CEC48A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3C2BA8D-44F4-FE52-E49A-A585A88F84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A9B0ED-50A6-2177-CB4E-2418EB45DC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86C5D10-46B1-1E42-947A-16EBAF613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8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0.jpeg"/><Relationship Id="rId4" Type="http://schemas.openxmlformats.org/officeDocument/2006/relationships/image" Target="../media/image12.jpeg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CC2A3448-0A06-DBB7-DBC9-99FEC7D53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b="4301"/>
          <a:stretch>
            <a:fillRect/>
          </a:stretch>
        </p:blipFill>
        <p:spPr bwMode="auto">
          <a:xfrm>
            <a:off x="-381000" y="-55563"/>
            <a:ext cx="96774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8">
            <a:extLst>
              <a:ext uri="{FF2B5EF4-FFF2-40B4-BE49-F238E27FC236}">
                <a16:creationId xmlns:a16="http://schemas.microsoft.com/office/drawing/2014/main" id="{0A1DF0E5-AE65-CDC7-B64B-57172D0D6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1316772"/>
            <a:ext cx="457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Herpetology</a:t>
            </a:r>
          </a:p>
          <a:p>
            <a:pPr>
              <a:defRPr/>
            </a:pPr>
            <a:endParaRPr lang="en-US" sz="40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23 August 2022</a:t>
            </a:r>
          </a:p>
          <a:p>
            <a:pPr>
              <a:defRPr/>
            </a:pPr>
            <a:endParaRPr lang="en-US" sz="40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Introductions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Syllabus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schemeClr val="bg1"/>
                </a:solidFill>
                <a:latin typeface="Arial" charset="0"/>
                <a:ea typeface="ＭＳ Ｐゴシック" charset="-128"/>
              </a:rPr>
              <a:t>Trip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Box 4">
            <a:extLst>
              <a:ext uri="{FF2B5EF4-FFF2-40B4-BE49-F238E27FC236}">
                <a16:creationId xmlns:a16="http://schemas.microsoft.com/office/drawing/2014/main" id="{6CA0D6FF-32A5-DC0C-BFF1-A745BCBBB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0038"/>
            <a:ext cx="264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D9D9D9"/>
                </a:solidFill>
              </a:rPr>
              <a:t>Normal herping</a:t>
            </a:r>
          </a:p>
        </p:txBody>
      </p:sp>
      <p:sp>
        <p:nvSpPr>
          <p:cNvPr id="24578" name="Rectangle 5">
            <a:extLst>
              <a:ext uri="{FF2B5EF4-FFF2-40B4-BE49-F238E27FC236}">
                <a16:creationId xmlns:a16="http://schemas.microsoft.com/office/drawing/2014/main" id="{8F193480-B351-07A3-2E5A-A346B9F69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76638"/>
            <a:ext cx="3811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D9D9D9"/>
                </a:solidFill>
              </a:rPr>
              <a:t>Efficient </a:t>
            </a:r>
            <a:r>
              <a:rPr lang="en-US" altLang="en-US" sz="2800" i="1">
                <a:solidFill>
                  <a:srgbClr val="D9D9D9"/>
                </a:solidFill>
              </a:rPr>
              <a:t>Anolis </a:t>
            </a:r>
            <a:r>
              <a:rPr lang="en-US" altLang="en-US" sz="2800">
                <a:solidFill>
                  <a:srgbClr val="D9D9D9"/>
                </a:solidFill>
              </a:rPr>
              <a:t>herping</a:t>
            </a:r>
          </a:p>
        </p:txBody>
      </p:sp>
      <p:pic>
        <p:nvPicPr>
          <p:cNvPr id="24579" name="Picture 3" descr="Ant with corn and racer, Okatie, SC">
            <a:extLst>
              <a:ext uri="{FF2B5EF4-FFF2-40B4-BE49-F238E27FC236}">
                <a16:creationId xmlns:a16="http://schemas.microsoft.com/office/drawing/2014/main" id="{EF44ED4B-6096-1E5D-6E30-51B30D060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25714" b="19148"/>
          <a:stretch>
            <a:fillRect/>
          </a:stretch>
        </p:blipFill>
        <p:spPr bwMode="auto">
          <a:xfrm>
            <a:off x="5181600" y="2133600"/>
            <a:ext cx="14255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0.jpg">
            <a:extLst>
              <a:ext uri="{FF2B5EF4-FFF2-40B4-BE49-F238E27FC236}">
                <a16:creationId xmlns:a16="http://schemas.microsoft.com/office/drawing/2014/main" id="{49E678E4-A070-CA37-189B-99CF7AE25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:a16="http://schemas.microsoft.com/office/drawing/2014/main" id="{2B1257F6-520B-ACBC-B681-93E8F8280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t="3175" r="4234" b="41293"/>
          <a:stretch>
            <a:fillRect/>
          </a:stretch>
        </p:blipFill>
        <p:spPr bwMode="auto">
          <a:xfrm>
            <a:off x="3657600" y="2133600"/>
            <a:ext cx="1155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0" descr="sleep.gif">
            <a:extLst>
              <a:ext uri="{FF2B5EF4-FFF2-40B4-BE49-F238E27FC236}">
                <a16:creationId xmlns:a16="http://schemas.microsoft.com/office/drawing/2014/main" id="{814B9924-E89C-840E-B369-3DF7052EE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55800"/>
            <a:ext cx="1828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11" descr="083010_cover.jpg">
            <a:extLst>
              <a:ext uri="{FF2B5EF4-FFF2-40B4-BE49-F238E27FC236}">
                <a16:creationId xmlns:a16="http://schemas.microsoft.com/office/drawing/2014/main" id="{D6A9B71E-3ABF-2938-6421-F8D4746ACC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r="41333"/>
          <a:stretch>
            <a:fillRect/>
          </a:stretch>
        </p:blipFill>
        <p:spPr bwMode="auto">
          <a:xfrm>
            <a:off x="6477000" y="5254625"/>
            <a:ext cx="26828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12" descr="083010_cover.jpg">
            <a:extLst>
              <a:ext uri="{FF2B5EF4-FFF2-40B4-BE49-F238E27FC236}">
                <a16:creationId xmlns:a16="http://schemas.microsoft.com/office/drawing/2014/main" id="{29A90D7A-A845-98D6-460D-749776AA4B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3" r="41333"/>
          <a:stretch>
            <a:fillRect/>
          </a:stretch>
        </p:blipFill>
        <p:spPr bwMode="auto">
          <a:xfrm>
            <a:off x="304800" y="5254625"/>
            <a:ext cx="2682875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13" descr="sleep.gif">
            <a:extLst>
              <a:ext uri="{FF2B5EF4-FFF2-40B4-BE49-F238E27FC236}">
                <a16:creationId xmlns:a16="http://schemas.microsoft.com/office/drawing/2014/main" id="{707E2E45-576F-81B1-2B09-25C58F5DE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57800"/>
            <a:ext cx="1828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86" name="Group 38">
            <a:extLst>
              <a:ext uri="{FF2B5EF4-FFF2-40B4-BE49-F238E27FC236}">
                <a16:creationId xmlns:a16="http://schemas.microsoft.com/office/drawing/2014/main" id="{E87EB5B9-A799-2C8B-7524-1A957CC38AB4}"/>
              </a:ext>
            </a:extLst>
          </p:cNvPr>
          <p:cNvGrpSpPr>
            <a:grpSpLocks/>
          </p:cNvGrpSpPr>
          <p:nvPr/>
        </p:nvGrpSpPr>
        <p:grpSpPr bwMode="auto">
          <a:xfrm>
            <a:off x="0" y="4079875"/>
            <a:ext cx="9144000" cy="1177925"/>
            <a:chOff x="0" y="4079689"/>
            <a:chExt cx="9144000" cy="1178111"/>
          </a:xfrm>
        </p:grpSpPr>
        <p:pic>
          <p:nvPicPr>
            <p:cNvPr id="24597" name="Picture 3" descr="24 hour timeline.png">
              <a:extLst>
                <a:ext uri="{FF2B5EF4-FFF2-40B4-BE49-F238E27FC236}">
                  <a16:creationId xmlns:a16="http://schemas.microsoft.com/office/drawing/2014/main" id="{A1F1DF2E-150E-8AF1-28D3-569B9FCEB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6" b="33646"/>
            <a:stretch>
              <a:fillRect/>
            </a:stretch>
          </p:blipFill>
          <p:spPr bwMode="auto">
            <a:xfrm>
              <a:off x="0" y="4079689"/>
              <a:ext cx="9144000" cy="117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8" name="Picture 22" descr="214241-Royalty-Free-RF-Clipart-Illustration-Of-A-Summer-Sun-Napping.jpg">
              <a:extLst>
                <a:ext uri="{FF2B5EF4-FFF2-40B4-BE49-F238E27FC236}">
                  <a16:creationId xmlns:a16="http://schemas.microsoft.com/office/drawing/2014/main" id="{57B6D41B-B4FF-F2CF-C3AE-4E9725777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>
              <a:fillRect/>
            </a:stretch>
          </p:blipFill>
          <p:spPr bwMode="auto">
            <a:xfrm>
              <a:off x="3352800" y="4136746"/>
              <a:ext cx="579618" cy="56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9" name="Picture 23" descr="214241-Royalty-Free-RF-Clipart-Illustration-Of-A-Summer-Sun-Napping.jpg">
              <a:extLst>
                <a:ext uri="{FF2B5EF4-FFF2-40B4-BE49-F238E27FC236}">
                  <a16:creationId xmlns:a16="http://schemas.microsoft.com/office/drawing/2014/main" id="{19402C9C-4674-7309-4FC8-273CD6726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>
              <a:fillRect/>
            </a:stretch>
          </p:blipFill>
          <p:spPr bwMode="auto">
            <a:xfrm>
              <a:off x="3992382" y="4136746"/>
              <a:ext cx="579618" cy="56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0" name="Picture 24" descr="214241-Royalty-Free-RF-Clipart-Illustration-Of-A-Summer-Sun-Napping.jpg">
              <a:extLst>
                <a:ext uri="{FF2B5EF4-FFF2-40B4-BE49-F238E27FC236}">
                  <a16:creationId xmlns:a16="http://schemas.microsoft.com/office/drawing/2014/main" id="{7AA22430-DCD9-F924-658B-7D0AB375A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>
              <a:fillRect/>
            </a:stretch>
          </p:blipFill>
          <p:spPr bwMode="auto">
            <a:xfrm>
              <a:off x="4724400" y="4136746"/>
              <a:ext cx="579618" cy="56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1" name="Picture 25" descr="214241-Royalty-Free-RF-Clipart-Illustration-Of-A-Summer-Sun-Napping.jpg">
              <a:extLst>
                <a:ext uri="{FF2B5EF4-FFF2-40B4-BE49-F238E27FC236}">
                  <a16:creationId xmlns:a16="http://schemas.microsoft.com/office/drawing/2014/main" id="{5C907D72-79FB-67A0-A52C-64832FC3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57"/>
            <a:stretch>
              <a:fillRect/>
            </a:stretch>
          </p:blipFill>
          <p:spPr bwMode="auto">
            <a:xfrm>
              <a:off x="5363982" y="4136746"/>
              <a:ext cx="579618" cy="565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2" name="Picture 30" descr="sleeping_cartoon_moon__1343314579.jpg">
              <a:extLst>
                <a:ext uri="{FF2B5EF4-FFF2-40B4-BE49-F238E27FC236}">
                  <a16:creationId xmlns:a16="http://schemas.microsoft.com/office/drawing/2014/main" id="{BB828574-67DB-0B8F-0ABA-A22BD4859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6600" y="4191000"/>
              <a:ext cx="4441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3" name="Picture 31" descr="sleeping_cartoon_moon__1343314579.jpg">
              <a:extLst>
                <a:ext uri="{FF2B5EF4-FFF2-40B4-BE49-F238E27FC236}">
                  <a16:creationId xmlns:a16="http://schemas.microsoft.com/office/drawing/2014/main" id="{A4E0037D-D0BA-BF9A-F60B-6F1281527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263" y="4191000"/>
              <a:ext cx="4441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4" name="Picture 32" descr="sleeping_cartoon_moon__1343314579.jpg">
              <a:extLst>
                <a:ext uri="{FF2B5EF4-FFF2-40B4-BE49-F238E27FC236}">
                  <a16:creationId xmlns:a16="http://schemas.microsoft.com/office/drawing/2014/main" id="{42DAC800-B6D3-CEC8-E2FA-B3608E8E0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4191000"/>
              <a:ext cx="4441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05" name="Picture 33" descr="sleeping_cartoon_moon__1343314579.jpg">
              <a:extLst>
                <a:ext uri="{FF2B5EF4-FFF2-40B4-BE49-F238E27FC236}">
                  <a16:creationId xmlns:a16="http://schemas.microsoft.com/office/drawing/2014/main" id="{96F22614-B779-BF79-8220-D83C89B9E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9463" y="4191000"/>
              <a:ext cx="444137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587" name="Group 39">
            <a:extLst>
              <a:ext uri="{FF2B5EF4-FFF2-40B4-BE49-F238E27FC236}">
                <a16:creationId xmlns:a16="http://schemas.microsoft.com/office/drawing/2014/main" id="{2881EBA5-80B6-0468-F686-84251D0E36E1}"/>
              </a:ext>
            </a:extLst>
          </p:cNvPr>
          <p:cNvGrpSpPr>
            <a:grpSpLocks/>
          </p:cNvGrpSpPr>
          <p:nvPr/>
        </p:nvGrpSpPr>
        <p:grpSpPr bwMode="auto">
          <a:xfrm>
            <a:off x="0" y="842963"/>
            <a:ext cx="9144000" cy="1177925"/>
            <a:chOff x="0" y="842780"/>
            <a:chExt cx="9144000" cy="1178111"/>
          </a:xfrm>
        </p:grpSpPr>
        <p:pic>
          <p:nvPicPr>
            <p:cNvPr id="24588" name="Picture 2" descr="24 hour timeline.png">
              <a:extLst>
                <a:ext uri="{FF2B5EF4-FFF2-40B4-BE49-F238E27FC236}">
                  <a16:creationId xmlns:a16="http://schemas.microsoft.com/office/drawing/2014/main" id="{D8922C1A-56A9-AF4A-F630-3B62D122A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6" b="33646"/>
            <a:stretch>
              <a:fillRect/>
            </a:stretch>
          </p:blipFill>
          <p:spPr bwMode="auto">
            <a:xfrm>
              <a:off x="0" y="842780"/>
              <a:ext cx="9144000" cy="117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9" name="Picture 26" descr="cartoon_sun.gif">
              <a:extLst>
                <a:ext uri="{FF2B5EF4-FFF2-40B4-BE49-F238E27FC236}">
                  <a16:creationId xmlns:a16="http://schemas.microsoft.com/office/drawing/2014/main" id="{FF39441A-A9B7-F9DD-88FD-1075D791E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0" name="Picture 27" descr="cartoon_sun.gif">
              <a:extLst>
                <a:ext uri="{FF2B5EF4-FFF2-40B4-BE49-F238E27FC236}">
                  <a16:creationId xmlns:a16="http://schemas.microsoft.com/office/drawing/2014/main" id="{49682E31-3EAA-E9A5-64E1-32991B398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1" name="Picture 28" descr="cartoon_sun.gif">
              <a:extLst>
                <a:ext uri="{FF2B5EF4-FFF2-40B4-BE49-F238E27FC236}">
                  <a16:creationId xmlns:a16="http://schemas.microsoft.com/office/drawing/2014/main" id="{6B8F0E68-4D6B-3BB1-A706-6443B816BF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2" name="Picture 29" descr="cartoon_sun.gif">
              <a:extLst>
                <a:ext uri="{FF2B5EF4-FFF2-40B4-BE49-F238E27FC236}">
                  <a16:creationId xmlns:a16="http://schemas.microsoft.com/office/drawing/2014/main" id="{5EDC007B-D1F7-E54E-D44C-ECB3331BB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3" name="Picture 34" descr="polls_Sleeping_20moon_20symbol500_2443_160471_answer_2_xlarge.jpg">
              <a:extLst>
                <a:ext uri="{FF2B5EF4-FFF2-40B4-BE49-F238E27FC236}">
                  <a16:creationId xmlns:a16="http://schemas.microsoft.com/office/drawing/2014/main" id="{D43727FD-0754-F648-3E65-B3478FD2D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4" name="Picture 35" descr="polls_Sleeping_20moon_20symbol500_2443_160471_answer_2_xlarge.jpg">
              <a:extLst>
                <a:ext uri="{FF2B5EF4-FFF2-40B4-BE49-F238E27FC236}">
                  <a16:creationId xmlns:a16="http://schemas.microsoft.com/office/drawing/2014/main" id="{AA4E9948-6097-3415-7295-CAB7BB24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5" name="Picture 36" descr="polls_Sleeping_20moon_20symbol500_2443_160471_answer_2_xlarge.jpg">
              <a:extLst>
                <a:ext uri="{FF2B5EF4-FFF2-40B4-BE49-F238E27FC236}">
                  <a16:creationId xmlns:a16="http://schemas.microsoft.com/office/drawing/2014/main" id="{8DD55101-240D-765F-395C-EAF98B77F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96" name="Picture 37" descr="polls_Sleeping_20moon_20symbol500_2443_160471_answer_2_xlarge.jpg">
              <a:extLst>
                <a:ext uri="{FF2B5EF4-FFF2-40B4-BE49-F238E27FC236}">
                  <a16:creationId xmlns:a16="http://schemas.microsoft.com/office/drawing/2014/main" id="{69D77D1E-6757-CD40-713B-9F760B0DD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P1040164.JPG">
            <a:extLst>
              <a:ext uri="{FF2B5EF4-FFF2-40B4-BE49-F238E27FC236}">
                <a16:creationId xmlns:a16="http://schemas.microsoft.com/office/drawing/2014/main" id="{93746833-A978-5498-0B31-A70C1E9DB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8">
            <a:extLst>
              <a:ext uri="{FF2B5EF4-FFF2-40B4-BE49-F238E27FC236}">
                <a16:creationId xmlns:a16="http://schemas.microsoft.com/office/drawing/2014/main" id="{222244CD-7692-16FB-4CE3-84B14E777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6215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Why herp for anoles at night?</a:t>
            </a:r>
          </a:p>
        </p:txBody>
      </p:sp>
      <p:pic>
        <p:nvPicPr>
          <p:cNvPr id="27650" name="Picture 2" descr="lemurinus">
            <a:extLst>
              <a:ext uri="{FF2B5EF4-FFF2-40B4-BE49-F238E27FC236}">
                <a16:creationId xmlns:a16="http://schemas.microsoft.com/office/drawing/2014/main" id="{9FBD2006-3D6A-8E9E-AF95-107031229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11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>
            <a:extLst>
              <a:ext uri="{FF2B5EF4-FFF2-40B4-BE49-F238E27FC236}">
                <a16:creationId xmlns:a16="http://schemas.microsoft.com/office/drawing/2014/main" id="{FBA16B1C-C508-3A89-928A-157C6566C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90525"/>
            <a:ext cx="5181600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F2EF5120-C4EF-A50F-1772-0F7E8C7B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/>
          <a:stretch>
            <a:fillRect/>
          </a:stretch>
        </p:blipFill>
        <p:spPr bwMode="auto">
          <a:xfrm>
            <a:off x="5607050" y="304800"/>
            <a:ext cx="35369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 descr="3qJozyMqb8S9X4KvL_tKhdf2Cd0pk36LhMWkQEWBNTc.jpeg">
            <a:extLst>
              <a:ext uri="{FF2B5EF4-FFF2-40B4-BE49-F238E27FC236}">
                <a16:creationId xmlns:a16="http://schemas.microsoft.com/office/drawing/2014/main" id="{CA8045E3-6BCF-A146-6F25-D366F7B89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3"/>
          <a:stretch>
            <a:fillRect/>
          </a:stretch>
        </p:blipFill>
        <p:spPr bwMode="auto">
          <a:xfrm>
            <a:off x="2660650" y="533400"/>
            <a:ext cx="66357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6">
            <a:extLst>
              <a:ext uri="{FF2B5EF4-FFF2-40B4-BE49-F238E27FC236}">
                <a16:creationId xmlns:a16="http://schemas.microsoft.com/office/drawing/2014/main" id="{738D01CD-D138-3E60-17C1-EDDF89BAF1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1" r="13139"/>
          <a:stretch>
            <a:fillRect/>
          </a:stretch>
        </p:blipFill>
        <p:spPr bwMode="auto">
          <a:xfrm>
            <a:off x="0" y="0"/>
            <a:ext cx="3602038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>
            <a:extLst>
              <a:ext uri="{FF2B5EF4-FFF2-40B4-BE49-F238E27FC236}">
                <a16:creationId xmlns:a16="http://schemas.microsoft.com/office/drawing/2014/main" id="{28C66E75-DADF-AC93-9DC2-6B05F8031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00"/>
          <a:stretch>
            <a:fillRect/>
          </a:stretch>
        </p:blipFill>
        <p:spPr bwMode="auto">
          <a:xfrm>
            <a:off x="0" y="3662363"/>
            <a:ext cx="3581400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1292404.jpg">
            <a:extLst>
              <a:ext uri="{FF2B5EF4-FFF2-40B4-BE49-F238E27FC236}">
                <a16:creationId xmlns:a16="http://schemas.microsoft.com/office/drawing/2014/main" id="{604C496A-627D-6256-C9CF-5DCD97DA6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9"/>
          <a:stretch>
            <a:fillRect/>
          </a:stretch>
        </p:blipFill>
        <p:spPr bwMode="auto">
          <a:xfrm>
            <a:off x="0" y="0"/>
            <a:ext cx="6451600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 descr="6740424027_5f550c4108_m.jpg">
            <a:extLst>
              <a:ext uri="{FF2B5EF4-FFF2-40B4-BE49-F238E27FC236}">
                <a16:creationId xmlns:a16="http://schemas.microsoft.com/office/drawing/2014/main" id="{25449872-DE1E-4166-08D5-BDE4AB7EC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438400"/>
            <a:ext cx="50149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NAc438 Eyelash viper (Bothriechis schlegelii), Costa Rica _-L.jpg">
            <a:extLst>
              <a:ext uri="{FF2B5EF4-FFF2-40B4-BE49-F238E27FC236}">
                <a16:creationId xmlns:a16="http://schemas.microsoft.com/office/drawing/2014/main" id="{461A1CC6-1BC3-17D8-BF4F-94E60CF101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08" t="8313" b="13585"/>
          <a:stretch>
            <a:fillRect/>
          </a:stretch>
        </p:blipFill>
        <p:spPr bwMode="auto">
          <a:xfrm>
            <a:off x="0" y="4876800"/>
            <a:ext cx="3886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>
            <a:extLst>
              <a:ext uri="{FF2B5EF4-FFF2-40B4-BE49-F238E27FC236}">
                <a16:creationId xmlns:a16="http://schemas.microsoft.com/office/drawing/2014/main" id="{C6B7A879-96FD-D5E9-7F92-F84E260E76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0"/>
            <a:ext cx="29972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>
            <a:extLst>
              <a:ext uri="{FF2B5EF4-FFF2-40B4-BE49-F238E27FC236}">
                <a16:creationId xmlns:a16="http://schemas.microsoft.com/office/drawing/2014/main" id="{2E8CE188-99F3-331A-0C84-1125CA2F8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736600"/>
            <a:ext cx="92456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>
            <a:extLst>
              <a:ext uri="{FF2B5EF4-FFF2-40B4-BE49-F238E27FC236}">
                <a16:creationId xmlns:a16="http://schemas.microsoft.com/office/drawing/2014/main" id="{FF81EBDF-B0E5-9AE6-7951-27187C67B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404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Soroa</a:t>
            </a:r>
            <a:endParaRPr lang="en-US" altLang="en-US" sz="2800"/>
          </a:p>
        </p:txBody>
      </p:sp>
      <p:pic>
        <p:nvPicPr>
          <p:cNvPr id="37890" name="Picture 3">
            <a:extLst>
              <a:ext uri="{FF2B5EF4-FFF2-40B4-BE49-F238E27FC236}">
                <a16:creationId xmlns:a16="http://schemas.microsoft.com/office/drawing/2014/main" id="{8A9AB16D-E982-DF33-3075-6B8E43A35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00" y="320675"/>
            <a:ext cx="9728200" cy="608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>
            <a:extLst>
              <a:ext uri="{FF2B5EF4-FFF2-40B4-BE49-F238E27FC236}">
                <a16:creationId xmlns:a16="http://schemas.microsoft.com/office/drawing/2014/main" id="{1BC43F3B-398E-E0FF-8845-1B87A73CE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22501" b="17921"/>
          <a:stretch>
            <a:fillRect/>
          </a:stretch>
        </p:blipFill>
        <p:spPr bwMode="auto">
          <a:xfrm>
            <a:off x="-315913" y="304800"/>
            <a:ext cx="4430713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>
            <a:extLst>
              <a:ext uri="{FF2B5EF4-FFF2-40B4-BE49-F238E27FC236}">
                <a16:creationId xmlns:a16="http://schemas.microsoft.com/office/drawing/2014/main" id="{BF5A26BB-8E0D-AF10-5F85-8DA2694D5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"/>
          <a:stretch>
            <a:fillRect/>
          </a:stretch>
        </p:blipFill>
        <p:spPr bwMode="auto">
          <a:xfrm>
            <a:off x="-128588" y="3886200"/>
            <a:ext cx="42211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E687758B-D1D2-9374-1EA4-D2241C5A1A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552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>
            <a:extLst>
              <a:ext uri="{FF2B5EF4-FFF2-40B4-BE49-F238E27FC236}">
                <a16:creationId xmlns:a16="http://schemas.microsoft.com/office/drawing/2014/main" id="{A6B911E3-A348-FF0B-62CE-65D1B6A79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09600"/>
            <a:ext cx="1404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/>
              <a:t>Soroa</a:t>
            </a:r>
            <a:endParaRPr lang="en-US" altLang="en-US" sz="2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DF98CF-77E9-CE4B-3340-61AF80C4DC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96" r="7919"/>
          <a:stretch/>
        </p:blipFill>
        <p:spPr>
          <a:xfrm>
            <a:off x="1535216" y="34818"/>
            <a:ext cx="5498630" cy="674698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033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4">
            <a:extLst>
              <a:ext uri="{FF2B5EF4-FFF2-40B4-BE49-F238E27FC236}">
                <a16:creationId xmlns:a16="http://schemas.microsoft.com/office/drawing/2014/main" id="{06FCBEAF-D7BC-6CCE-3639-4248646FF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/>
          <a:stretch>
            <a:fillRect/>
          </a:stretch>
        </p:blipFill>
        <p:spPr bwMode="auto">
          <a:xfrm>
            <a:off x="-30163" y="304800"/>
            <a:ext cx="5732463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6" descr="6740424027_5f550c4108_m.jpg">
            <a:extLst>
              <a:ext uri="{FF2B5EF4-FFF2-40B4-BE49-F238E27FC236}">
                <a16:creationId xmlns:a16="http://schemas.microsoft.com/office/drawing/2014/main" id="{C16EF285-4DBD-7EE6-6FB0-2A409277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88" y="2438400"/>
            <a:ext cx="50149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907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>
            <a:extLst>
              <a:ext uri="{FF2B5EF4-FFF2-40B4-BE49-F238E27FC236}">
                <a16:creationId xmlns:a16="http://schemas.microsoft.com/office/drawing/2014/main" id="{4B3BAAEE-E390-C29D-D98F-CD924158E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0" y="260350"/>
            <a:ext cx="64643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 descr="bhjCpUXqaOa-oo7hiMTDVln23T6MiVhtMrk4uTP2oR8.jpeg">
            <a:extLst>
              <a:ext uri="{FF2B5EF4-FFF2-40B4-BE49-F238E27FC236}">
                <a16:creationId xmlns:a16="http://schemas.microsoft.com/office/drawing/2014/main" id="{FDA276A5-B18F-1CD0-5EF3-23B313DF5F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lemurinus">
            <a:extLst>
              <a:ext uri="{FF2B5EF4-FFF2-40B4-BE49-F238E27FC236}">
                <a16:creationId xmlns:a16="http://schemas.microsoft.com/office/drawing/2014/main" id="{3E16989B-5CDA-A0A3-5D24-ECCA7B65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Text Box 4">
            <a:extLst>
              <a:ext uri="{FF2B5EF4-FFF2-40B4-BE49-F238E27FC236}">
                <a16:creationId xmlns:a16="http://schemas.microsoft.com/office/drawing/2014/main" id="{B42E10CE-47B2-4FD4-65FE-142BC740E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725488"/>
            <a:ext cx="4889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Herping Costa Rica 1: Spotlighting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3">
            <a:extLst>
              <a:ext uri="{FF2B5EF4-FFF2-40B4-BE49-F238E27FC236}">
                <a16:creationId xmlns:a16="http://schemas.microsoft.com/office/drawing/2014/main" id="{E06C23B3-D4DC-2E40-582E-9CE1184BC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31956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Herping Costa Rica 2: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</a:rPr>
              <a:t>Noosing</a:t>
            </a:r>
          </a:p>
        </p:txBody>
      </p:sp>
      <p:pic>
        <p:nvPicPr>
          <p:cNvPr id="49154" name="Picture 4">
            <a:extLst>
              <a:ext uri="{FF2B5EF4-FFF2-40B4-BE49-F238E27FC236}">
                <a16:creationId xmlns:a16="http://schemas.microsoft.com/office/drawing/2014/main" id="{EF875CFC-5FE6-04BB-0A61-F63BB2FDA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2400"/>
            <a:ext cx="49149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fungosus.fortuna.jpg">
            <a:extLst>
              <a:ext uri="{FF2B5EF4-FFF2-40B4-BE49-F238E27FC236}">
                <a16:creationId xmlns:a16="http://schemas.microsoft.com/office/drawing/2014/main" id="{CB4A7288-95DA-0CE6-2C07-33B534DE4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IMG_0230.JPG">
            <a:extLst>
              <a:ext uri="{FF2B5EF4-FFF2-40B4-BE49-F238E27FC236}">
                <a16:creationId xmlns:a16="http://schemas.microsoft.com/office/drawing/2014/main" id="{A1C0D634-03BD-184F-8DD8-5253D7F24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IMG_0230.JPG">
            <a:extLst>
              <a:ext uri="{FF2B5EF4-FFF2-40B4-BE49-F238E27FC236}">
                <a16:creationId xmlns:a16="http://schemas.microsoft.com/office/drawing/2014/main" id="{38C00569-F9D8-9DE6-163F-F46E40314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3" descr="IMG_0229.JPG">
            <a:extLst>
              <a:ext uri="{FF2B5EF4-FFF2-40B4-BE49-F238E27FC236}">
                <a16:creationId xmlns:a16="http://schemas.microsoft.com/office/drawing/2014/main" id="{DD7EF57E-AB03-F0D0-45D3-EAEF60216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92550"/>
            <a:ext cx="3733800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84081CC6-E9D9-EB7B-AC13-3C018A37D823}"/>
              </a:ext>
            </a:extLst>
          </p:cNvPr>
          <p:cNvSpPr/>
          <p:nvPr/>
        </p:nvSpPr>
        <p:spPr bwMode="auto">
          <a:xfrm>
            <a:off x="3962400" y="3886200"/>
            <a:ext cx="457200" cy="5334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3315B278-D12A-ED0A-5581-BCBDA8FC0F94}"/>
              </a:ext>
            </a:extLst>
          </p:cNvPr>
          <p:cNvSpPr/>
          <p:nvPr/>
        </p:nvSpPr>
        <p:spPr bwMode="auto">
          <a:xfrm>
            <a:off x="5410200" y="3886200"/>
            <a:ext cx="3733800" cy="2971800"/>
          </a:xfrm>
          <a:prstGeom prst="frame">
            <a:avLst>
              <a:gd name="adj1" fmla="val 480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cxnSp>
        <p:nvCxnSpPr>
          <p:cNvPr id="31749" name="Straight Connector 7">
            <a:extLst>
              <a:ext uri="{FF2B5EF4-FFF2-40B4-BE49-F238E27FC236}">
                <a16:creationId xmlns:a16="http://schemas.microsoft.com/office/drawing/2014/main" id="{6A122F2A-2213-A65E-E3D7-5FF79DE70B8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19600" y="3886200"/>
            <a:ext cx="9906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0" name="Straight Connector 10">
            <a:extLst>
              <a:ext uri="{FF2B5EF4-FFF2-40B4-BE49-F238E27FC236}">
                <a16:creationId xmlns:a16="http://schemas.microsoft.com/office/drawing/2014/main" id="{4E4AA092-BB25-93A4-26C0-3D2E574C3CB0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3695700" y="5143500"/>
            <a:ext cx="24384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>
            <a:extLst>
              <a:ext uri="{FF2B5EF4-FFF2-40B4-BE49-F238E27FC236}">
                <a16:creationId xmlns:a16="http://schemas.microsoft.com/office/drawing/2014/main" id="{6007E876-6D64-6FE0-938B-A3A227735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19400"/>
            <a:ext cx="76835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>
            <a:extLst>
              <a:ext uri="{FF2B5EF4-FFF2-40B4-BE49-F238E27FC236}">
                <a16:creationId xmlns:a16="http://schemas.microsoft.com/office/drawing/2014/main" id="{331B0504-7191-8BB5-8C10-789F3D473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77676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32">
            <a:extLst>
              <a:ext uri="{FF2B5EF4-FFF2-40B4-BE49-F238E27FC236}">
                <a16:creationId xmlns:a16="http://schemas.microsoft.com/office/drawing/2014/main" id="{3EF1E826-54A0-20D4-07C7-3CDF01F40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19050"/>
            <a:ext cx="4291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Fall Break trip: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northern Costa Rica</a:t>
            </a:r>
          </a:p>
        </p:txBody>
      </p:sp>
      <p:pic>
        <p:nvPicPr>
          <p:cNvPr id="14338" name="Picture 5">
            <a:extLst>
              <a:ext uri="{FF2B5EF4-FFF2-40B4-BE49-F238E27FC236}">
                <a16:creationId xmlns:a16="http://schemas.microsoft.com/office/drawing/2014/main" id="{CA04D55D-F802-DDB9-C2C5-A99DE6332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6"/>
          <a:stretch>
            <a:fillRect/>
          </a:stretch>
        </p:blipFill>
        <p:spPr bwMode="auto">
          <a:xfrm>
            <a:off x="-93663" y="1295400"/>
            <a:ext cx="79422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amcentrale06.pdf">
            <a:extLst>
              <a:ext uri="{FF2B5EF4-FFF2-40B4-BE49-F238E27FC236}">
                <a16:creationId xmlns:a16="http://schemas.microsoft.com/office/drawing/2014/main" id="{68E57A5F-46D5-1E92-4400-E9EEAABBC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12102" r="39336" b="15730"/>
          <a:stretch>
            <a:fillRect/>
          </a:stretch>
        </p:blipFill>
        <p:spPr bwMode="auto">
          <a:xfrm>
            <a:off x="6381750" y="0"/>
            <a:ext cx="28384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D897EC61-4205-6738-D0B2-904E00AC5C5C}"/>
              </a:ext>
            </a:extLst>
          </p:cNvPr>
          <p:cNvSpPr/>
          <p:nvPr/>
        </p:nvSpPr>
        <p:spPr bwMode="auto">
          <a:xfrm>
            <a:off x="7848600" y="2743200"/>
            <a:ext cx="762000" cy="685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A160F1D2-8C0E-DEEC-3C3C-3194E82C4EBB}"/>
              </a:ext>
            </a:extLst>
          </p:cNvPr>
          <p:cNvSpPr/>
          <p:nvPr/>
        </p:nvSpPr>
        <p:spPr bwMode="auto">
          <a:xfrm>
            <a:off x="2743200" y="2743200"/>
            <a:ext cx="152400" cy="152400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6-Point Star 10">
            <a:extLst>
              <a:ext uri="{FF2B5EF4-FFF2-40B4-BE49-F238E27FC236}">
                <a16:creationId xmlns:a16="http://schemas.microsoft.com/office/drawing/2014/main" id="{5D985D93-DD83-5FA5-4BB0-7533DBEC18B2}"/>
              </a:ext>
            </a:extLst>
          </p:cNvPr>
          <p:cNvSpPr/>
          <p:nvPr/>
        </p:nvSpPr>
        <p:spPr bwMode="auto">
          <a:xfrm>
            <a:off x="3276600" y="3048000"/>
            <a:ext cx="152400" cy="152400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4343" name="Oval 12">
            <a:extLst>
              <a:ext uri="{FF2B5EF4-FFF2-40B4-BE49-F238E27FC236}">
                <a16:creationId xmlns:a16="http://schemas.microsoft.com/office/drawing/2014/main" id="{9B77B227-FE7D-FDD6-EC08-8C86BEB80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4" name="TextBox 12">
            <a:extLst>
              <a:ext uri="{FF2B5EF4-FFF2-40B4-BE49-F238E27FC236}">
                <a16:creationId xmlns:a16="http://schemas.microsoft.com/office/drawing/2014/main" id="{7F0C8B2F-6883-3A7C-969A-46FB8EB40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935163"/>
            <a:ext cx="36591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Volcan Tenorio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000"/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		Lake Arenal</a:t>
            </a:r>
          </a:p>
        </p:txBody>
      </p:sp>
      <p:cxnSp>
        <p:nvCxnSpPr>
          <p:cNvPr id="14345" name="Straight Connector 14">
            <a:extLst>
              <a:ext uri="{FF2B5EF4-FFF2-40B4-BE49-F238E27FC236}">
                <a16:creationId xmlns:a16="http://schemas.microsoft.com/office/drawing/2014/main" id="{FC269E2A-E2D1-4A92-DCBC-EF35BDDDA21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628901" y="2552700"/>
            <a:ext cx="381000" cy="31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6" name="Straight Connector 17">
            <a:extLst>
              <a:ext uri="{FF2B5EF4-FFF2-40B4-BE49-F238E27FC236}">
                <a16:creationId xmlns:a16="http://schemas.microsoft.com/office/drawing/2014/main" id="{4EB1B163-FC93-98B3-8AB7-AD16DD74AF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3124200"/>
            <a:ext cx="9144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32">
            <a:extLst>
              <a:ext uri="{FF2B5EF4-FFF2-40B4-BE49-F238E27FC236}">
                <a16:creationId xmlns:a16="http://schemas.microsoft.com/office/drawing/2014/main" id="{9403444B-8A28-C7D7-5785-0474BF740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19050"/>
            <a:ext cx="42910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Fall Break trip: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chemeClr val="bg1"/>
                </a:solidFill>
              </a:rPr>
              <a:t>northern Costa Rica</a:t>
            </a:r>
          </a:p>
        </p:txBody>
      </p:sp>
      <p:pic>
        <p:nvPicPr>
          <p:cNvPr id="16386" name="Picture 5">
            <a:extLst>
              <a:ext uri="{FF2B5EF4-FFF2-40B4-BE49-F238E27FC236}">
                <a16:creationId xmlns:a16="http://schemas.microsoft.com/office/drawing/2014/main" id="{FA922734-F017-3310-8E64-BFF8F3882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56"/>
          <a:stretch>
            <a:fillRect/>
          </a:stretch>
        </p:blipFill>
        <p:spPr bwMode="auto">
          <a:xfrm>
            <a:off x="-93663" y="1295400"/>
            <a:ext cx="7942263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amcentrale06.pdf">
            <a:extLst>
              <a:ext uri="{FF2B5EF4-FFF2-40B4-BE49-F238E27FC236}">
                <a16:creationId xmlns:a16="http://schemas.microsoft.com/office/drawing/2014/main" id="{51625C77-1F7A-B462-8764-B840E9ED4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3" t="12102" r="39336" b="15730"/>
          <a:stretch>
            <a:fillRect/>
          </a:stretch>
        </p:blipFill>
        <p:spPr bwMode="auto">
          <a:xfrm>
            <a:off x="6381750" y="0"/>
            <a:ext cx="2838450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ame 7">
            <a:extLst>
              <a:ext uri="{FF2B5EF4-FFF2-40B4-BE49-F238E27FC236}">
                <a16:creationId xmlns:a16="http://schemas.microsoft.com/office/drawing/2014/main" id="{C6175732-34E6-34B8-E2F4-BC574B186BED}"/>
              </a:ext>
            </a:extLst>
          </p:cNvPr>
          <p:cNvSpPr/>
          <p:nvPr/>
        </p:nvSpPr>
        <p:spPr bwMode="auto">
          <a:xfrm>
            <a:off x="7848600" y="2743200"/>
            <a:ext cx="762000" cy="685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6-Point Star 8">
            <a:extLst>
              <a:ext uri="{FF2B5EF4-FFF2-40B4-BE49-F238E27FC236}">
                <a16:creationId xmlns:a16="http://schemas.microsoft.com/office/drawing/2014/main" id="{154AD263-EF1A-62F0-B161-351B81A96965}"/>
              </a:ext>
            </a:extLst>
          </p:cNvPr>
          <p:cNvSpPr/>
          <p:nvPr/>
        </p:nvSpPr>
        <p:spPr bwMode="auto">
          <a:xfrm>
            <a:off x="2743200" y="2743200"/>
            <a:ext cx="152400" cy="152400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6-Point Star 10">
            <a:extLst>
              <a:ext uri="{FF2B5EF4-FFF2-40B4-BE49-F238E27FC236}">
                <a16:creationId xmlns:a16="http://schemas.microsoft.com/office/drawing/2014/main" id="{7197A3E2-EA4A-2450-114E-0E4D38CF0983}"/>
              </a:ext>
            </a:extLst>
          </p:cNvPr>
          <p:cNvSpPr/>
          <p:nvPr/>
        </p:nvSpPr>
        <p:spPr bwMode="auto">
          <a:xfrm>
            <a:off x="3276600" y="3048000"/>
            <a:ext cx="152400" cy="152400"/>
          </a:xfrm>
          <a:prstGeom prst="star6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6391" name="Oval 12">
            <a:extLst>
              <a:ext uri="{FF2B5EF4-FFF2-40B4-BE49-F238E27FC236}">
                <a16:creationId xmlns:a16="http://schemas.microsoft.com/office/drawing/2014/main" id="{A32401CB-8951-DBD6-8953-FB0152FF8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743200"/>
            <a:ext cx="152400" cy="152400"/>
          </a:xfrm>
          <a:prstGeom prst="ellipse">
            <a:avLst/>
          </a:prstGeom>
          <a:solidFill>
            <a:srgbClr val="FFFF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6392" name="Picture 12">
            <a:extLst>
              <a:ext uri="{FF2B5EF4-FFF2-40B4-BE49-F238E27FC236}">
                <a16:creationId xmlns:a16="http://schemas.microsoft.com/office/drawing/2014/main" id="{CA740396-D20F-BF9C-A782-A22CBE746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1455738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3">
            <a:extLst>
              <a:ext uri="{FF2B5EF4-FFF2-40B4-BE49-F238E27FC236}">
                <a16:creationId xmlns:a16="http://schemas.microsoft.com/office/drawing/2014/main" id="{8E6A99A8-DA23-05D9-56F8-6710A83FA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2209800"/>
            <a:ext cx="150336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394" name="Straight Connector 16">
            <a:extLst>
              <a:ext uri="{FF2B5EF4-FFF2-40B4-BE49-F238E27FC236}">
                <a16:creationId xmlns:a16="http://schemas.microsoft.com/office/drawing/2014/main" id="{41586D89-744C-CD90-8B94-FEABBAF73D5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628901" y="2552700"/>
            <a:ext cx="381000" cy="31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395" name="Straight Connector 17">
            <a:extLst>
              <a:ext uri="{FF2B5EF4-FFF2-40B4-BE49-F238E27FC236}">
                <a16:creationId xmlns:a16="http://schemas.microsoft.com/office/drawing/2014/main" id="{D9FED2D1-DBBF-EF43-6866-AB04B2B58C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3124200"/>
            <a:ext cx="914400" cy="1588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6" name="Picture 15">
            <a:extLst>
              <a:ext uri="{FF2B5EF4-FFF2-40B4-BE49-F238E27FC236}">
                <a16:creationId xmlns:a16="http://schemas.microsoft.com/office/drawing/2014/main" id="{9AFB2B56-B633-CD0E-699B-77B6E93A1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367" b="8824"/>
          <a:stretch>
            <a:fillRect/>
          </a:stretch>
        </p:blipFill>
        <p:spPr bwMode="auto">
          <a:xfrm>
            <a:off x="381000" y="5029200"/>
            <a:ext cx="236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7" name="TextBox 19">
            <a:extLst>
              <a:ext uri="{FF2B5EF4-FFF2-40B4-BE49-F238E27FC236}">
                <a16:creationId xmlns:a16="http://schemas.microsoft.com/office/drawing/2014/main" id="{965CE2CA-70EF-E536-1E82-6125672D4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68888"/>
            <a:ext cx="1198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i="1">
                <a:solidFill>
                  <a:schemeClr val="bg1"/>
                </a:solidFill>
              </a:rPr>
              <a:t>Anolis insignis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i="1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i="1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200" i="1">
              <a:solidFill>
                <a:schemeClr val="bg1"/>
              </a:solidFill>
            </a:endParaRPr>
          </a:p>
        </p:txBody>
      </p:sp>
      <p:pic>
        <p:nvPicPr>
          <p:cNvPr id="16398" name="Picture 2">
            <a:extLst>
              <a:ext uri="{FF2B5EF4-FFF2-40B4-BE49-F238E27FC236}">
                <a16:creationId xmlns:a16="http://schemas.microsoft.com/office/drawing/2014/main" id="{EB15D760-8DC7-53E7-639E-AD9EC672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11111" r="18089"/>
          <a:stretch>
            <a:fillRect/>
          </a:stretch>
        </p:blipFill>
        <p:spPr bwMode="auto">
          <a:xfrm rot="5400000">
            <a:off x="5630863" y="3484563"/>
            <a:ext cx="1501775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4">
            <a:extLst>
              <a:ext uri="{FF2B5EF4-FFF2-40B4-BE49-F238E27FC236}">
                <a16:creationId xmlns:a16="http://schemas.microsoft.com/office/drawing/2014/main" id="{21D7A514-5E1A-AF7A-6328-93008008F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t="27779" r="34779" b="26088"/>
          <a:stretch>
            <a:fillRect/>
          </a:stretch>
        </p:blipFill>
        <p:spPr bwMode="auto">
          <a:xfrm>
            <a:off x="3605213" y="4713288"/>
            <a:ext cx="11271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>
            <a:extLst>
              <a:ext uri="{FF2B5EF4-FFF2-40B4-BE49-F238E27FC236}">
                <a16:creationId xmlns:a16="http://schemas.microsoft.com/office/drawing/2014/main" id="{B4192108-626C-77B3-DCB6-F863C14B4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0550" y="-1066800"/>
            <a:ext cx="12865100" cy="899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A945671-4719-9F5A-A875-4D129BB31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2F2F2"/>
                </a:solidFill>
              </a:rPr>
              <a:t>Efficient collecting</a:t>
            </a:r>
          </a:p>
        </p:txBody>
      </p:sp>
      <p:sp>
        <p:nvSpPr>
          <p:cNvPr id="18434" name="Subtitle 2">
            <a:extLst>
              <a:ext uri="{FF2B5EF4-FFF2-40B4-BE49-F238E27FC236}">
                <a16:creationId xmlns:a16="http://schemas.microsoft.com/office/drawing/2014/main" id="{994BCE28-029D-3BCF-548F-B72EE82DCC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i="1">
                <a:solidFill>
                  <a:srgbClr val="F2F2F2"/>
                </a:solidFill>
              </a:rPr>
              <a:t>Targeting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Focus collecting effort on rare </a:t>
            </a:r>
            <a:r>
              <a:rPr lang="en-US" altLang="en-US" i="1">
                <a:solidFill>
                  <a:srgbClr val="F2F2F2"/>
                </a:solidFill>
              </a:rPr>
              <a:t>Anolis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Collect commoner </a:t>
            </a:r>
            <a:r>
              <a:rPr lang="en-US" altLang="en-US" i="1">
                <a:solidFill>
                  <a:srgbClr val="F2F2F2"/>
                </a:solidFill>
              </a:rPr>
              <a:t>Anolis </a:t>
            </a:r>
            <a:r>
              <a:rPr lang="en-US" altLang="en-US">
                <a:solidFill>
                  <a:srgbClr val="F2F2F2"/>
                </a:solidFill>
              </a:rPr>
              <a:t>and non-</a:t>
            </a:r>
            <a:r>
              <a:rPr lang="en-US" altLang="en-US" i="1">
                <a:solidFill>
                  <a:srgbClr val="F2F2F2"/>
                </a:solidFill>
              </a:rPr>
              <a:t>Anolis</a:t>
            </a:r>
            <a:r>
              <a:rPr lang="en-US" altLang="en-US">
                <a:solidFill>
                  <a:srgbClr val="F2F2F2"/>
                </a:solidFill>
              </a:rPr>
              <a:t> as bycatch</a:t>
            </a:r>
          </a:p>
          <a:p>
            <a:pPr lvl="1">
              <a:buFontTx/>
              <a:buNone/>
            </a:pPr>
            <a:endParaRPr lang="en-US" altLang="en-US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1FFAC635-B207-7B65-7D98-A2C3702155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2F2F2"/>
                </a:solidFill>
              </a:rPr>
              <a:t>Efficient collecting</a:t>
            </a:r>
          </a:p>
        </p:txBody>
      </p:sp>
      <p:sp>
        <p:nvSpPr>
          <p:cNvPr id="19458" name="Subtitle 2">
            <a:extLst>
              <a:ext uri="{FF2B5EF4-FFF2-40B4-BE49-F238E27FC236}">
                <a16:creationId xmlns:a16="http://schemas.microsoft.com/office/drawing/2014/main" id="{992D1886-50FA-ADEF-63DE-C58B41EFBE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i="1">
                <a:solidFill>
                  <a:srgbClr val="F2F2F2"/>
                </a:solidFill>
              </a:rPr>
              <a:t>Targeting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Focus collecting effort on rare </a:t>
            </a:r>
            <a:r>
              <a:rPr lang="en-US" altLang="en-US" i="1">
                <a:solidFill>
                  <a:srgbClr val="F2F2F2"/>
                </a:solidFill>
              </a:rPr>
              <a:t>Anolis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Collect commoner </a:t>
            </a:r>
            <a:r>
              <a:rPr lang="en-US" altLang="en-US" i="1">
                <a:solidFill>
                  <a:srgbClr val="F2F2F2"/>
                </a:solidFill>
              </a:rPr>
              <a:t>Anolis </a:t>
            </a:r>
            <a:r>
              <a:rPr lang="en-US" altLang="en-US">
                <a:solidFill>
                  <a:srgbClr val="F2F2F2"/>
                </a:solidFill>
              </a:rPr>
              <a:t>and non-</a:t>
            </a:r>
            <a:r>
              <a:rPr lang="en-US" altLang="en-US" i="1">
                <a:solidFill>
                  <a:srgbClr val="F2F2F2"/>
                </a:solidFill>
              </a:rPr>
              <a:t>Anolis</a:t>
            </a:r>
            <a:r>
              <a:rPr lang="en-US" altLang="en-US">
                <a:solidFill>
                  <a:srgbClr val="F2F2F2"/>
                </a:solidFill>
              </a:rPr>
              <a:t> as bycatch</a:t>
            </a:r>
          </a:p>
          <a:p>
            <a:pPr>
              <a:buFontTx/>
              <a:buNone/>
            </a:pPr>
            <a:r>
              <a:rPr lang="en-US" altLang="en-US" i="1">
                <a:solidFill>
                  <a:srgbClr val="F2F2F2"/>
                </a:solidFill>
              </a:rPr>
              <a:t>Specialization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Herp almost exclusively at night</a:t>
            </a:r>
          </a:p>
          <a:p>
            <a:pPr lvl="1"/>
            <a:r>
              <a:rPr lang="en-US" altLang="en-US">
                <a:solidFill>
                  <a:srgbClr val="F2F2F2"/>
                </a:solidFill>
              </a:rPr>
              <a:t>Spotlighting + 'shake and bake'</a:t>
            </a:r>
          </a:p>
          <a:p>
            <a:pPr lvl="1"/>
            <a:endParaRPr lang="en-US" altLang="en-US">
              <a:solidFill>
                <a:srgbClr val="F2F2F2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TK2_5112.JPG">
            <a:extLst>
              <a:ext uri="{FF2B5EF4-FFF2-40B4-BE49-F238E27FC236}">
                <a16:creationId xmlns:a16="http://schemas.microsoft.com/office/drawing/2014/main" id="{6C482EE9-9B4C-D504-0634-C35B5CA83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4">
            <a:extLst>
              <a:ext uri="{FF2B5EF4-FFF2-40B4-BE49-F238E27FC236}">
                <a16:creationId xmlns:a16="http://schemas.microsoft.com/office/drawing/2014/main" id="{3ECAF5DE-4451-AD5F-4D0A-49B29C110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0038"/>
            <a:ext cx="2640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D9D9D9"/>
                </a:solidFill>
              </a:rPr>
              <a:t>Normal herping</a:t>
            </a:r>
          </a:p>
        </p:txBody>
      </p:sp>
      <p:pic>
        <p:nvPicPr>
          <p:cNvPr id="22530" name="Picture 3" descr="Ant with corn and racer, Okatie, SC">
            <a:extLst>
              <a:ext uri="{FF2B5EF4-FFF2-40B4-BE49-F238E27FC236}">
                <a16:creationId xmlns:a16="http://schemas.microsoft.com/office/drawing/2014/main" id="{6088CF0F-3224-8CDB-D017-80770F6BA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25714" b="19148"/>
          <a:stretch>
            <a:fillRect/>
          </a:stretch>
        </p:blipFill>
        <p:spPr bwMode="auto">
          <a:xfrm>
            <a:off x="5181600" y="2133600"/>
            <a:ext cx="142557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8" descr="0.jpg">
            <a:extLst>
              <a:ext uri="{FF2B5EF4-FFF2-40B4-BE49-F238E27FC236}">
                <a16:creationId xmlns:a16="http://schemas.microsoft.com/office/drawing/2014/main" id="{DDBADE1D-3F6E-D24F-33B9-50F0179DA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EB1BC587-A80B-B824-8313-19A61675F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3" t="3175" r="4234" b="41293"/>
          <a:stretch>
            <a:fillRect/>
          </a:stretch>
        </p:blipFill>
        <p:spPr bwMode="auto">
          <a:xfrm>
            <a:off x="3657600" y="2133600"/>
            <a:ext cx="11557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0" descr="sleep.gif">
            <a:extLst>
              <a:ext uri="{FF2B5EF4-FFF2-40B4-BE49-F238E27FC236}">
                <a16:creationId xmlns:a16="http://schemas.microsoft.com/office/drawing/2014/main" id="{50FE996E-5234-E82C-67D7-0D6ED4C61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55800"/>
            <a:ext cx="18288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4" name="Group 39">
            <a:extLst>
              <a:ext uri="{FF2B5EF4-FFF2-40B4-BE49-F238E27FC236}">
                <a16:creationId xmlns:a16="http://schemas.microsoft.com/office/drawing/2014/main" id="{E006E87C-943E-9FC4-E552-E5317E4F771C}"/>
              </a:ext>
            </a:extLst>
          </p:cNvPr>
          <p:cNvGrpSpPr>
            <a:grpSpLocks/>
          </p:cNvGrpSpPr>
          <p:nvPr/>
        </p:nvGrpSpPr>
        <p:grpSpPr bwMode="auto">
          <a:xfrm>
            <a:off x="0" y="842963"/>
            <a:ext cx="9144000" cy="1177925"/>
            <a:chOff x="0" y="842780"/>
            <a:chExt cx="9144000" cy="1178111"/>
          </a:xfrm>
        </p:grpSpPr>
        <p:pic>
          <p:nvPicPr>
            <p:cNvPr id="22535" name="Picture 2" descr="24 hour timeline.png">
              <a:extLst>
                <a:ext uri="{FF2B5EF4-FFF2-40B4-BE49-F238E27FC236}">
                  <a16:creationId xmlns:a16="http://schemas.microsoft.com/office/drawing/2014/main" id="{DE579934-7D1D-E7A9-F032-222DD29AA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46" b="33646"/>
            <a:stretch>
              <a:fillRect/>
            </a:stretch>
          </p:blipFill>
          <p:spPr bwMode="auto">
            <a:xfrm>
              <a:off x="0" y="842780"/>
              <a:ext cx="9144000" cy="117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26" descr="cartoon_sun.gif">
              <a:extLst>
                <a:ext uri="{FF2B5EF4-FFF2-40B4-BE49-F238E27FC236}">
                  <a16:creationId xmlns:a16="http://schemas.microsoft.com/office/drawing/2014/main" id="{68F38E3C-EE4F-2D0D-D3D6-0AC1B01E3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27" descr="cartoon_sun.gif">
              <a:extLst>
                <a:ext uri="{FF2B5EF4-FFF2-40B4-BE49-F238E27FC236}">
                  <a16:creationId xmlns:a16="http://schemas.microsoft.com/office/drawing/2014/main" id="{EB4F005B-7D59-B297-7712-AF1315BC9A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Picture 28" descr="cartoon_sun.gif">
              <a:extLst>
                <a:ext uri="{FF2B5EF4-FFF2-40B4-BE49-F238E27FC236}">
                  <a16:creationId xmlns:a16="http://schemas.microsoft.com/office/drawing/2014/main" id="{117121A0-01F0-D128-E89F-29317A30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9" name="Picture 29" descr="cartoon_sun.gif">
              <a:extLst>
                <a:ext uri="{FF2B5EF4-FFF2-40B4-BE49-F238E27FC236}">
                  <a16:creationId xmlns:a16="http://schemas.microsoft.com/office/drawing/2014/main" id="{387C74FC-204F-F3BB-72D9-F932671C2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934822"/>
              <a:ext cx="609600" cy="551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0" name="Picture 34" descr="polls_Sleeping_20moon_20symbol500_2443_160471_answer_2_xlarge.jpg">
              <a:extLst>
                <a:ext uri="{FF2B5EF4-FFF2-40B4-BE49-F238E27FC236}">
                  <a16:creationId xmlns:a16="http://schemas.microsoft.com/office/drawing/2014/main" id="{48880B0B-A5A5-D102-B24B-648344A7E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1" name="Picture 35" descr="polls_Sleeping_20moon_20symbol500_2443_160471_answer_2_xlarge.jpg">
              <a:extLst>
                <a:ext uri="{FF2B5EF4-FFF2-40B4-BE49-F238E27FC236}">
                  <a16:creationId xmlns:a16="http://schemas.microsoft.com/office/drawing/2014/main" id="{A3D82DED-AB4D-3931-4AFC-A49C76A52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2" name="Picture 36" descr="polls_Sleeping_20moon_20symbol500_2443_160471_answer_2_xlarge.jpg">
              <a:extLst>
                <a:ext uri="{FF2B5EF4-FFF2-40B4-BE49-F238E27FC236}">
                  <a16:creationId xmlns:a16="http://schemas.microsoft.com/office/drawing/2014/main" id="{8AD62B58-3759-0928-3817-9A5144492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37" descr="polls_Sleeping_20moon_20symbol500_2443_160471_answer_2_xlarge.jpg">
              <a:extLst>
                <a:ext uri="{FF2B5EF4-FFF2-40B4-BE49-F238E27FC236}">
                  <a16:creationId xmlns:a16="http://schemas.microsoft.com/office/drawing/2014/main" id="{CC6A01BB-60CC-6799-7D38-9C965756F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914400"/>
              <a:ext cx="542073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14519</TotalTime>
  <Words>120</Words>
  <Application>Microsoft Macintosh PowerPoint</Application>
  <PresentationFormat>On-screen Show (4:3)</PresentationFormat>
  <Paragraphs>53</Paragraphs>
  <Slides>29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Arial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Efficient collecting</vt:lpstr>
      <vt:lpstr>Efficient collecting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Reggie Dunlop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Weekend field trip 1: Hidalgo County, New Mexico</dc:title>
  <dc:creator>Reggie Dunlop</dc:creator>
  <cp:lastModifiedBy>Ray Ray</cp:lastModifiedBy>
  <cp:revision>187</cp:revision>
  <dcterms:created xsi:type="dcterms:W3CDTF">2020-01-21T18:05:12Z</dcterms:created>
  <dcterms:modified xsi:type="dcterms:W3CDTF">2022-08-23T21:21:26Z</dcterms:modified>
</cp:coreProperties>
</file>