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36"/>
  </p:notesMasterIdLst>
  <p:handoutMasterIdLst>
    <p:handoutMasterId r:id="rId37"/>
  </p:handoutMasterIdLst>
  <p:sldIdLst>
    <p:sldId id="483" r:id="rId2"/>
    <p:sldId id="396" r:id="rId3"/>
    <p:sldId id="397" r:id="rId4"/>
    <p:sldId id="532" r:id="rId5"/>
    <p:sldId id="398" r:id="rId6"/>
    <p:sldId id="399" r:id="rId7"/>
    <p:sldId id="407" r:id="rId8"/>
    <p:sldId id="406" r:id="rId9"/>
    <p:sldId id="408" r:id="rId10"/>
    <p:sldId id="404" r:id="rId11"/>
    <p:sldId id="405" r:id="rId12"/>
    <p:sldId id="466" r:id="rId13"/>
    <p:sldId id="467" r:id="rId14"/>
    <p:sldId id="468" r:id="rId15"/>
    <p:sldId id="469" r:id="rId16"/>
    <p:sldId id="526" r:id="rId17"/>
    <p:sldId id="470" r:id="rId18"/>
    <p:sldId id="533" r:id="rId19"/>
    <p:sldId id="410" r:id="rId20"/>
    <p:sldId id="411" r:id="rId21"/>
    <p:sldId id="412" r:id="rId22"/>
    <p:sldId id="413" r:id="rId23"/>
    <p:sldId id="415" r:id="rId24"/>
    <p:sldId id="414" r:id="rId25"/>
    <p:sldId id="416" r:id="rId26"/>
    <p:sldId id="485" r:id="rId27"/>
    <p:sldId id="486" r:id="rId28"/>
    <p:sldId id="487" r:id="rId29"/>
    <p:sldId id="535" r:id="rId30"/>
    <p:sldId id="537" r:id="rId31"/>
    <p:sldId id="538" r:id="rId32"/>
    <p:sldId id="417" r:id="rId33"/>
    <p:sldId id="419" r:id="rId34"/>
    <p:sldId id="418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17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383B10-8ACA-064C-8845-FC6F4413A7A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7377E778-3E9F-1543-8414-BDE31DB4A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41903-5735-234C-A323-F12C35D1C257}" type="slidenum">
              <a:rPr lang="en-US"/>
              <a:pPr/>
              <a:t>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9E464-CBA2-CD4C-8273-574D3578EA8E}" type="slidenum">
              <a:rPr lang="en-US"/>
              <a:pPr/>
              <a:t>13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1257-D994-5546-A9DC-801EA8BD9F3B}" type="slidenum">
              <a:rPr lang="en-US"/>
              <a:pPr/>
              <a:t>14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15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16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C5134-30F8-EF41-BEFE-17660E9312CA}" type="slidenum">
              <a:rPr lang="en-US"/>
              <a:pPr/>
              <a:t>17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34421-0D6B-A24B-B1BB-27CB18D2F918}" type="slidenum">
              <a:rPr lang="en-US"/>
              <a:pPr/>
              <a:t>18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DB421-9311-584A-A780-AA5777BEBCCB}" type="slidenum">
              <a:rPr lang="en-US"/>
              <a:pPr/>
              <a:t>19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C82B5-BF63-0340-96A4-CFD86D6D98AD}" type="slidenum">
              <a:rPr lang="en-US"/>
              <a:pPr/>
              <a:t>20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CE721-2EEE-734E-BF18-1B9C814F7E69}" type="slidenum">
              <a:rPr lang="en-US"/>
              <a:pPr/>
              <a:t>21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DA687-4069-7A47-A50A-8E84F7E5A25B}" type="slidenum">
              <a:rPr lang="en-US"/>
              <a:pPr/>
              <a:t>22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04C5E-B000-6A45-AAFA-343143524BD7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1AC35-CAE6-CA41-9A03-EEE5265E9513}" type="slidenum">
              <a:rPr lang="en-US"/>
              <a:pPr/>
              <a:t>23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B3F35-EE71-5148-B80F-6D6D1535D5B8}" type="slidenum">
              <a:rPr lang="en-US"/>
              <a:pPr/>
              <a:t>24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92F09-2B79-7F44-B5CB-A6643015BA9D}" type="slidenum">
              <a:rPr lang="en-US"/>
              <a:pPr/>
              <a:t>25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EB9AD-DAD7-0448-B88A-6CFD5C42E706}" type="slidenum">
              <a:rPr lang="en-US"/>
              <a:pPr/>
              <a:t>26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2AB77-7083-474A-BD47-9FBC22611409}" type="slidenum">
              <a:rPr lang="en-US"/>
              <a:pPr/>
              <a:t>27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0D746-58AC-D148-AB2B-A51F5406ECB5}" type="slidenum">
              <a:rPr lang="en-US"/>
              <a:pPr/>
              <a:t>28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ADB0EED2-0ED4-8A4D-856C-6A5127320FE5}" type="slidenum">
              <a:rPr lang="en-US" sz="1200"/>
              <a:pPr algn="r" eaLnBrk="0" hangingPunct="0"/>
              <a:t>29</a:t>
            </a:fld>
            <a:endParaRPr lang="en-US" sz="1200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C5D3E-CB02-854F-AC80-E205966C0B73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30</a:t>
            </a:fld>
            <a:endParaRPr lang="en-US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C5D3E-CB02-854F-AC80-E205966C0B73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31</a:t>
            </a:fld>
            <a:endParaRPr lang="en-US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A134E-143B-4A47-BF46-6A10E958C4B7}" type="slidenum">
              <a:rPr lang="en-US"/>
              <a:pPr/>
              <a:t>32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D00A-854C-CC40-9536-70736A431D8F}" type="slidenum">
              <a:rPr lang="en-US"/>
              <a:pPr/>
              <a:t>5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51CA4-7343-0A49-8E52-E02789421CB7}" type="slidenum">
              <a:rPr lang="en-US"/>
              <a:pPr/>
              <a:t>33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568AD-C5E7-ED4E-BACB-7F34755C68DE}" type="slidenum">
              <a:rPr lang="en-US"/>
              <a:pPr/>
              <a:t>34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F8A71-5974-7847-A116-99BCAFCE3ABE}" type="slidenum">
              <a:rPr lang="en-US"/>
              <a:pPr/>
              <a:t>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B3598-F26C-834B-9043-CADA4C16D6FF}" type="slidenum">
              <a:rPr lang="en-US"/>
              <a:pPr/>
              <a:t>7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AF7B95-044A-3848-8B8B-DC405D24BBED}" type="slidenum">
              <a:rPr lang="en-US"/>
              <a:pPr/>
              <a:t>8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F31A1-9DC6-D445-B4CA-0E14802A38C2}" type="slidenum">
              <a:rPr lang="en-US"/>
              <a:pPr/>
              <a:t>9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EE33D-4D58-724F-BDC9-31FB7D1F9B78}" type="slidenum">
              <a:rPr lang="en-US"/>
              <a:pPr/>
              <a:t>11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EEA75-B77B-1246-805D-55FB4E1B3371}" type="slidenum">
              <a:rPr lang="en-US"/>
              <a:pPr/>
              <a:t>12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A0E5-EFB3-3140-9185-ECB564CEB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32A93-A3A2-AB43-A0E5-A2E678485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BB90-C403-F349-A718-F4D8D0B49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2FD9B-45B3-EE45-9CB1-FA775D355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4909B-D149-C34E-A344-6E6D018DB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022A-0E05-654B-8680-D7BEFEB6B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91E7-2FDD-B341-82F6-08489AF7A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3BF64-E984-0241-BD99-FFAE47ED7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96B7-6EE2-D34C-B2FE-60CDE5131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2D208-F46E-0A44-AEDE-F9007AB30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2B35-3403-A546-87DA-09445F8BA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4588-1878-CB4E-9B83-600CA6C4E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pPr>
              <a:defRPr/>
            </a:pPr>
            <a:fld id="{5EA28255-9C59-1048-A5DA-38FE4539E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omer-simpson-fa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Reproduction in squamates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3810000" cy="4114800"/>
          </a:xfrm>
        </p:spPr>
        <p:txBody>
          <a:bodyPr/>
          <a:lstStyle/>
          <a:p>
            <a:r>
              <a:rPr lang="en-US" sz="2400"/>
              <a:t>Oviparous or viviparous</a:t>
            </a:r>
          </a:p>
          <a:p>
            <a:r>
              <a:rPr lang="en-US" sz="2400"/>
              <a:t>Usually sexual, some parthenogenetic</a:t>
            </a:r>
          </a:p>
          <a:p>
            <a:r>
              <a:rPr lang="en-US" sz="2400"/>
              <a:t>GSD or TSD</a:t>
            </a:r>
          </a:p>
          <a:p>
            <a:r>
              <a:rPr lang="en-US" sz="2400"/>
              <a:t>Some parental care</a:t>
            </a:r>
          </a:p>
          <a:p>
            <a:r>
              <a:rPr lang="en-US" sz="2400"/>
              <a:t>Territorial</a:t>
            </a:r>
          </a:p>
        </p:txBody>
      </p:sp>
      <p:pic>
        <p:nvPicPr>
          <p:cNvPr id="2529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0150" y="1981200"/>
            <a:ext cx="3086100" cy="4114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t="14098" b="27188"/>
          <a:stretch>
            <a:fillRect/>
          </a:stretch>
        </p:blipFill>
        <p:spPr bwMode="auto">
          <a:xfrm>
            <a:off x="76200" y="3505200"/>
            <a:ext cx="7620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4470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Hemipenes diversity in Squamates</a:t>
            </a:r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28194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5894388" y="1798638"/>
            <a:ext cx="1205466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Calibri"/>
              </a:rPr>
              <a:t>A. macrophallus</a:t>
            </a:r>
            <a:endParaRPr lang="en-US">
              <a:latin typeface="Calibri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5867400" y="2544763"/>
            <a:ext cx="84639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Calibri"/>
              </a:rPr>
              <a:t>A. cupreus</a:t>
            </a:r>
            <a:endParaRPr lang="en-US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Temperature-dependent sex determination</a:t>
            </a:r>
            <a:endParaRPr lang="en-US" dirty="0"/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6470"/>
            <a:ext cx="7798150" cy="4525963"/>
          </a:xfrm>
        </p:spPr>
        <p:txBody>
          <a:bodyPr/>
          <a:lstStyle/>
          <a:p>
            <a:r>
              <a:rPr lang="en-US" sz="2400" dirty="0" smtClean="0"/>
              <a:t>Sex </a:t>
            </a:r>
            <a:r>
              <a:rPr lang="en-US" sz="2400" dirty="0"/>
              <a:t>determined by temperature during critical period of development</a:t>
            </a:r>
          </a:p>
          <a:p>
            <a:r>
              <a:rPr lang="en-US" sz="2400" dirty="0"/>
              <a:t>All </a:t>
            </a:r>
            <a:r>
              <a:rPr lang="en-US" sz="2400" dirty="0" err="1"/>
              <a:t>crocodylians</a:t>
            </a:r>
            <a:r>
              <a:rPr lang="en-US" sz="2400" dirty="0"/>
              <a:t>, </a:t>
            </a:r>
            <a:r>
              <a:rPr lang="en-US" sz="2400" i="1" dirty="0" err="1"/>
              <a:t>Sphenodon</a:t>
            </a:r>
            <a:r>
              <a:rPr lang="en-US" sz="2400" dirty="0"/>
              <a:t>, most turtles, some lizards</a:t>
            </a:r>
          </a:p>
          <a:p>
            <a:r>
              <a:rPr lang="en-US" sz="2400" dirty="0"/>
              <a:t>Small range of temperatures (1-2C) at which both sexes produced</a:t>
            </a:r>
          </a:p>
          <a:p>
            <a:r>
              <a:rPr lang="en-US" sz="2400" dirty="0"/>
              <a:t>Differences in sex ratios within nests, between nests, between seasons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200400" y="457200"/>
            <a:ext cx="2677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Three patterns of TSD</a:t>
            </a:r>
          </a:p>
        </p:txBody>
      </p:sp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1116013"/>
            <a:ext cx="74549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5000625" y="1889125"/>
            <a:ext cx="30515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Most turtles</a:t>
            </a:r>
          </a:p>
          <a:p>
            <a:endParaRPr lang="en-US" dirty="0">
              <a:latin typeface="Geneva"/>
            </a:endParaRPr>
          </a:p>
          <a:p>
            <a:endParaRPr lang="en-US" dirty="0">
              <a:latin typeface="Geneva"/>
            </a:endParaRPr>
          </a:p>
          <a:p>
            <a:endParaRPr lang="en-US" dirty="0" smtClean="0">
              <a:latin typeface="Geneva"/>
            </a:endParaRPr>
          </a:p>
          <a:p>
            <a:endParaRPr lang="en-US" dirty="0" smtClean="0">
              <a:latin typeface="Geneva"/>
            </a:endParaRPr>
          </a:p>
          <a:p>
            <a:r>
              <a:rPr lang="en-US" dirty="0" smtClean="0">
                <a:latin typeface="Geneva"/>
              </a:rPr>
              <a:t>Many </a:t>
            </a:r>
            <a:r>
              <a:rPr lang="en-US" dirty="0">
                <a:latin typeface="Geneva"/>
              </a:rPr>
              <a:t>lizards</a:t>
            </a:r>
          </a:p>
          <a:p>
            <a:endParaRPr lang="en-US" dirty="0" smtClean="0">
              <a:latin typeface="Geneva"/>
            </a:endParaRPr>
          </a:p>
          <a:p>
            <a:endParaRPr lang="en-US" dirty="0" smtClean="0">
              <a:latin typeface="Geneva"/>
            </a:endParaRPr>
          </a:p>
          <a:p>
            <a:r>
              <a:rPr lang="en-US" dirty="0" smtClean="0">
                <a:latin typeface="Geneva"/>
              </a:rPr>
              <a:t>All </a:t>
            </a:r>
            <a:r>
              <a:rPr lang="en-US" dirty="0">
                <a:latin typeface="Geneva"/>
              </a:rPr>
              <a:t>crocs, some </a:t>
            </a:r>
          </a:p>
          <a:p>
            <a:r>
              <a:rPr lang="en-US" dirty="0">
                <a:latin typeface="Geneva"/>
              </a:rPr>
              <a:t>Lizards, few turtles</a:t>
            </a: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-244475" y="181292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Geneva"/>
            </a:endParaRP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 rot="16200000">
            <a:off x="-573235" y="3392635"/>
            <a:ext cx="313213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Proportion of males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would TSD evolve?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4510"/>
            <a:ext cx="7772400" cy="4114800"/>
          </a:xfrm>
        </p:spPr>
        <p:txBody>
          <a:bodyPr/>
          <a:lstStyle/>
          <a:p>
            <a:r>
              <a:rPr lang="en-US" sz="2000" dirty="0" err="1"/>
              <a:t>Charnov</a:t>
            </a:r>
            <a:r>
              <a:rPr lang="en-US" sz="2000" dirty="0"/>
              <a:t> and Bull (1987): TSD favored when different temperature environments confer different fitness advantages for each sex.</a:t>
            </a:r>
          </a:p>
          <a:p>
            <a:endParaRPr lang="en-US" sz="2000" dirty="0"/>
          </a:p>
          <a:p>
            <a:r>
              <a:rPr lang="en-US" sz="2000" dirty="0"/>
              <a:t>"if an individual finds itself in an environment where it can become a below average female or an above average male, selection will favor its becoming male because it can pass on more of its genes than if it were female"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2" y="4321584"/>
            <a:ext cx="3248519" cy="228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Test of the Charnov-Bull hypothesis</a:t>
            </a:r>
            <a:br>
              <a:rPr lang="en-US" sz="3200"/>
            </a:br>
            <a:r>
              <a:rPr lang="en-US" sz="2800"/>
              <a:t>(Warner and Shine 2008)</a:t>
            </a:r>
            <a:endParaRPr lang="en-US" sz="320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264" y="1714120"/>
            <a:ext cx="7104896" cy="4419600"/>
          </a:xfrm>
        </p:spPr>
        <p:txBody>
          <a:bodyPr>
            <a:noAutofit/>
          </a:bodyPr>
          <a:lstStyle/>
          <a:p>
            <a:r>
              <a:rPr lang="en-US" sz="2000" dirty="0"/>
              <a:t>Incubate </a:t>
            </a:r>
            <a:r>
              <a:rPr lang="en-US" sz="2000" i="1" dirty="0" err="1"/>
              <a:t>Amphibolurus</a:t>
            </a:r>
            <a:r>
              <a:rPr lang="en-US" sz="2000" i="1" dirty="0"/>
              <a:t> </a:t>
            </a:r>
            <a:r>
              <a:rPr lang="en-US" sz="2000" i="1" dirty="0" err="1"/>
              <a:t>muricatus</a:t>
            </a:r>
            <a:r>
              <a:rPr lang="en-US" sz="2000" dirty="0"/>
              <a:t> eggs at low, medium, high temperatures</a:t>
            </a:r>
          </a:p>
          <a:p>
            <a:r>
              <a:rPr lang="en-US" sz="2000" dirty="0"/>
              <a:t>Treat some eggs of each clutch temperature with chemicals such that some males, some females are produced</a:t>
            </a:r>
          </a:p>
          <a:p>
            <a:pPr lvl="1">
              <a:buFontTx/>
              <a:buNone/>
            </a:pPr>
            <a:r>
              <a:rPr lang="en-US" sz="2000" dirty="0"/>
              <a:t>	*in nature, </a:t>
            </a:r>
            <a:r>
              <a:rPr lang="en-US" sz="2000" i="1" dirty="0" err="1"/>
              <a:t>Amphibolurus</a:t>
            </a:r>
            <a:r>
              <a:rPr lang="en-US" sz="2000" dirty="0"/>
              <a:t> produces females at warmer and colder temps, males at intermediate temps</a:t>
            </a:r>
          </a:p>
          <a:p>
            <a:r>
              <a:rPr lang="en-US" sz="2000" dirty="0"/>
              <a:t>Release young in an outdoor enclosure, allow them to grow, live, mate</a:t>
            </a:r>
          </a:p>
          <a:p>
            <a:r>
              <a:rPr lang="en-US" sz="2000" dirty="0"/>
              <a:t>Document parentage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194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Test of the Charnov-Bull hypothesis</a:t>
            </a:r>
            <a:br>
              <a:rPr lang="en-US" sz="3200"/>
            </a:br>
            <a:r>
              <a:rPr lang="en-US" sz="2800"/>
              <a:t>(Warner and Shine 2008)</a:t>
            </a:r>
            <a:endParaRPr lang="en-US" sz="320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264" y="1714120"/>
            <a:ext cx="7104896" cy="4419600"/>
          </a:xfrm>
        </p:spPr>
        <p:txBody>
          <a:bodyPr>
            <a:noAutofit/>
          </a:bodyPr>
          <a:lstStyle/>
          <a:p>
            <a:r>
              <a:rPr lang="en-US" sz="2000"/>
              <a:t>Incubate </a:t>
            </a:r>
            <a:r>
              <a:rPr lang="en-US" sz="2000" i="1"/>
              <a:t>Amphibolurus muricatus</a:t>
            </a:r>
            <a:r>
              <a:rPr lang="en-US" sz="2000"/>
              <a:t> eggs at low, medium, high temperatures</a:t>
            </a:r>
          </a:p>
          <a:p>
            <a:r>
              <a:rPr lang="en-US" sz="2000"/>
              <a:t>Treat some eggs of each clutch temperature with chemicals such that some males, some females are produced</a:t>
            </a:r>
          </a:p>
          <a:p>
            <a:pPr lvl="1">
              <a:buFontTx/>
              <a:buNone/>
            </a:pPr>
            <a:r>
              <a:rPr lang="en-US" sz="2000"/>
              <a:t>	*in nature, </a:t>
            </a:r>
            <a:r>
              <a:rPr lang="en-US" sz="2000" i="1"/>
              <a:t>Amphibolurus</a:t>
            </a:r>
            <a:r>
              <a:rPr lang="en-US" sz="2000"/>
              <a:t> produces females at warmer and colder temps, males at intermediate temps</a:t>
            </a:r>
          </a:p>
          <a:p>
            <a:r>
              <a:rPr lang="en-US" sz="2000"/>
              <a:t>Release young in an outdoor enclosure, allow them to grow, live, mate</a:t>
            </a:r>
          </a:p>
          <a:p>
            <a:r>
              <a:rPr lang="en-US" sz="2000"/>
              <a:t>Document parentage</a:t>
            </a:r>
          </a:p>
          <a:p>
            <a:r>
              <a:rPr lang="en-US" sz="2000"/>
              <a:t>Result: </a:t>
            </a:r>
          </a:p>
          <a:p>
            <a:pPr lvl="1"/>
            <a:r>
              <a:rPr lang="en-US" sz="2000"/>
              <a:t>females from warmer clutches produced more offspring than females from other temperatures</a:t>
            </a:r>
          </a:p>
          <a:p>
            <a:pPr lvl="1"/>
            <a:r>
              <a:rPr lang="en-US" sz="2000"/>
              <a:t>Males from intermediate-temp clutches produced more offspring than males from other temperatures</a:t>
            </a:r>
          </a:p>
          <a:p>
            <a:endParaRPr lang="en-US" sz="2000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194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TSD: conservation implications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sz="2400"/>
              <a:t>Many conservation programs for turtles involve collecting eggs, incubating them in the lab, and releasing juveniles back to the wild</a:t>
            </a:r>
            <a:endParaRPr lang="en-US" sz="2800"/>
          </a:p>
          <a:p>
            <a:pPr lvl="1"/>
            <a:r>
              <a:rPr lang="en-US" sz="2000"/>
              <a:t>Egg collection and incubation could screw up the sex ratio in nature (e.g., too many males)</a:t>
            </a:r>
            <a:endParaRPr lang="en-US" sz="2400"/>
          </a:p>
          <a:p>
            <a:pPr lvl="1"/>
            <a:r>
              <a:rPr lang="en-US" sz="2000"/>
              <a:t>(expensive) studies needed to</a:t>
            </a:r>
          </a:p>
          <a:p>
            <a:pPr lvl="2"/>
            <a:r>
              <a:rPr lang="en-US" sz="2000"/>
              <a:t>Discern details of TSD (which pattern? what temperatures?)</a:t>
            </a:r>
          </a:p>
          <a:p>
            <a:pPr lvl="2"/>
            <a:r>
              <a:rPr lang="en-US" sz="2000"/>
              <a:t>Determine sex ratios in nature</a:t>
            </a:r>
          </a:p>
          <a:p>
            <a:r>
              <a:rPr lang="en-US" sz="2400"/>
              <a:t>Global warming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851525" y="1889125"/>
            <a:ext cx="212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Lizard 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 t="20668"/>
          <a:stretch>
            <a:fillRect/>
          </a:stretch>
        </p:blipFill>
        <p:spPr bwMode="auto">
          <a:xfrm>
            <a:off x="304800" y="1143000"/>
            <a:ext cx="7315200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362200" y="381000"/>
            <a:ext cx="3445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Iguaninae: </a:t>
            </a:r>
            <a:r>
              <a:rPr lang="en-US" i="1">
                <a:latin typeface="Calibri"/>
              </a:rPr>
              <a:t>Iguana iguana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/>
          <a:srcRect t="23479"/>
          <a:stretch>
            <a:fillRect/>
          </a:stretch>
        </p:blipFill>
        <p:spPr bwMode="auto">
          <a:xfrm>
            <a:off x="4953000" y="4713288"/>
            <a:ext cx="419100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304800" y="6172200"/>
            <a:ext cx="4688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Iguaninae: </a:t>
            </a:r>
            <a:r>
              <a:rPr lang="en-US" i="1">
                <a:latin typeface="Calibri"/>
              </a:rPr>
              <a:t>Amblyrhynchus cristatus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058" y="761999"/>
            <a:ext cx="6375742" cy="552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 bwMode="auto">
          <a:xfrm>
            <a:off x="3733800" y="1371600"/>
            <a:ext cx="457200" cy="3230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3000"/>
            <a:ext cx="77978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2117725" y="212725"/>
            <a:ext cx="513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Phyrnosomatinae: </a:t>
            </a:r>
            <a:r>
              <a:rPr lang="en-US" i="1">
                <a:latin typeface="Calibri"/>
              </a:rPr>
              <a:t>Sceloporus magister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209800" y="457200"/>
            <a:ext cx="5232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Phrynosomatinae: </a:t>
            </a:r>
            <a:r>
              <a:rPr lang="en-US" i="1">
                <a:latin typeface="Calibri"/>
              </a:rPr>
              <a:t>Phrynosoma douglasi</a:t>
            </a:r>
            <a:endParaRPr lang="en-US">
              <a:latin typeface="Calibri"/>
            </a:endParaRPr>
          </a:p>
        </p:txBody>
      </p:sp>
      <p:pic>
        <p:nvPicPr>
          <p:cNvPr id="113668" name="Picture 4" descr="Phyrnosoma douglasii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78486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769620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2514600" y="609600"/>
            <a:ext cx="365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Agamidae: </a:t>
            </a:r>
            <a:r>
              <a:rPr lang="en-US" i="1">
                <a:latin typeface="Calibri"/>
              </a:rPr>
              <a:t>Moloch horridus</a:t>
            </a:r>
            <a:endParaRPr lang="en-US">
              <a:latin typeface="Calibri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91188"/>
            <a:ext cx="16002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030663"/>
            <a:ext cx="56388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33400" y="5257800"/>
            <a:ext cx="32504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Teidae: </a:t>
            </a:r>
          </a:p>
          <a:p>
            <a:r>
              <a:rPr lang="en-US" i="1">
                <a:latin typeface="Calibri"/>
              </a:rPr>
              <a:t>Aspidoscelis sexlineatus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2000"/>
            <a:ext cx="47371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5486400" y="1219200"/>
            <a:ext cx="2943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Teidae: </a:t>
            </a:r>
          </a:p>
          <a:p>
            <a:r>
              <a:rPr lang="en-US" i="1">
                <a:latin typeface="Calibri"/>
              </a:rPr>
              <a:t>Tupinambis merianae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4478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514600"/>
            <a:ext cx="25908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203325" y="441325"/>
            <a:ext cx="2445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Agamidae: </a:t>
            </a:r>
            <a:r>
              <a:rPr lang="en-US" i="1">
                <a:latin typeface="Calibri"/>
              </a:rPr>
              <a:t>Draco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052888"/>
            <a:ext cx="49403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828800"/>
            <a:ext cx="38100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727325" y="274638"/>
            <a:ext cx="1763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</a:rPr>
              <a:t>Scincidae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4403725" y="2574925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Eumeces laticeps 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600200" y="5410200"/>
            <a:ext cx="250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Eumeces fasciatus</a:t>
            </a:r>
            <a:r>
              <a:rPr lang="en-US">
                <a:latin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075" y="304800"/>
            <a:ext cx="401002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914400"/>
            <a:ext cx="304428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Helodermatidae:</a:t>
            </a:r>
          </a:p>
          <a:p>
            <a:r>
              <a:rPr lang="en-US" i="1">
                <a:latin typeface="Calibri"/>
              </a:rPr>
              <a:t>Heloderma suspectum</a:t>
            </a:r>
          </a:p>
          <a:p>
            <a:endParaRPr lang="en-US" i="1">
              <a:latin typeface="Calibri"/>
            </a:endParaRPr>
          </a:p>
          <a:p>
            <a:endParaRPr lang="en-US" i="1">
              <a:latin typeface="Calibri"/>
            </a:endParaRPr>
          </a:p>
          <a:p>
            <a:endParaRPr lang="en-US" i="1">
              <a:latin typeface="Calibri"/>
            </a:endParaRPr>
          </a:p>
          <a:p>
            <a:endParaRPr lang="en-US" i="1">
              <a:latin typeface="Calibri"/>
            </a:endParaRPr>
          </a:p>
          <a:p>
            <a:endParaRPr lang="en-US" i="1">
              <a:latin typeface="Calibri"/>
            </a:endParaRPr>
          </a:p>
          <a:p>
            <a:endParaRPr lang="en-US" i="1">
              <a:latin typeface="Calibri"/>
            </a:endParaRPr>
          </a:p>
          <a:p>
            <a:r>
              <a:rPr lang="en-US" i="1">
                <a:latin typeface="Calibri"/>
              </a:rPr>
              <a:t>Heloderma horridum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070"/>
            <a:ext cx="5029200" cy="231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443230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25800"/>
            <a:ext cx="52705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66913" y="0"/>
            <a:ext cx="4339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Varanidae: </a:t>
            </a:r>
            <a:r>
              <a:rPr lang="en-US" i="1">
                <a:latin typeface="Calibri"/>
              </a:rPr>
              <a:t>Varanus komodoensis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20140" t="3023" r="10069"/>
          <a:stretch>
            <a:fillRect/>
          </a:stretch>
        </p:blipFill>
        <p:spPr bwMode="auto">
          <a:xfrm>
            <a:off x="5646738" y="511175"/>
            <a:ext cx="3344862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POE 2844 - Anolis proboscis, male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2971800"/>
            <a:ext cx="6551613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3"/>
          <p:cNvSpPr txBox="1">
            <a:spLocks noChangeArrowheads="1"/>
          </p:cNvSpPr>
          <p:nvPr/>
        </p:nvSpPr>
        <p:spPr bwMode="auto">
          <a:xfrm>
            <a:off x="898525" y="496888"/>
            <a:ext cx="80930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Dactyloidae:</a:t>
            </a:r>
          </a:p>
          <a:p>
            <a:r>
              <a:rPr lang="en-US">
                <a:latin typeface="Calibri"/>
              </a:rPr>
              <a:t>	</a:t>
            </a:r>
          </a:p>
          <a:p>
            <a:r>
              <a:rPr lang="en-US" i="1">
                <a:latin typeface="Calibri"/>
              </a:rPr>
              <a:t>	</a:t>
            </a:r>
          </a:p>
          <a:p>
            <a:endParaRPr lang="en-US" i="1">
              <a:latin typeface="Calibri"/>
            </a:endParaRPr>
          </a:p>
          <a:p>
            <a:r>
              <a:rPr lang="en-US" i="1">
                <a:latin typeface="Calibri"/>
              </a:rPr>
              <a:t>Anolis proboscis 			</a:t>
            </a:r>
          </a:p>
          <a:p>
            <a:endParaRPr lang="en-US" i="1">
              <a:latin typeface="Calibri"/>
            </a:endParaRPr>
          </a:p>
          <a:p>
            <a:r>
              <a:rPr lang="en-US" i="1">
                <a:latin typeface="Calibri"/>
              </a:rPr>
              <a:t>		</a:t>
            </a:r>
          </a:p>
          <a:p>
            <a:r>
              <a:rPr lang="en-US" i="1">
                <a:latin typeface="Calibri"/>
              </a:rPr>
              <a:t>   </a:t>
            </a:r>
            <a:r>
              <a:rPr lang="en-US" i="1">
                <a:latin typeface="Calibri"/>
              </a:rPr>
              <a:t>Anolis stratulus				    Anolis stratulus</a:t>
            </a:r>
          </a:p>
        </p:txBody>
      </p:sp>
      <p:pic>
        <p:nvPicPr>
          <p:cNvPr id="20484" name="Picture 14" descr="POE 3387 - Anolis biporcatus (1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6508" y="3657600"/>
            <a:ext cx="2757491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t="14747"/>
          <a:stretch>
            <a:fillRect/>
          </a:stretch>
        </p:blipFill>
        <p:spPr bwMode="auto">
          <a:xfrm>
            <a:off x="3727660" y="0"/>
            <a:ext cx="5416340" cy="306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553200" y="5867400"/>
            <a:ext cx="2341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Calibri"/>
              </a:rPr>
              <a:t>Anolis biporcatus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emurin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 bwMode="auto">
          <a:xfrm>
            <a:off x="469900" y="2286000"/>
            <a:ext cx="8674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47800" y="1828800"/>
            <a:ext cx="587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Anapsid				Synapsid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43000" y="6248400"/>
            <a:ext cx="5372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Diapsid				    Euryapsid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27125" y="669925"/>
            <a:ext cx="5297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Patterns of fenestration in amniote skulls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_02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893250"/>
            <a:ext cx="3733800" cy="2964749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 bwMode="auto">
          <a:xfrm>
            <a:off x="3962400" y="3886200"/>
            <a:ext cx="457200" cy="5334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rame 5"/>
          <p:cNvSpPr/>
          <p:nvPr/>
        </p:nvSpPr>
        <p:spPr bwMode="auto">
          <a:xfrm>
            <a:off x="5410200" y="3886200"/>
            <a:ext cx="3733800" cy="2971800"/>
          </a:xfrm>
          <a:prstGeom prst="frame">
            <a:avLst>
              <a:gd name="adj1" fmla="val 480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19600" y="3886200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16200000" flipH="1">
            <a:off x="3695700" y="5143500"/>
            <a:ext cx="2438400" cy="990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75438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93925" y="136525"/>
            <a:ext cx="45718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Corytophaninae: </a:t>
            </a:r>
            <a:r>
              <a:rPr lang="en-US" i="1">
                <a:latin typeface="Calibri"/>
              </a:rPr>
              <a:t>Basiliscus vittatus</a:t>
            </a:r>
            <a:endParaRPr lang="en-US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1095375"/>
            <a:ext cx="6858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791200" y="228600"/>
            <a:ext cx="291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Hemidactylus turcicus</a:t>
            </a:r>
            <a:endParaRPr lang="en-US">
              <a:latin typeface="Calibri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202113" y="212725"/>
            <a:ext cx="174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Gekkonidae:</a:t>
            </a:r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076700"/>
            <a:ext cx="3048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90600"/>
            <a:ext cx="34163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219200" y="304800"/>
            <a:ext cx="2285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Chamaeleonidae</a:t>
            </a:r>
          </a:p>
        </p:txBody>
      </p:sp>
      <p:pic>
        <p:nvPicPr>
          <p:cNvPr id="6" name="Picture 5" descr="cSkelett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038600"/>
            <a:ext cx="3382971" cy="2533650"/>
          </a:xfrm>
          <a:prstGeom prst="rect">
            <a:avLst/>
          </a:prstGeom>
        </p:spPr>
      </p:pic>
      <p:pic>
        <p:nvPicPr>
          <p:cNvPr id="7" name="Picture 6" descr="cLage-Zungenbei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724400"/>
            <a:ext cx="3822700" cy="927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zard_ran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82354" cy="4800600"/>
          </a:xfrm>
          <a:prstGeom prst="rect">
            <a:avLst/>
          </a:prstGeom>
        </p:spPr>
      </p:pic>
      <p:pic>
        <p:nvPicPr>
          <p:cNvPr id="6" name="Picture 5" descr="DSCN25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3503"/>
            <a:ext cx="3276600" cy="1964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81000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</a:rPr>
              <a:t>Lepidosauria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6934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812925" y="517525"/>
            <a:ext cx="5003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Rhynchocephalia: </a:t>
            </a:r>
            <a:r>
              <a:rPr lang="en-US" i="1">
                <a:latin typeface="Calibri"/>
              </a:rPr>
              <a:t>Spenodon punctatus</a:t>
            </a:r>
            <a:endParaRPr lang="en-US"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692930"/>
            <a:ext cx="2667000" cy="293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37338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657600"/>
            <a:ext cx="368300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Line 4"/>
          <p:cNvSpPr>
            <a:spLocks noChangeShapeType="1"/>
          </p:cNvSpPr>
          <p:nvPr/>
        </p:nvSpPr>
        <p:spPr bwMode="auto">
          <a:xfrm flipH="1" flipV="1">
            <a:off x="2819400" y="2057400"/>
            <a:ext cx="2057400" cy="1066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94325" y="1660525"/>
            <a:ext cx="2994667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Sphenodon punctatus</a:t>
            </a:r>
            <a:r>
              <a:rPr lang="en-US">
                <a:latin typeface="Calibri"/>
              </a:rPr>
              <a:t>:</a:t>
            </a:r>
          </a:p>
          <a:p>
            <a:r>
              <a:rPr lang="en-US">
                <a:latin typeface="Calibri"/>
              </a:rPr>
              <a:t>Rhyncocephalia</a:t>
            </a:r>
          </a:p>
          <a:p>
            <a:r>
              <a:rPr lang="en-US">
                <a:latin typeface="Calibri"/>
              </a:rPr>
              <a:t>Diapsid skull</a:t>
            </a:r>
          </a:p>
          <a:p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  <a:p>
            <a:r>
              <a:rPr lang="en-US" i="1">
                <a:latin typeface="Calibri"/>
              </a:rPr>
              <a:t>Ctenosaura pectinata</a:t>
            </a:r>
            <a:r>
              <a:rPr lang="en-US">
                <a:latin typeface="Calibri"/>
              </a:rPr>
              <a:t>:</a:t>
            </a:r>
          </a:p>
          <a:p>
            <a:r>
              <a:rPr lang="en-US">
                <a:latin typeface="Calibri"/>
              </a:rPr>
              <a:t>Squamata</a:t>
            </a:r>
          </a:p>
          <a:p>
            <a:r>
              <a:rPr lang="en-US">
                <a:latin typeface="Calibri"/>
              </a:rPr>
              <a:t>Modified diapsid skull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860925" y="2947988"/>
            <a:ext cx="203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/>
              </a:rPr>
              <a:t>Lower temporal 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1026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914400" y="1541462"/>
            <a:ext cx="7086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8835" name="Text Box 1027"/>
          <p:cNvSpPr txBox="1">
            <a:spLocks noChangeArrowheads="1"/>
          </p:cNvSpPr>
          <p:nvPr/>
        </p:nvSpPr>
        <p:spPr bwMode="auto">
          <a:xfrm>
            <a:off x="1279525" y="136525"/>
            <a:ext cx="4971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Cranial kinesis in lizard skulls:</a:t>
            </a:r>
          </a:p>
          <a:p>
            <a:r>
              <a:rPr lang="en-US">
                <a:latin typeface="Calibri"/>
              </a:rPr>
              <a:t>Streptostylic, mesokinetic, metakinetic</a:t>
            </a:r>
          </a:p>
        </p:txBody>
      </p:sp>
      <p:sp>
        <p:nvSpPr>
          <p:cNvPr id="248836" name="Text Box 1028"/>
          <p:cNvSpPr txBox="1">
            <a:spLocks noChangeArrowheads="1"/>
          </p:cNvSpPr>
          <p:nvPr/>
        </p:nvSpPr>
        <p:spPr bwMode="auto">
          <a:xfrm>
            <a:off x="7924800" y="4098925"/>
            <a:ext cx="1315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quadrate</a:t>
            </a:r>
          </a:p>
        </p:txBody>
      </p:sp>
      <p:sp>
        <p:nvSpPr>
          <p:cNvPr id="248837" name="Line 1029"/>
          <p:cNvSpPr>
            <a:spLocks noChangeShapeType="1"/>
          </p:cNvSpPr>
          <p:nvPr/>
        </p:nvSpPr>
        <p:spPr bwMode="auto">
          <a:xfrm flipH="1">
            <a:off x="6858000" y="4343400"/>
            <a:ext cx="106680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</a:endParaRPr>
          </a:p>
        </p:txBody>
      </p:sp>
      <p:pic>
        <p:nvPicPr>
          <p:cNvPr id="6" name="Picture 5" descr="Komodo-Drag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143000"/>
            <a:ext cx="347980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l="11333" t="10069" r="10577"/>
          <a:stretch>
            <a:fillRect/>
          </a:stretch>
        </p:blipFill>
        <p:spPr bwMode="auto">
          <a:xfrm>
            <a:off x="3886200" y="2436813"/>
            <a:ext cx="51816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8200" y="334963"/>
            <a:ext cx="2609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</a:rPr>
              <a:t>Lizard tongues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371600"/>
            <a:ext cx="3048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810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 descr="dscn01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04800"/>
            <a:ext cx="2439988" cy="1830388"/>
          </a:xfrm>
          <a:prstGeom prst="rect">
            <a:avLst/>
          </a:prstGeom>
          <a:noFill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651250"/>
            <a:ext cx="3429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5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62000"/>
            <a:ext cx="4197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86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4360069" y="2269331"/>
            <a:ext cx="5486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0887" name="Rectangle 1031"/>
          <p:cNvSpPr>
            <a:spLocks noChangeArrowheads="1"/>
          </p:cNvSpPr>
          <p:nvPr/>
        </p:nvSpPr>
        <p:spPr bwMode="auto">
          <a:xfrm>
            <a:off x="3429000" y="228600"/>
            <a:ext cx="2326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Caudal autotomy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104331782</TotalTime>
  <Words>589</Words>
  <Application>Microsoft PowerPoint</Application>
  <PresentationFormat>On-screen Show (4:3)</PresentationFormat>
  <Paragraphs>142</Paragraphs>
  <Slides>34</Slides>
  <Notes>31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Reproduction in squamates</vt:lpstr>
      <vt:lpstr>Slide 11</vt:lpstr>
      <vt:lpstr>Temperature-dependent sex determination</vt:lpstr>
      <vt:lpstr>Slide 13</vt:lpstr>
      <vt:lpstr>Why would TSD evolve?</vt:lpstr>
      <vt:lpstr>Test of the Charnov-Bull hypothesis (Warner and Shine 2008)</vt:lpstr>
      <vt:lpstr>Test of the Charnov-Bull hypothesis (Warner and Shine 2008)</vt:lpstr>
      <vt:lpstr>TSD: conservation implications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American Society of Macs and Players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Joe Mama</dc:creator>
  <cp:lastModifiedBy>panda puffs</cp:lastModifiedBy>
  <cp:revision>266</cp:revision>
  <cp:lastPrinted>2006-09-12T17:57:07Z</cp:lastPrinted>
  <dcterms:created xsi:type="dcterms:W3CDTF">2017-03-01T19:02:30Z</dcterms:created>
  <dcterms:modified xsi:type="dcterms:W3CDTF">2017-03-02T18:25:13Z</dcterms:modified>
</cp:coreProperties>
</file>