
<file path=[Content_Types].xml><?xml version="1.0" encoding="utf-8"?>
<Types xmlns="http://schemas.openxmlformats.org/package/2006/content-types">
  <Override PartName="/ppt/notesSlides/notesSlide24.xml" ContentType="application/vnd.openxmlformats-officedocument.presentationml.notesSlide+xml"/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26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notesSlides/notesSlide2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41"/>
  </p:notesMasterIdLst>
  <p:sldIdLst>
    <p:sldId id="389" r:id="rId2"/>
    <p:sldId id="387" r:id="rId3"/>
    <p:sldId id="373" r:id="rId4"/>
    <p:sldId id="371" r:id="rId5"/>
    <p:sldId id="372" r:id="rId6"/>
    <p:sldId id="259" r:id="rId7"/>
    <p:sldId id="390" r:id="rId8"/>
    <p:sldId id="375" r:id="rId9"/>
    <p:sldId id="377" r:id="rId10"/>
    <p:sldId id="271" r:id="rId11"/>
    <p:sldId id="272" r:id="rId12"/>
    <p:sldId id="273" r:id="rId13"/>
    <p:sldId id="274" r:id="rId14"/>
    <p:sldId id="275" r:id="rId15"/>
    <p:sldId id="270" r:id="rId16"/>
    <p:sldId id="369" r:id="rId17"/>
    <p:sldId id="376" r:id="rId18"/>
    <p:sldId id="260" r:id="rId19"/>
    <p:sldId id="261" r:id="rId20"/>
    <p:sldId id="262" r:id="rId21"/>
    <p:sldId id="263" r:id="rId22"/>
    <p:sldId id="264" r:id="rId23"/>
    <p:sldId id="265" r:id="rId24"/>
    <p:sldId id="392" r:id="rId25"/>
    <p:sldId id="267" r:id="rId26"/>
    <p:sldId id="391" r:id="rId27"/>
    <p:sldId id="268" r:id="rId28"/>
    <p:sldId id="292" r:id="rId29"/>
    <p:sldId id="295" r:id="rId30"/>
    <p:sldId id="293" r:id="rId31"/>
    <p:sldId id="311" r:id="rId32"/>
    <p:sldId id="296" r:id="rId33"/>
    <p:sldId id="378" r:id="rId34"/>
    <p:sldId id="379" r:id="rId35"/>
    <p:sldId id="380" r:id="rId36"/>
    <p:sldId id="388" r:id="rId37"/>
    <p:sldId id="383" r:id="rId38"/>
    <p:sldId id="384" r:id="rId39"/>
    <p:sldId id="385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23022" autoAdjust="0"/>
    <p:restoredTop sz="94660"/>
  </p:normalViewPr>
  <p:slideViewPr>
    <p:cSldViewPr snapToObjects="1">
      <p:cViewPr>
        <p:scale>
          <a:sx n="100" d="100"/>
          <a:sy n="100" d="100"/>
        </p:scale>
        <p:origin x="-24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008"/>
    </p:cViewPr>
  </p:sorterViewPr>
  <p:notesViewPr>
    <p:cSldViewPr snapToObjects="1">
      <p:cViewPr varScale="1">
        <p:scale>
          <a:sx n="90" d="100"/>
          <a:sy n="90" d="100"/>
        </p:scale>
        <p:origin x="-3384" y="-12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9BFC86-1183-884B-8B15-1D97BA0664A4}" type="datetimeFigureOut">
              <a:rPr lang="en-US" smtClean="0"/>
              <a:pPr/>
              <a:t>3/27/17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57F03E-F986-9E46-AB8D-AA9D2BCC0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3CAFE0D-E23A-3344-B4A8-331B780C1DFE}" type="slidenum">
              <a:rPr lang="en-US"/>
              <a:pPr/>
              <a:t>1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C415ED-0CCF-E64E-9206-515410662512}" type="slidenum">
              <a:rPr lang="en-US"/>
              <a:pPr/>
              <a:t>15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C415ED-0CCF-E64E-9206-515410662512}" type="slidenum">
              <a:rPr lang="en-US"/>
              <a:pPr/>
              <a:t>16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9D2EA9-8A0C-B549-A3C2-393B78A82737}" type="slidenum">
              <a:rPr lang="en-US"/>
              <a:pPr/>
              <a:t>18</a:t>
            </a:fld>
            <a:endParaRPr lang="en-US"/>
          </a:p>
        </p:txBody>
      </p:sp>
      <p:sp>
        <p:nvSpPr>
          <p:cNvPr id="3624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E1AE33-5630-B644-9553-2DFEAEB24546}" type="slidenum">
              <a:rPr lang="en-US"/>
              <a:pPr/>
              <a:t>19</a:t>
            </a:fld>
            <a:endParaRPr lang="en-US"/>
          </a:p>
        </p:txBody>
      </p:sp>
      <p:sp>
        <p:nvSpPr>
          <p:cNvPr id="3645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FE4722-7A10-7E44-8F1E-B652932C44B2}" type="slidenum">
              <a:rPr lang="en-US"/>
              <a:pPr/>
              <a:t>20</a:t>
            </a:fld>
            <a:endParaRPr lang="en-US"/>
          </a:p>
        </p:txBody>
      </p:sp>
      <p:sp>
        <p:nvSpPr>
          <p:cNvPr id="3665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782702-6CE6-264A-AF2A-7AE14D613D31}" type="slidenum">
              <a:rPr lang="en-US"/>
              <a:pPr/>
              <a:t>21</a:t>
            </a:fld>
            <a:endParaRPr lang="en-US"/>
          </a:p>
        </p:txBody>
      </p:sp>
      <p:sp>
        <p:nvSpPr>
          <p:cNvPr id="3686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E4F904-564F-1C48-B568-19A06F75D21C}" type="slidenum">
              <a:rPr lang="en-US"/>
              <a:pPr/>
              <a:t>22</a:t>
            </a:fld>
            <a:endParaRPr lang="en-US"/>
          </a:p>
        </p:txBody>
      </p:sp>
      <p:sp>
        <p:nvSpPr>
          <p:cNvPr id="3706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BDA8FE-9466-2A4E-9EDE-03511460EA90}" type="slidenum">
              <a:rPr lang="en-US"/>
              <a:pPr/>
              <a:t>23</a:t>
            </a:fld>
            <a:endParaRPr lang="en-US"/>
          </a:p>
        </p:txBody>
      </p:sp>
      <p:sp>
        <p:nvSpPr>
          <p:cNvPr id="3727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BDA8FE-9466-2A4E-9EDE-03511460EA90}" type="slidenum">
              <a:rPr lang="en-US"/>
              <a:pPr/>
              <a:t>24</a:t>
            </a:fld>
            <a:endParaRPr lang="en-US"/>
          </a:p>
        </p:txBody>
      </p:sp>
      <p:sp>
        <p:nvSpPr>
          <p:cNvPr id="3727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B83038-853A-B848-85CD-953EA4ECAEBD}" type="slidenum">
              <a:rPr lang="en-US"/>
              <a:pPr/>
              <a:t>25</a:t>
            </a:fld>
            <a:endParaRPr lang="en-US"/>
          </a:p>
        </p:txBody>
      </p:sp>
      <p:sp>
        <p:nvSpPr>
          <p:cNvPr id="3604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3CAFE0D-E23A-3344-B4A8-331B780C1DFE}" type="slidenum">
              <a:rPr lang="en-US"/>
              <a:pPr/>
              <a:t>2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B83038-853A-B848-85CD-953EA4ECAEBD}" type="slidenum">
              <a:rPr lang="en-US"/>
              <a:pPr/>
              <a:t>26</a:t>
            </a:fld>
            <a:endParaRPr lang="en-US"/>
          </a:p>
        </p:txBody>
      </p:sp>
      <p:sp>
        <p:nvSpPr>
          <p:cNvPr id="3604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41A191-BAC2-D247-B9BF-430D5A824B05}" type="slidenum">
              <a:rPr lang="en-US"/>
              <a:pPr/>
              <a:t>27</a:t>
            </a:fld>
            <a:endParaRPr lang="en-US"/>
          </a:p>
        </p:txBody>
      </p:sp>
      <p:sp>
        <p:nvSpPr>
          <p:cNvPr id="3768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41A191-BAC2-D247-B9BF-430D5A824B05}" type="slidenum">
              <a:rPr lang="en-US"/>
              <a:pPr/>
              <a:t>31</a:t>
            </a:fld>
            <a:endParaRPr lang="en-US"/>
          </a:p>
        </p:txBody>
      </p:sp>
      <p:sp>
        <p:nvSpPr>
          <p:cNvPr id="3768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3D28B7-AE43-8547-8112-5435C36E0A9A}" type="slidenum">
              <a:rPr lang="en-US"/>
              <a:pPr/>
              <a:t>33</a:t>
            </a:fld>
            <a:endParaRPr lang="en-US"/>
          </a:p>
        </p:txBody>
      </p:sp>
      <p:sp>
        <p:nvSpPr>
          <p:cNvPr id="16387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D64289-169D-AA42-B2DA-9A7E750FA2FF}" type="slidenum">
              <a:rPr lang="en-US"/>
              <a:pPr/>
              <a:t>34</a:t>
            </a:fld>
            <a:endParaRPr lang="en-US"/>
          </a:p>
        </p:txBody>
      </p:sp>
      <p:sp>
        <p:nvSpPr>
          <p:cNvPr id="184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23C23E-567F-154F-8019-A5EA1F897D06}" type="slidenum">
              <a:rPr lang="en-US"/>
              <a:pPr/>
              <a:t>35</a:t>
            </a:fld>
            <a:endParaRPr lang="en-US"/>
          </a:p>
        </p:txBody>
      </p:sp>
      <p:sp>
        <p:nvSpPr>
          <p:cNvPr id="204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23C23E-567F-154F-8019-A5EA1F897D06}" type="slidenum">
              <a:rPr lang="en-US"/>
              <a:pPr/>
              <a:t>36</a:t>
            </a:fld>
            <a:endParaRPr lang="en-US"/>
          </a:p>
        </p:txBody>
      </p:sp>
      <p:sp>
        <p:nvSpPr>
          <p:cNvPr id="204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87A0EA-3FC1-1F40-A9A2-C30AB7B9A75D}" type="slidenum">
              <a:rPr lang="en-US"/>
              <a:pPr/>
              <a:t>37</a:t>
            </a:fld>
            <a:endParaRPr lang="en-US"/>
          </a:p>
        </p:txBody>
      </p:sp>
      <p:sp>
        <p:nvSpPr>
          <p:cNvPr id="266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00A3EA-3605-8945-BCC1-678CD7E08BB3}" type="slidenum">
              <a:rPr lang="en-US"/>
              <a:pPr/>
              <a:t>38</a:t>
            </a:fld>
            <a:endParaRPr lang="en-US"/>
          </a:p>
        </p:txBody>
      </p:sp>
      <p:sp>
        <p:nvSpPr>
          <p:cNvPr id="28675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A4DDA-649D-BE48-8BA0-19D1059038F5}" type="slidenum">
              <a:rPr lang="en-US"/>
              <a:pPr/>
              <a:t>39</a:t>
            </a:fld>
            <a:endParaRPr lang="en-US"/>
          </a:p>
        </p:txBody>
      </p:sp>
      <p:sp>
        <p:nvSpPr>
          <p:cNvPr id="307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152FA8-C850-FE4B-B045-551310B13AAA}" type="slidenum">
              <a:rPr lang="en-US"/>
              <a:pPr/>
              <a:t>3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D480939-E39E-7948-BF31-BCF6D4FCC39A}" type="slidenum">
              <a:rPr lang="en-US"/>
              <a:pPr/>
              <a:t>5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9A59DD-BE29-5443-B031-04F816A4BE97}" type="slidenum">
              <a:rPr lang="en-US"/>
              <a:pPr/>
              <a:t>10</a:t>
            </a:fld>
            <a:endParaRPr lang="en-US"/>
          </a:p>
        </p:txBody>
      </p:sp>
      <p:sp>
        <p:nvSpPr>
          <p:cNvPr id="3502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4C1C4E-0BB3-D64E-8521-ECAE68B4C1A4}" type="slidenum">
              <a:rPr lang="en-US"/>
              <a:pPr/>
              <a:t>11</a:t>
            </a:fld>
            <a:endParaRPr lang="en-US"/>
          </a:p>
        </p:txBody>
      </p:sp>
      <p:sp>
        <p:nvSpPr>
          <p:cNvPr id="3522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AC621F-9037-0344-98A8-3D88257F8E58}" type="slidenum">
              <a:rPr lang="en-US"/>
              <a:pPr/>
              <a:t>12</a:t>
            </a:fld>
            <a:endParaRPr lang="en-US"/>
          </a:p>
        </p:txBody>
      </p:sp>
      <p:sp>
        <p:nvSpPr>
          <p:cNvPr id="3543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F6BFE7-D28D-5143-ADB9-EA86DEF16EC2}" type="slidenum">
              <a:rPr lang="en-US"/>
              <a:pPr/>
              <a:t>13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F1DC5A-DDA4-0B4F-8C0A-460D1E27A532}" type="slidenum">
              <a:rPr lang="en-US"/>
              <a:pPr/>
              <a:t>14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542A1-E753-EE47-8251-D584461FA86A}" type="datetimeFigureOut">
              <a:rPr lang="en-US" smtClean="0"/>
              <a:pPr/>
              <a:t>3/27/17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2E698-1B0E-AB4F-8A80-8327992A0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542A1-E753-EE47-8251-D584461FA86A}" type="datetimeFigureOut">
              <a:rPr lang="en-US" smtClean="0"/>
              <a:pPr/>
              <a:t>3/27/17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2E698-1B0E-AB4F-8A80-8327992A0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542A1-E753-EE47-8251-D584461FA86A}" type="datetimeFigureOut">
              <a:rPr lang="en-US" smtClean="0"/>
              <a:pPr/>
              <a:t>3/27/17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2E698-1B0E-AB4F-8A80-8327992A0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97FB2-7907-9346-B156-CE694CB1BA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542A1-E753-EE47-8251-D584461FA86A}" type="datetimeFigureOut">
              <a:rPr lang="en-US" smtClean="0"/>
              <a:pPr/>
              <a:t>3/27/17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2E698-1B0E-AB4F-8A80-8327992A0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542A1-E753-EE47-8251-D584461FA86A}" type="datetimeFigureOut">
              <a:rPr lang="en-US" smtClean="0"/>
              <a:pPr/>
              <a:t>3/27/17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2E698-1B0E-AB4F-8A80-8327992A0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542A1-E753-EE47-8251-D584461FA86A}" type="datetimeFigureOut">
              <a:rPr lang="en-US" smtClean="0"/>
              <a:pPr/>
              <a:t>3/27/17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2E698-1B0E-AB4F-8A80-8327992A0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542A1-E753-EE47-8251-D584461FA86A}" type="datetimeFigureOut">
              <a:rPr lang="en-US" smtClean="0"/>
              <a:pPr/>
              <a:t>3/27/17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2E698-1B0E-AB4F-8A80-8327992A0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542A1-E753-EE47-8251-D584461FA86A}" type="datetimeFigureOut">
              <a:rPr lang="en-US" smtClean="0"/>
              <a:pPr/>
              <a:t>3/27/17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2E698-1B0E-AB4F-8A80-8327992A0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542A1-E753-EE47-8251-D584461FA86A}" type="datetimeFigureOut">
              <a:rPr lang="en-US" smtClean="0"/>
              <a:pPr/>
              <a:t>3/27/17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2E698-1B0E-AB4F-8A80-8327992A0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542A1-E753-EE47-8251-D584461FA86A}" type="datetimeFigureOut">
              <a:rPr lang="en-US" smtClean="0"/>
              <a:pPr/>
              <a:t>3/27/17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2E698-1B0E-AB4F-8A80-8327992A0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542A1-E753-EE47-8251-D584461FA86A}" type="datetimeFigureOut">
              <a:rPr lang="en-US" smtClean="0"/>
              <a:pPr/>
              <a:t>3/27/17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2E698-1B0E-AB4F-8A80-8327992A0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542A1-E753-EE47-8251-D584461FA86A}" type="datetimeFigureOut">
              <a:rPr lang="en-US" smtClean="0"/>
              <a:pPr/>
              <a:t>3/27/17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2E698-1B0E-AB4F-8A80-8327992A0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nosaur-cladogram-Ornithoscelida-600-px-tiny-Mar-2017-Darren-Naish-Tetrapod-Zoolog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0"/>
            <a:ext cx="4038600" cy="3432810"/>
          </a:xfrm>
          <a:prstGeom prst="rect">
            <a:avLst/>
          </a:prstGeom>
        </p:spPr>
      </p:pic>
      <p:pic>
        <p:nvPicPr>
          <p:cNvPr id="7" name="Picture 6" descr="Screen Shot 2017-03-28 at 9.14.1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619"/>
            <a:ext cx="4597400" cy="3210019"/>
          </a:xfrm>
          <a:prstGeom prst="rect">
            <a:avLst/>
          </a:prstGeom>
        </p:spPr>
      </p:pic>
      <p:pic>
        <p:nvPicPr>
          <p:cNvPr id="8" name="Picture 7" descr="dinosaur-cladogram-conventional-2-600-px-tiny-Mar-2017-Darren-Naish-Tetrapod-Zoolog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200400"/>
            <a:ext cx="54864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533400"/>
            <a:ext cx="6858000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9187" name="Text Box 3"/>
          <p:cNvSpPr txBox="1">
            <a:spLocks noChangeArrowheads="1"/>
          </p:cNvSpPr>
          <p:nvPr/>
        </p:nvSpPr>
        <p:spPr bwMode="auto">
          <a:xfrm>
            <a:off x="4876800" y="0"/>
            <a:ext cx="20461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latin typeface="Calibri"/>
              </a:rPr>
              <a:t>Gavialis gangeticus</a:t>
            </a:r>
          </a:p>
        </p:txBody>
      </p:sp>
      <p:sp>
        <p:nvSpPr>
          <p:cNvPr id="349188" name="Text Box 4"/>
          <p:cNvSpPr txBox="1">
            <a:spLocks noChangeArrowheads="1"/>
          </p:cNvSpPr>
          <p:nvPr/>
        </p:nvSpPr>
        <p:spPr bwMode="auto">
          <a:xfrm>
            <a:off x="5410200" y="5334000"/>
            <a:ext cx="2177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latin typeface="Calibri"/>
              </a:rPr>
              <a:t>Tomistoma schlegelii</a:t>
            </a:r>
          </a:p>
        </p:txBody>
      </p:sp>
      <p:pic>
        <p:nvPicPr>
          <p:cNvPr id="34918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4114800"/>
            <a:ext cx="4114800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4953000"/>
            <a:ext cx="2895600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1235" name="Text Box 3"/>
          <p:cNvSpPr txBox="1">
            <a:spLocks noChangeArrowheads="1"/>
          </p:cNvSpPr>
          <p:nvPr/>
        </p:nvSpPr>
        <p:spPr bwMode="auto">
          <a:xfrm>
            <a:off x="1889125" y="5013325"/>
            <a:ext cx="25480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latin typeface="Calibri"/>
              </a:rPr>
              <a:t>Alligator mississippiensis</a:t>
            </a:r>
          </a:p>
        </p:txBody>
      </p:sp>
      <p:pic>
        <p:nvPicPr>
          <p:cNvPr id="3512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533400"/>
            <a:ext cx="6667500" cy="39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762000"/>
            <a:ext cx="50292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3283" name="Text Box 3"/>
          <p:cNvSpPr txBox="1">
            <a:spLocks noChangeArrowheads="1"/>
          </p:cNvSpPr>
          <p:nvPr/>
        </p:nvSpPr>
        <p:spPr bwMode="auto">
          <a:xfrm>
            <a:off x="5715000" y="1905000"/>
            <a:ext cx="18898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latin typeface="Calibri"/>
              </a:rPr>
              <a:t>Caiman latirostris</a:t>
            </a:r>
          </a:p>
        </p:txBody>
      </p:sp>
      <p:pic>
        <p:nvPicPr>
          <p:cNvPr id="35328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700" y="4038600"/>
            <a:ext cx="4025900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3285" name="Text Box 5"/>
          <p:cNvSpPr txBox="1">
            <a:spLocks noChangeArrowheads="1"/>
          </p:cNvSpPr>
          <p:nvPr/>
        </p:nvSpPr>
        <p:spPr bwMode="auto">
          <a:xfrm>
            <a:off x="5257800" y="4800600"/>
            <a:ext cx="25743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latin typeface="Calibri"/>
              </a:rPr>
              <a:t>Paleosuchus palpebrosus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457200"/>
            <a:ext cx="4800600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5331" name="Text Box 3"/>
          <p:cNvSpPr txBox="1">
            <a:spLocks noChangeArrowheads="1"/>
          </p:cNvSpPr>
          <p:nvPr/>
        </p:nvSpPr>
        <p:spPr bwMode="auto">
          <a:xfrm>
            <a:off x="2041525" y="5775325"/>
            <a:ext cx="22749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latin typeface="Calibri"/>
              </a:rPr>
              <a:t>Osteolaemus tetraspis</a:t>
            </a:r>
            <a:endParaRPr lang="en-US"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80" name="Text Box 4"/>
          <p:cNvSpPr txBox="1">
            <a:spLocks noChangeArrowheads="1"/>
          </p:cNvSpPr>
          <p:nvPr/>
        </p:nvSpPr>
        <p:spPr bwMode="auto">
          <a:xfrm>
            <a:off x="5827713" y="4953000"/>
            <a:ext cx="19969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latin typeface="Calibri"/>
              </a:rPr>
              <a:t>Crocodylus porosus</a:t>
            </a:r>
            <a:endParaRPr lang="en-US">
              <a:latin typeface="Calibri"/>
            </a:endParaRPr>
          </a:p>
        </p:txBody>
      </p:sp>
      <p:pic>
        <p:nvPicPr>
          <p:cNvPr id="35738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739775"/>
            <a:ext cx="6248400" cy="392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474px-Kakadu_243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347972"/>
            <a:ext cx="1986232" cy="2510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184275"/>
            <a:ext cx="3581400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7139" name="Picture 3"/>
          <p:cNvPicPr>
            <a:picLocks noChangeAspect="1" noChangeArrowheads="1"/>
          </p:cNvPicPr>
          <p:nvPr/>
        </p:nvPicPr>
        <p:blipFill>
          <a:blip r:embed="rId4">
            <a:lum bright="-20000" contrast="20000"/>
          </a:blip>
          <a:srcRect/>
          <a:stretch>
            <a:fillRect/>
          </a:stretch>
        </p:blipFill>
        <p:spPr bwMode="auto">
          <a:xfrm>
            <a:off x="762000" y="4038600"/>
            <a:ext cx="373380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7140" name="Text Box 4"/>
          <p:cNvSpPr txBox="1">
            <a:spLocks noChangeArrowheads="1"/>
          </p:cNvSpPr>
          <p:nvPr/>
        </p:nvSpPr>
        <p:spPr bwMode="auto">
          <a:xfrm>
            <a:off x="5715000" y="5105400"/>
            <a:ext cx="22956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4th lower tooth visible</a:t>
            </a:r>
          </a:p>
          <a:p>
            <a:r>
              <a:rPr lang="en-US">
                <a:latin typeface="Calibri"/>
              </a:rPr>
              <a:t>(</a:t>
            </a:r>
            <a:r>
              <a:rPr lang="en-US" i="1">
                <a:latin typeface="Calibri"/>
              </a:rPr>
              <a:t>Crocodylus</a:t>
            </a:r>
            <a:r>
              <a:rPr lang="en-US">
                <a:latin typeface="Calibri"/>
              </a:rPr>
              <a:t>)</a:t>
            </a:r>
          </a:p>
        </p:txBody>
      </p:sp>
      <p:sp>
        <p:nvSpPr>
          <p:cNvPr id="347141" name="Text Box 5"/>
          <p:cNvSpPr txBox="1">
            <a:spLocks noChangeArrowheads="1"/>
          </p:cNvSpPr>
          <p:nvPr/>
        </p:nvSpPr>
        <p:spPr bwMode="auto">
          <a:xfrm>
            <a:off x="5486400" y="2149475"/>
            <a:ext cx="222225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4th lower tooth fits in</a:t>
            </a:r>
          </a:p>
          <a:p>
            <a:r>
              <a:rPr lang="en-US">
                <a:latin typeface="Calibri"/>
              </a:rPr>
              <a:t>socket in upper jaw</a:t>
            </a:r>
          </a:p>
          <a:p>
            <a:r>
              <a:rPr lang="en-US">
                <a:latin typeface="Calibri"/>
              </a:rPr>
              <a:t>(</a:t>
            </a:r>
            <a:r>
              <a:rPr lang="en-US" i="1">
                <a:latin typeface="Calibri"/>
              </a:rPr>
              <a:t>Alligator</a:t>
            </a:r>
            <a:r>
              <a:rPr lang="en-US">
                <a:latin typeface="Calibri"/>
              </a:rPr>
              <a:t>)</a:t>
            </a:r>
          </a:p>
        </p:txBody>
      </p:sp>
      <p:sp>
        <p:nvSpPr>
          <p:cNvPr id="347142" name="Text Box 6"/>
          <p:cNvSpPr txBox="1">
            <a:spLocks noChangeArrowheads="1"/>
          </p:cNvSpPr>
          <p:nvPr/>
        </p:nvSpPr>
        <p:spPr bwMode="auto">
          <a:xfrm>
            <a:off x="228600" y="304800"/>
            <a:ext cx="66605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Distinguishing </a:t>
            </a:r>
            <a:r>
              <a:rPr lang="en-US" i="1">
                <a:latin typeface="Calibri"/>
              </a:rPr>
              <a:t>Alligator </a:t>
            </a:r>
            <a:r>
              <a:rPr lang="en-US">
                <a:latin typeface="Calibri"/>
              </a:rPr>
              <a:t>(+ caimans) and </a:t>
            </a:r>
            <a:r>
              <a:rPr lang="en-US" i="1">
                <a:latin typeface="Calibri"/>
              </a:rPr>
              <a:t>Crocodylus (+ Osteolaemus)</a:t>
            </a:r>
            <a:endParaRPr lang="en-US"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achikally_crocodi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Crocodylian reproduction</a:t>
            </a:r>
          </a:p>
        </p:txBody>
      </p:sp>
      <p:sp>
        <p:nvSpPr>
          <p:cNvPr id="4099" name="Content Placeholder 4"/>
          <p:cNvSpPr>
            <a:spLocks noGrp="1"/>
          </p:cNvSpPr>
          <p:nvPr>
            <p:ph idx="1"/>
          </p:nvPr>
        </p:nvSpPr>
        <p:spPr>
          <a:xfrm>
            <a:off x="457200" y="1951038"/>
            <a:ext cx="4114800" cy="4525962"/>
          </a:xfrm>
        </p:spPr>
        <p:txBody>
          <a:bodyPr/>
          <a:lstStyle/>
          <a:p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Internal fertilization</a:t>
            </a:r>
          </a:p>
          <a:p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Oviparous</a:t>
            </a:r>
          </a:p>
          <a:p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Temperature dependent sex determination</a:t>
            </a:r>
          </a:p>
          <a:p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Complex sexual behavior</a:t>
            </a:r>
          </a:p>
          <a:p>
            <a:endParaRPr lang="en-US">
              <a:ea typeface="ＭＳ Ｐゴシック" pitchFamily="-107" charset="-128"/>
              <a:cs typeface="ＭＳ Ｐゴシック" pitchFamily="-107" charset="-128"/>
            </a:endParaRPr>
          </a:p>
          <a:p>
            <a:endParaRPr lang="en-US"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1676400"/>
            <a:ext cx="30226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4" descr="nestin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4076700"/>
            <a:ext cx="29972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2800" dirty="0"/>
              <a:t>Complex social behavior </a:t>
            </a:r>
            <a:r>
              <a:rPr lang="en-US" sz="2800" dirty="0" smtClean="0"/>
              <a:t>I: </a:t>
            </a:r>
            <a:r>
              <a:rPr lang="en-US" sz="2800" dirty="0"/>
              <a:t>vocalization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981200"/>
            <a:ext cx="41148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Vocalize during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Courtship displays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Territorial displays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Distress calls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Types of vocalization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Head slap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Tail slap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Bellow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Hiss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Body muscle contraction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Squeak</a:t>
            </a:r>
          </a:p>
          <a:p>
            <a:pPr lvl="1">
              <a:lnSpc>
                <a:spcPct val="90000"/>
              </a:lnSpc>
            </a:pPr>
            <a:endParaRPr lang="en-US" sz="1800" dirty="0"/>
          </a:p>
        </p:txBody>
      </p:sp>
      <p:pic>
        <p:nvPicPr>
          <p:cNvPr id="3614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747963"/>
            <a:ext cx="3810000" cy="2581275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219200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3523" name="Text Box 3"/>
          <p:cNvSpPr txBox="1">
            <a:spLocks noChangeArrowheads="1"/>
          </p:cNvSpPr>
          <p:nvPr/>
        </p:nvSpPr>
        <p:spPr bwMode="auto">
          <a:xfrm>
            <a:off x="1295400" y="381000"/>
            <a:ext cx="5338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+mj-lt"/>
              </a:rPr>
              <a:t>Complex social behavior</a:t>
            </a:r>
            <a:r>
              <a:rPr lang="en-US" sz="2400" dirty="0" smtClean="0">
                <a:latin typeface="+mj-lt"/>
              </a:rPr>
              <a:t> II</a:t>
            </a:r>
            <a:r>
              <a:rPr lang="en-US" sz="2400" dirty="0">
                <a:latin typeface="+mj-lt"/>
              </a:rPr>
              <a:t>: parental care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lum bright="-16000"/>
          </a:blip>
          <a:srcRect/>
          <a:stretch>
            <a:fillRect/>
          </a:stretch>
        </p:blipFill>
        <p:spPr bwMode="auto">
          <a:xfrm>
            <a:off x="2438400" y="914400"/>
            <a:ext cx="418941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828800" y="130314"/>
            <a:ext cx="557175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/>
              <a:t>Archosauria: Crocodylians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5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600200"/>
            <a:ext cx="632460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5571" name="Text Box 3"/>
          <p:cNvSpPr txBox="1">
            <a:spLocks noChangeArrowheads="1"/>
          </p:cNvSpPr>
          <p:nvPr/>
        </p:nvSpPr>
        <p:spPr bwMode="auto">
          <a:xfrm>
            <a:off x="3429000" y="838200"/>
            <a:ext cx="19220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/>
              </a:rPr>
              <a:t>Nest guarding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6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2133600"/>
            <a:ext cx="6350000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7619" name="Text Box 3"/>
          <p:cNvSpPr txBox="1">
            <a:spLocks noChangeArrowheads="1"/>
          </p:cNvSpPr>
          <p:nvPr/>
        </p:nvSpPr>
        <p:spPr bwMode="auto">
          <a:xfrm>
            <a:off x="3276600" y="1066800"/>
            <a:ext cx="18421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/>
              </a:rPr>
              <a:t>Nest opening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2209800"/>
            <a:ext cx="5664200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9667" name="Text Box 3"/>
          <p:cNvSpPr txBox="1">
            <a:spLocks noChangeArrowheads="1"/>
          </p:cNvSpPr>
          <p:nvPr/>
        </p:nvSpPr>
        <p:spPr bwMode="auto">
          <a:xfrm>
            <a:off x="3276600" y="1066800"/>
            <a:ext cx="25442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/>
              </a:rPr>
              <a:t>Transport of young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7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2057400"/>
            <a:ext cx="624840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1715" name="Text Box 3"/>
          <p:cNvSpPr txBox="1">
            <a:spLocks noChangeArrowheads="1"/>
          </p:cNvSpPr>
          <p:nvPr/>
        </p:nvSpPr>
        <p:spPr bwMode="auto">
          <a:xfrm>
            <a:off x="2803525" y="746125"/>
            <a:ext cx="388309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Calibri"/>
            </a:endParaRPr>
          </a:p>
          <a:p>
            <a:r>
              <a:rPr lang="en-US" sz="2400">
                <a:latin typeface="Calibri"/>
              </a:rPr>
              <a:t>Protect young from predators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400"/>
            <a:ext cx="8788400" cy="5862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676400"/>
            <a:ext cx="66548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9427" name="Text Box 3"/>
          <p:cNvSpPr txBox="1">
            <a:spLocks noChangeArrowheads="1"/>
          </p:cNvSpPr>
          <p:nvPr/>
        </p:nvSpPr>
        <p:spPr bwMode="auto">
          <a:xfrm>
            <a:off x="1066800" y="593725"/>
            <a:ext cx="61410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+mj-lt"/>
              </a:rPr>
              <a:t>Complex social behavior</a:t>
            </a:r>
            <a:r>
              <a:rPr lang="en-US" sz="2400" dirty="0" smtClean="0">
                <a:latin typeface="+mj-lt"/>
              </a:rPr>
              <a:t> III</a:t>
            </a:r>
            <a:r>
              <a:rPr lang="en-US" sz="2400" dirty="0">
                <a:latin typeface="+mj-lt"/>
              </a:rPr>
              <a:t>: cooperative feeding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787400"/>
            <a:ext cx="7924800" cy="528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3" name="Text Box 5"/>
          <p:cNvSpPr txBox="1">
            <a:spLocks noChangeArrowheads="1"/>
          </p:cNvSpPr>
          <p:nvPr/>
        </p:nvSpPr>
        <p:spPr bwMode="auto">
          <a:xfrm>
            <a:off x="762000" y="583049"/>
            <a:ext cx="728837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err="1">
                <a:latin typeface="+mj-lt"/>
              </a:rPr>
              <a:t>Crocodylian</a:t>
            </a:r>
            <a:r>
              <a:rPr lang="en-US" sz="3200" dirty="0">
                <a:latin typeface="+mj-lt"/>
              </a:rPr>
              <a:t> conservation: A success story?</a:t>
            </a:r>
          </a:p>
          <a:p>
            <a:endParaRPr lang="en-US" dirty="0">
              <a:latin typeface="+mj-lt"/>
            </a:endParaRPr>
          </a:p>
          <a:p>
            <a:r>
              <a:rPr lang="en-US" sz="2000" dirty="0">
                <a:latin typeface="+mj-lt"/>
              </a:rPr>
              <a:t>1971: all 23 species considered </a:t>
            </a:r>
            <a:r>
              <a:rPr lang="en-US" sz="2000" dirty="0" smtClean="0">
                <a:latin typeface="+mj-lt"/>
              </a:rPr>
              <a:t>endangered</a:t>
            </a:r>
            <a:endParaRPr lang="en-US" sz="2000" dirty="0">
              <a:latin typeface="+mj-lt"/>
            </a:endParaRPr>
          </a:p>
        </p:txBody>
      </p:sp>
      <p:pic>
        <p:nvPicPr>
          <p:cNvPr id="6" name="Picture 5" descr="reptiles-objets-zoo-de-granby-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808" y="2133600"/>
            <a:ext cx="6281592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572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b="1" dirty="0"/>
              <a:t>Sustainable use</a:t>
            </a:r>
            <a:r>
              <a:rPr lang="en-US" dirty="0"/>
              <a:t>: removing individuals from a population in such a way that the resource is renewable (the population will continue indefinitely).  </a:t>
            </a:r>
          </a:p>
          <a:p>
            <a:pPr lvl="1"/>
            <a:r>
              <a:rPr lang="en-US" dirty="0"/>
              <a:t>Provides </a:t>
            </a:r>
            <a:r>
              <a:rPr lang="en-US" dirty="0" smtClean="0"/>
              <a:t>economic</a:t>
            </a:r>
          </a:p>
          <a:p>
            <a:pPr lvl="1">
              <a:buNone/>
            </a:pPr>
            <a:r>
              <a:rPr lang="en-US" dirty="0" smtClean="0"/>
              <a:t> </a:t>
            </a:r>
            <a:r>
              <a:rPr lang="en-US" dirty="0"/>
              <a:t>benefit to local</a:t>
            </a:r>
            <a:r>
              <a:rPr lang="en-US" dirty="0" smtClean="0"/>
              <a:t> </a:t>
            </a:r>
          </a:p>
          <a:p>
            <a:pPr lvl="1">
              <a:buNone/>
            </a:pPr>
            <a:r>
              <a:rPr lang="en-US" dirty="0" smtClean="0"/>
              <a:t>people</a:t>
            </a:r>
            <a:endParaRPr lang="en-US" dirty="0"/>
          </a:p>
          <a:p>
            <a:pPr lvl="1"/>
            <a:r>
              <a:rPr lang="en-US" dirty="0"/>
              <a:t>Maintains habitat</a:t>
            </a:r>
          </a:p>
        </p:txBody>
      </p:sp>
      <p:pic>
        <p:nvPicPr>
          <p:cNvPr id="4" name="Picture 3" descr="7.1296824078.gator-farm-gato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00" y="2737797"/>
            <a:ext cx="5473700" cy="4120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97112"/>
            <a:ext cx="7239000" cy="456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937386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0"/>
            <a:ext cx="2819400" cy="422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!csl-map1-large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7763"/>
            <a:ext cx="914400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0"/>
            <a:ext cx="4749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rocodylus_siamensis-Lao20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0"/>
            <a:ext cx="5652932" cy="375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3" name="Text Box 5"/>
          <p:cNvSpPr txBox="1">
            <a:spLocks noChangeArrowheads="1"/>
          </p:cNvSpPr>
          <p:nvPr/>
        </p:nvSpPr>
        <p:spPr bwMode="auto">
          <a:xfrm>
            <a:off x="990600" y="304800"/>
            <a:ext cx="7288373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err="1">
                <a:latin typeface="+mj-lt"/>
              </a:rPr>
              <a:t>Crocodylian</a:t>
            </a:r>
            <a:r>
              <a:rPr lang="en-US" sz="3200" dirty="0">
                <a:latin typeface="+mj-lt"/>
              </a:rPr>
              <a:t> conservation: A success story?</a:t>
            </a:r>
          </a:p>
          <a:p>
            <a:endParaRPr lang="en-US" dirty="0">
              <a:latin typeface="+mj-lt"/>
            </a:endParaRPr>
          </a:p>
          <a:p>
            <a:r>
              <a:rPr lang="en-US" sz="2000" dirty="0">
                <a:latin typeface="+mj-lt"/>
              </a:rPr>
              <a:t>1971: all 23 species considered endangered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2004/2017: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7 species endangered;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 controlled hunting allowed for 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8 of 16 </a:t>
            </a:r>
            <a:r>
              <a:rPr lang="en-US" sz="2000" dirty="0" err="1" smtClean="0">
                <a:solidFill>
                  <a:srgbClr val="FF0000"/>
                </a:solidFill>
                <a:latin typeface="+mj-lt"/>
              </a:rPr>
              <a:t>nonendangered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.</a:t>
            </a:r>
            <a:endParaRPr lang="en-US" sz="2000" dirty="0" smtClean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2590800"/>
            <a:ext cx="7745573" cy="4390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752601"/>
            <a:ext cx="8991600" cy="3130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3352800"/>
            <a:ext cx="5410200" cy="33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84500"/>
            <a:ext cx="304800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4800" y="203200"/>
            <a:ext cx="19558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38800" y="0"/>
            <a:ext cx="3505200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81000" y="304800"/>
            <a:ext cx="293321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/>
              <a:t>Archsauria: Aves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/>
              <a:t>Synapomorphies of Aves </a:t>
            </a:r>
            <a:br>
              <a:rPr lang="en-US"/>
            </a:br>
            <a:r>
              <a:rPr lang="en-US" sz="2800"/>
              <a:t>(most shared with theropods)</a:t>
            </a: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905000"/>
            <a:ext cx="4114800" cy="3505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/>
              <a:t>Powered flight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/>
              <a:t>Feathers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/>
              <a:t>Respiratory system with air sacs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/>
              <a:t>Furcula</a:t>
            </a:r>
          </a:p>
          <a:p>
            <a:pPr eaLnBrk="1" hangingPunct="1">
              <a:lnSpc>
                <a:spcPct val="90000"/>
              </a:lnSpc>
            </a:pPr>
            <a:r>
              <a:rPr lang="en-US" sz="2400"/>
              <a:t>Elongate, mobile neck</a:t>
            </a:r>
          </a:p>
          <a:p>
            <a:pPr eaLnBrk="1" hangingPunct="1">
              <a:lnSpc>
                <a:spcPct val="90000"/>
              </a:lnSpc>
            </a:pPr>
            <a:r>
              <a:rPr lang="en-US" sz="2400"/>
              <a:t>Fused sternum with keel</a:t>
            </a:r>
          </a:p>
          <a:p>
            <a:pPr eaLnBrk="1" hangingPunct="1">
              <a:lnSpc>
                <a:spcPct val="90000"/>
              </a:lnSpc>
            </a:pPr>
            <a:r>
              <a:rPr lang="en-US" sz="2400"/>
              <a:t>Hollow limb bones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/>
              <a:t>Pygostyle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/>
              <a:t>Endothermy</a:t>
            </a:r>
          </a:p>
          <a:p>
            <a:pPr eaLnBrk="1" hangingPunct="1">
              <a:lnSpc>
                <a:spcPct val="90000"/>
              </a:lnSpc>
            </a:pPr>
            <a:r>
              <a:rPr lang="en-US" sz="2400"/>
              <a:t>Beak, loss of teeth</a:t>
            </a:r>
          </a:p>
          <a:p>
            <a:pPr eaLnBrk="1" hangingPunct="1">
              <a:lnSpc>
                <a:spcPct val="90000"/>
              </a:lnSpc>
            </a:pPr>
            <a:endParaRPr lang="en-US" sz="2400"/>
          </a:p>
        </p:txBody>
      </p:sp>
      <p:pic>
        <p:nvPicPr>
          <p:cNvPr id="17412" name="Picture 6" descr="bird_skeleton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68900" y="2133600"/>
            <a:ext cx="3024188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4251325" y="649288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Archaeopteryx lithographica</a:t>
            </a:r>
          </a:p>
        </p:txBody>
      </p:sp>
      <p:pic>
        <p:nvPicPr>
          <p:cNvPr id="5" name="Picture 4" descr="bird_ev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377972" y="-295932"/>
            <a:ext cx="6479500" cy="75285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Archaeoptery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925638"/>
            <a:ext cx="7391400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5" descr="archaeopteryx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28600"/>
            <a:ext cx="3200400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4251325" y="649288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Archaeopteryx lithographica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Flight_feather_evolution_v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143000"/>
            <a:ext cx="4229100" cy="554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5" descr="Anchiornis+huxleyi+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1981200"/>
            <a:ext cx="3586163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1203325" y="344488"/>
            <a:ext cx="37151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Origin of flight: terrestrial vs. arboreal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Wing_morpholog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4200" y="457200"/>
            <a:ext cx="52260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SpreadW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3225" y="3114675"/>
            <a:ext cx="4930775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5" descr="AnnotatedFeath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76200"/>
            <a:ext cx="4419600" cy="409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914400"/>
            <a:ext cx="19304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381000" y="4343400"/>
            <a:ext cx="15113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Text Box 8"/>
          <p:cNvSpPr txBox="1">
            <a:spLocks noChangeArrowheads="1"/>
          </p:cNvSpPr>
          <p:nvPr/>
        </p:nvSpPr>
        <p:spPr bwMode="auto">
          <a:xfrm>
            <a:off x="2057400" y="4572000"/>
            <a:ext cx="212645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                      remiges</a:t>
            </a:r>
          </a:p>
          <a:p>
            <a:endParaRPr lang="en-US"/>
          </a:p>
          <a:p>
            <a:r>
              <a:rPr lang="en-US"/>
              <a:t>rectrices</a:t>
            </a:r>
          </a:p>
          <a:p>
            <a:endParaRPr lang="en-US"/>
          </a:p>
        </p:txBody>
      </p:sp>
      <p:sp>
        <p:nvSpPr>
          <p:cNvPr id="29703" name="TextBox 6"/>
          <p:cNvSpPr txBox="1">
            <a:spLocks noChangeArrowheads="1"/>
          </p:cNvSpPr>
          <p:nvPr/>
        </p:nvSpPr>
        <p:spPr bwMode="auto">
          <a:xfrm>
            <a:off x="4648200" y="304800"/>
            <a:ext cx="2627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vaned          down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09600" y="685800"/>
            <a:ext cx="8229600" cy="3998784"/>
            <a:chOff x="164211" y="0"/>
            <a:chExt cx="8674989" cy="41511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rcRect b="69165"/>
            <a:stretch>
              <a:fillRect/>
            </a:stretch>
          </p:blipFill>
          <p:spPr>
            <a:xfrm>
              <a:off x="164211" y="0"/>
              <a:ext cx="8674989" cy="353563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rcRect t="96229"/>
            <a:stretch>
              <a:fillRect/>
            </a:stretch>
          </p:blipFill>
          <p:spPr>
            <a:xfrm>
              <a:off x="465328" y="3733799"/>
              <a:ext cx="8373872" cy="417385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599329"/>
            <a:ext cx="5886450" cy="1953871"/>
          </a:xfrm>
          <a:prstGeom prst="rect">
            <a:avLst/>
          </a:prstGeom>
        </p:spPr>
      </p:pic>
      <p:pic>
        <p:nvPicPr>
          <p:cNvPr id="6" name="Picture 4" descr="cro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41300"/>
            <a:ext cx="4724400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neosuchians-close-to-Crocodylia-cladogram-Darren-Naish-Tetrapod-Zoology-Sept-2012-600-px-tin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838200"/>
            <a:ext cx="7620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Crocodylian characteristics</a:t>
            </a:r>
          </a:p>
        </p:txBody>
      </p:sp>
      <p:sp>
        <p:nvSpPr>
          <p:cNvPr id="70659" name="Content Placeholder 4"/>
          <p:cNvSpPr>
            <a:spLocks noGrp="1"/>
          </p:cNvSpPr>
          <p:nvPr>
            <p:ph idx="1"/>
          </p:nvPr>
        </p:nvSpPr>
        <p:spPr>
          <a:xfrm>
            <a:off x="304800" y="1951037"/>
            <a:ext cx="8839200" cy="4525963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dirty="0" smtClean="0"/>
              <a:t>Large body size</a:t>
            </a:r>
          </a:p>
          <a:p>
            <a:pPr eaLnBrk="1" hangingPunct="1"/>
            <a:r>
              <a:rPr lang="en-US" dirty="0" err="1" smtClean="0"/>
              <a:t>Semiaquatic</a:t>
            </a:r>
            <a:endParaRPr lang="en-US" dirty="0" smtClean="0"/>
          </a:p>
          <a:p>
            <a:pPr eaLnBrk="1" hangingPunct="1"/>
            <a:r>
              <a:rPr lang="en-US" dirty="0" smtClean="0"/>
              <a:t>Dorsal scales heavily ossified</a:t>
            </a:r>
          </a:p>
          <a:p>
            <a:pPr eaLnBrk="1" hangingPunct="1"/>
            <a:r>
              <a:rPr lang="en-US" dirty="0" smtClean="0"/>
              <a:t>Apex predators, Keystone species</a:t>
            </a:r>
          </a:p>
          <a:p>
            <a:r>
              <a:rPr lang="en-US" dirty="0" smtClean="0"/>
              <a:t>Share skeletal/ecological characteristics with birds, dinosaurs (</a:t>
            </a:r>
            <a:r>
              <a:rPr lang="en-US" dirty="0" err="1" smtClean="0"/>
              <a:t>Archosauria</a:t>
            </a:r>
            <a:r>
              <a:rPr lang="en-US" dirty="0" smtClean="0"/>
              <a:t>) </a:t>
            </a:r>
          </a:p>
          <a:p>
            <a:r>
              <a:rPr lang="en-US" dirty="0" smtClean="0"/>
              <a:t>Internal fertilization, TSD</a:t>
            </a:r>
          </a:p>
          <a:p>
            <a:pPr eaLnBrk="1" hangingPunct="1"/>
            <a:r>
              <a:rPr lang="en-US" dirty="0" smtClean="0"/>
              <a:t>Complex social behaviors</a:t>
            </a:r>
          </a:p>
          <a:p>
            <a:pPr eaLnBrk="1" hangingPunct="1"/>
            <a:r>
              <a:rPr lang="en-US" dirty="0" smtClean="0"/>
              <a:t>Locomotion: belly crawl, high walk, gallop, swim, leap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699229"/>
            <a:ext cx="3683726" cy="10439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!cof-walk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0" y="2476500"/>
            <a:ext cx="317500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 descr="Velociraptor_skull_crâne_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65525"/>
            <a:ext cx="4694238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8" descr="Allidor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-7938"/>
            <a:ext cx="5394325" cy="404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9" descr="skull6.jpg"/>
          <p:cNvPicPr>
            <a:picLocks noChangeAspect="1"/>
          </p:cNvPicPr>
          <p:nvPr/>
        </p:nvPicPr>
        <p:blipFill>
          <a:blip r:embed="rId4"/>
          <a:srcRect t="28799" b="14400"/>
          <a:stretch>
            <a:fillRect/>
          </a:stretch>
        </p:blipFill>
        <p:spPr bwMode="auto">
          <a:xfrm>
            <a:off x="5638800" y="1393825"/>
            <a:ext cx="35052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10" descr="050217_skull_hmed.grid-6x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99038" y="3952875"/>
            <a:ext cx="3840162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3962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>
                <a:ea typeface="ＭＳ Ｐゴシック" pitchFamily="-107" charset="-128"/>
                <a:cs typeface="ＭＳ Ｐゴシック" pitchFamily="-107" charset="-128"/>
              </a:rPr>
              <a:t>Variation within</a:t>
            </a:r>
            <a:br>
              <a:rPr lang="en-US" sz="4000">
                <a:ea typeface="ＭＳ Ｐゴシック" pitchFamily="-107" charset="-128"/>
                <a:cs typeface="ＭＳ Ｐゴシック" pitchFamily="-107" charset="-128"/>
              </a:rPr>
            </a:br>
            <a:r>
              <a:rPr lang="en-US" sz="4000">
                <a:ea typeface="ＭＳ Ｐゴシック" pitchFamily="-107" charset="-128"/>
                <a:cs typeface="ＭＳ Ｐゴシック" pitchFamily="-107" charset="-128"/>
              </a:rPr>
              <a:t> Crocodylia</a:t>
            </a:r>
          </a:p>
        </p:txBody>
      </p:sp>
      <p:sp>
        <p:nvSpPr>
          <p:cNvPr id="7171" name="Content Placeholder 4"/>
          <p:cNvSpPr>
            <a:spLocks noGrp="1"/>
          </p:cNvSpPr>
          <p:nvPr>
            <p:ph idx="1"/>
          </p:nvPr>
        </p:nvSpPr>
        <p:spPr>
          <a:xfrm>
            <a:off x="457200" y="1798638"/>
            <a:ext cx="43434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Body size</a:t>
            </a:r>
          </a:p>
          <a:p>
            <a:pPr>
              <a:lnSpc>
                <a:spcPct val="90000"/>
              </a:lnSpc>
            </a:pPr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Head shape</a:t>
            </a:r>
          </a:p>
          <a:p>
            <a:pPr>
              <a:lnSpc>
                <a:spcPct val="90000"/>
              </a:lnSpc>
            </a:pPr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Nuchal scales</a:t>
            </a:r>
          </a:p>
          <a:p>
            <a:pPr>
              <a:lnSpc>
                <a:spcPct val="90000"/>
              </a:lnSpc>
            </a:pPr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Teeth pattern</a:t>
            </a:r>
          </a:p>
          <a:p>
            <a:pPr>
              <a:lnSpc>
                <a:spcPct val="90000"/>
              </a:lnSpc>
            </a:pPr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Aquatic habitat</a:t>
            </a:r>
          </a:p>
          <a:p>
            <a:pPr>
              <a:lnSpc>
                <a:spcPct val="90000"/>
              </a:lnSpc>
            </a:pPr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Dirt/veg nest</a:t>
            </a:r>
          </a:p>
          <a:p>
            <a:pPr>
              <a:lnSpc>
                <a:spcPct val="90000"/>
              </a:lnSpc>
            </a:pPr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Structure of parental care</a:t>
            </a:r>
          </a:p>
          <a:p>
            <a:pPr>
              <a:lnSpc>
                <a:spcPct val="90000"/>
              </a:lnSpc>
            </a:pPr>
            <a:endParaRPr lang="en-US">
              <a:ea typeface="ＭＳ Ｐゴシック" pitchFamily="-107" charset="-128"/>
              <a:cs typeface="ＭＳ Ｐゴシック" pitchFamily="-107" charset="-128"/>
            </a:endParaRPr>
          </a:p>
          <a:p>
            <a:pPr>
              <a:lnSpc>
                <a:spcPct val="90000"/>
              </a:lnSpc>
            </a:pPr>
            <a:endParaRPr lang="en-US">
              <a:ea typeface="ＭＳ Ｐゴシック" pitchFamily="-107" charset="-128"/>
              <a:cs typeface="ＭＳ Ｐゴシック" pitchFamily="-107" charset="-128"/>
            </a:endParaRPr>
          </a:p>
          <a:p>
            <a:pPr>
              <a:lnSpc>
                <a:spcPct val="90000"/>
              </a:lnSpc>
            </a:pPr>
            <a:endParaRPr lang="en-US">
              <a:ea typeface="ＭＳ Ｐゴシック" pitchFamily="-107" charset="-128"/>
              <a:cs typeface="ＭＳ Ｐゴシック" pitchFamily="-107" charset="-128"/>
            </a:endParaRPr>
          </a:p>
          <a:p>
            <a:pPr>
              <a:lnSpc>
                <a:spcPct val="90000"/>
              </a:lnSpc>
            </a:pPr>
            <a:endParaRPr lang="en-US"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3565525"/>
            <a:ext cx="4267200" cy="157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598613"/>
            <a:ext cx="3611563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2977</TotalTime>
  <Words>347</Words>
  <Application>Microsoft Macintosh PowerPoint</Application>
  <PresentationFormat>On-screen Show (4:3)</PresentationFormat>
  <Paragraphs>119</Paragraphs>
  <Slides>39</Slides>
  <Notes>29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Slide 1</vt:lpstr>
      <vt:lpstr>Slide 2</vt:lpstr>
      <vt:lpstr>Slide 3</vt:lpstr>
      <vt:lpstr>Slide 4</vt:lpstr>
      <vt:lpstr>Slide 5</vt:lpstr>
      <vt:lpstr>Crocodylian characteristics</vt:lpstr>
      <vt:lpstr>Slide 7</vt:lpstr>
      <vt:lpstr>Slide 8</vt:lpstr>
      <vt:lpstr>Variation within  Crocodylia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Crocodylian reproduction</vt:lpstr>
      <vt:lpstr>Complex social behavior I: vocalization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Synapomorphies of Aves  (most shared with theropods)</vt:lpstr>
      <vt:lpstr>Slide 35</vt:lpstr>
      <vt:lpstr>Slide 36</vt:lpstr>
      <vt:lpstr>Slide 37</vt:lpstr>
      <vt:lpstr>Slide 38</vt:lpstr>
      <vt:lpstr>Slide 39</vt:lpstr>
    </vt:vector>
  </TitlesOfParts>
  <Company>University of New Mexico Medical School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panda puffs</dc:creator>
  <cp:lastModifiedBy>panda puffs</cp:lastModifiedBy>
  <cp:revision>182</cp:revision>
  <dcterms:created xsi:type="dcterms:W3CDTF">2017-03-27T18:17:57Z</dcterms:created>
  <dcterms:modified xsi:type="dcterms:W3CDTF">2017-03-28T17:14:14Z</dcterms:modified>
</cp:coreProperties>
</file>