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1"/>
  </p:notesMasterIdLst>
  <p:sldIdLst>
    <p:sldId id="256" r:id="rId2"/>
    <p:sldId id="273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5D592-ADAA-C148-89AC-D76B213C1E7C}" type="datetimeFigureOut">
              <a:rPr/>
              <a:pPr/>
              <a:t>2/26/18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50810-76A8-2345-A573-5FFE97C906EE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6FAA0-76A4-ED4C-B11F-5CD8E7ED6AFA}" type="slidenum">
              <a:rPr lang="en-US"/>
              <a:pPr/>
              <a:t>10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6FAA0-76A4-ED4C-B11F-5CD8E7ED6AFA}" type="slidenum">
              <a:rPr lang="en-US"/>
              <a:pPr/>
              <a:t>11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6FAA0-76A4-ED4C-B11F-5CD8E7ED6AFA}" type="slidenum">
              <a:rPr lang="en-US"/>
              <a:pPr/>
              <a:t>12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4C015D-647A-0741-8992-A04F4E79605B}" type="slidenum">
              <a:rPr lang="en-US"/>
              <a:pPr/>
              <a:t>13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58EE-6EDB-8A40-9673-6E61D3142438}" type="datetimeFigureOut">
              <a:rPr/>
              <a:pPr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06DB-E37B-A848-8A34-BB70B776A02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58EE-6EDB-8A40-9673-6E61D3142438}" type="datetimeFigureOut">
              <a:rPr/>
              <a:pPr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06DB-E37B-A848-8A34-BB70B776A02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58EE-6EDB-8A40-9673-6E61D3142438}" type="datetimeFigureOut">
              <a:rPr/>
              <a:pPr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06DB-E37B-A848-8A34-BB70B776A02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58EE-6EDB-8A40-9673-6E61D3142438}" type="datetimeFigureOut">
              <a:rPr/>
              <a:pPr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06DB-E37B-A848-8A34-BB70B776A02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58EE-6EDB-8A40-9673-6E61D3142438}" type="datetimeFigureOut">
              <a:rPr/>
              <a:pPr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06DB-E37B-A848-8A34-BB70B776A02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58EE-6EDB-8A40-9673-6E61D3142438}" type="datetimeFigureOut">
              <a:rPr/>
              <a:pPr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06DB-E37B-A848-8A34-BB70B776A02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58EE-6EDB-8A40-9673-6E61D3142438}" type="datetimeFigureOut">
              <a:rPr/>
              <a:pPr/>
              <a:t>2/26/18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06DB-E37B-A848-8A34-BB70B776A02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58EE-6EDB-8A40-9673-6E61D3142438}" type="datetimeFigureOut">
              <a:rPr/>
              <a:pPr/>
              <a:t>2/26/18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06DB-E37B-A848-8A34-BB70B776A02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58EE-6EDB-8A40-9673-6E61D3142438}" type="datetimeFigureOut">
              <a:rPr/>
              <a:pPr/>
              <a:t>2/26/18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06DB-E37B-A848-8A34-BB70B776A02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58EE-6EDB-8A40-9673-6E61D3142438}" type="datetimeFigureOut">
              <a:rPr/>
              <a:pPr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06DB-E37B-A848-8A34-BB70B776A02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58EE-6EDB-8A40-9673-6E61D3142438}" type="datetimeFigureOut">
              <a:rPr/>
              <a:pPr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06DB-E37B-A848-8A34-BB70B776A02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D58EE-6EDB-8A40-9673-6E61D3142438}" type="datetimeFigureOut">
              <a:rPr/>
              <a:pPr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06DB-E37B-A848-8A34-BB70B776A029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5.jpeg"/><Relationship Id="rId5" Type="http://schemas.openxmlformats.org/officeDocument/2006/relationships/image" Target="../media/image17.png"/><Relationship Id="rId1" Type="http://schemas.openxmlformats.org/officeDocument/2006/relationships/video" Target="file://localhost/Users/pandapuffs/Documents/GVZ2017/GVZmovies28Feb2017/ForLecturex28Feb2017/*SnakeFrogEggs.mp4" TargetMode="Externa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3.jpeg"/><Relationship Id="rId5" Type="http://schemas.openxmlformats.org/officeDocument/2006/relationships/image" Target="../media/image18.png"/><Relationship Id="rId1" Type="http://schemas.openxmlformats.org/officeDocument/2006/relationships/video" Target="file://localhost/Users/pandapuffs/Documents/GVZ2017/GVZmovies28Feb2017/ForLecturex28Feb2017/*FoamNest.mp4" TargetMode="Externa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openxmlformats.org/officeDocument/2006/relationships/video" Target="file://localhost/Users/pandapuffs/Downloads/Frog_hatching.mp4" TargetMode="Externa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pandapuffs/Documents/GVZ2017/GVZmovies28Feb2017/ForLecturex28Feb2017/*DendrobatesParentalCare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pandapuffs/Documents/GVZ2017/GVZmovies28Feb2017/ForLecturex28Feb2017/*PipaEggs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pandapuffs/Documents/GVZ2017/GVZmovies28Feb2017/ForLecturex28Feb2017/*Rhinoderma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pandapuffs/Downloads/Texas%20frogs%20and%20toads%20calling%20at%20night!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pandapuffs/Documents/GVZ2017/GVZmovies28Feb2017/ForLecturex28Feb2017/*GoldenFrogWave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4333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51183" y="1447800"/>
            <a:ext cx="3556383" cy="2356104"/>
          </a:xfrm>
        </p:spPr>
      </p:pic>
      <p:pic>
        <p:nvPicPr>
          <p:cNvPr id="10" name="Picture 9" descr="Southern Foam-Nest Frog - S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478" y="1066800"/>
            <a:ext cx="3312522" cy="3351894"/>
          </a:xfrm>
          <a:prstGeom prst="rect">
            <a:avLst/>
          </a:prstGeom>
        </p:spPr>
      </p:pic>
      <p:pic>
        <p:nvPicPr>
          <p:cNvPr id="11" name="Picture 10" descr="01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16" y="4032504"/>
            <a:ext cx="4229784" cy="2825496"/>
          </a:xfrm>
          <a:prstGeom prst="rect">
            <a:avLst/>
          </a:prstGeom>
        </p:spPr>
      </p:pic>
      <p:pic>
        <p:nvPicPr>
          <p:cNvPr id="12" name="Picture 11" descr="eggs-4-day-4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4370232"/>
            <a:ext cx="3276599" cy="2380765"/>
          </a:xfrm>
          <a:prstGeom prst="rect">
            <a:avLst/>
          </a:prstGeom>
        </p:spPr>
      </p:pic>
      <p:pic>
        <p:nvPicPr>
          <p:cNvPr id="13" name="Picture 12" descr="frog-eggs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0700" y="1019175"/>
            <a:ext cx="3416300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eggs-4-day-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1" y="0"/>
            <a:ext cx="3276599" cy="2380765"/>
          </a:xfrm>
          <a:prstGeom prst="rect">
            <a:avLst/>
          </a:prstGeom>
        </p:spPr>
      </p:pic>
      <p:pic>
        <p:nvPicPr>
          <p:cNvPr id="6" name="*SnakeFrogEggs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90600" y="1981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Southern Foam-Nest Frog - S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76200"/>
            <a:ext cx="2362200" cy="2390277"/>
          </a:xfrm>
          <a:prstGeom prst="rect">
            <a:avLst/>
          </a:prstGeom>
        </p:spPr>
      </p:pic>
      <p:pic>
        <p:nvPicPr>
          <p:cNvPr id="6" name="*FoamNest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48922" y="2332037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3" y="561975"/>
            <a:ext cx="78232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dpoles_developing_in_eggs_on_leaf_DP82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24042"/>
            <a:ext cx="4133088" cy="3099816"/>
          </a:xfrm>
        </p:spPr>
      </p:pic>
      <p:pic>
        <p:nvPicPr>
          <p:cNvPr id="6" name="Picture 5" descr="rainfrog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088" y="274638"/>
            <a:ext cx="5010912" cy="3149219"/>
          </a:xfrm>
          <a:prstGeom prst="rect">
            <a:avLst/>
          </a:prstGeom>
        </p:spPr>
      </p:pic>
      <p:pic>
        <p:nvPicPr>
          <p:cNvPr id="7" name="Frog_hatching.mp4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28800" y="3423856"/>
            <a:ext cx="6105143" cy="3434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ea typeface="ＭＳ Ｐゴシック" pitchFamily="-84" charset="-128"/>
                <a:cs typeface="ＭＳ Ｐゴシック" pitchFamily="-84" charset="-128"/>
              </a:rPr>
              <a:t>Parental care</a:t>
            </a:r>
            <a:endParaRPr lang="en-US" sz="400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7" name="Picture 32" descr="pcophites"/>
          <p:cNvPicPr>
            <a:picLocks noChangeAspect="1" noChangeArrowheads="1"/>
          </p:cNvPicPr>
          <p:nvPr/>
        </p:nvPicPr>
        <p:blipFill>
          <a:blip r:embed="rId2"/>
          <a:srcRect r="6541"/>
          <a:stretch>
            <a:fillRect/>
          </a:stretch>
        </p:blipFill>
        <p:spPr bwMode="auto">
          <a:xfrm>
            <a:off x="6062241" y="1981200"/>
            <a:ext cx="2776959" cy="2432050"/>
          </a:xfrm>
          <a:prstGeom prst="rect">
            <a:avLst/>
          </a:prstGeom>
          <a:noFill/>
        </p:spPr>
      </p:pic>
      <p:pic>
        <p:nvPicPr>
          <p:cNvPr id="11" name="Picture 41" descr="dn10369-2_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17638"/>
            <a:ext cx="2286000" cy="1969300"/>
          </a:xfrm>
          <a:prstGeom prst="rect">
            <a:avLst/>
          </a:prstGeom>
          <a:noFill/>
        </p:spPr>
      </p:pic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2971800" y="2586038"/>
            <a:ext cx="2743200" cy="3205162"/>
            <a:chOff x="2928" y="2879"/>
            <a:chExt cx="1248" cy="1343"/>
          </a:xfrm>
        </p:grpSpPr>
        <p:sp>
          <p:nvSpPr>
            <p:cNvPr id="14" name="Text Box 45"/>
            <p:cNvSpPr txBox="1">
              <a:spLocks noChangeArrowheads="1"/>
            </p:cNvSpPr>
            <p:nvPr/>
          </p:nvSpPr>
          <p:spPr bwMode="auto">
            <a:xfrm>
              <a:off x="3056" y="3895"/>
              <a:ext cx="1025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/>
                <a:t>Internal Brooding</a:t>
              </a:r>
            </a:p>
            <a:p>
              <a:pPr algn="ctr"/>
              <a:r>
                <a:rPr lang="en-US" sz="1200"/>
                <a:t>(</a:t>
              </a:r>
              <a:r>
                <a:rPr lang="en-US" sz="1200">
                  <a:ea typeface="Arial" pitchFamily="-84" charset="0"/>
                  <a:cs typeface="Arial" pitchFamily="-84" charset="0"/>
                </a:rPr>
                <a:t>♀ </a:t>
              </a:r>
              <a:r>
                <a:rPr lang="en-US" sz="1200">
                  <a:ea typeface="Arial" pitchFamily="-84" charset="0"/>
                  <a:cs typeface="Arial" pitchFamily="-84" charset="0"/>
                  <a:sym typeface="Symbol" pitchFamily="-84" charset="2"/>
                </a:rPr>
                <a:t></a:t>
              </a:r>
              <a:r>
                <a:rPr lang="en-US" sz="1200">
                  <a:ea typeface="Arial" pitchFamily="-84" charset="0"/>
                  <a:cs typeface="Arial" pitchFamily="-84" charset="0"/>
                </a:rPr>
                <a:t> </a:t>
              </a:r>
              <a:r>
                <a:rPr lang="en-US" sz="1200">
                  <a:ea typeface="Arial" pitchFamily="-84" charset="0"/>
                  <a:cs typeface="Arial" pitchFamily="-84" charset="0"/>
                  <a:sym typeface="Symbol" pitchFamily="-84" charset="2"/>
                </a:rPr>
                <a:t>Gastric Brooders)</a:t>
              </a:r>
            </a:p>
          </p:txBody>
        </p:sp>
        <p:pic>
          <p:nvPicPr>
            <p:cNvPr id="15" name="Picture 47" descr="fig1"/>
            <p:cNvPicPr>
              <a:picLocks noChangeAspect="1" noChangeArrowheads="1"/>
            </p:cNvPicPr>
            <p:nvPr/>
          </p:nvPicPr>
          <p:blipFill>
            <a:blip r:embed="rId4"/>
            <a:srcRect l="18045" t="2612" r="20515" b="43451"/>
            <a:stretch>
              <a:fillRect/>
            </a:stretch>
          </p:blipFill>
          <p:spPr bwMode="auto">
            <a:xfrm>
              <a:off x="2928" y="2879"/>
              <a:ext cx="1248" cy="991"/>
            </a:xfrm>
            <a:prstGeom prst="rect">
              <a:avLst/>
            </a:prstGeom>
            <a:noFill/>
          </p:spPr>
        </p:pic>
      </p:grpSp>
      <p:pic>
        <p:nvPicPr>
          <p:cNvPr id="17" name="Picture 49" descr="rmi20060802_010_250"/>
          <p:cNvPicPr>
            <a:picLocks noChangeAspect="1" noChangeArrowheads="1"/>
          </p:cNvPicPr>
          <p:nvPr/>
        </p:nvPicPr>
        <p:blipFill>
          <a:blip r:embed="rId5"/>
          <a:srcRect l="6837" r="4274"/>
          <a:stretch>
            <a:fillRect/>
          </a:stretch>
        </p:blipFill>
        <p:spPr bwMode="auto">
          <a:xfrm>
            <a:off x="457200" y="4343400"/>
            <a:ext cx="1981200" cy="1568450"/>
          </a:xfrm>
          <a:prstGeom prst="rect">
            <a:avLst/>
          </a:prstGeom>
          <a:noFill/>
        </p:spPr>
      </p:pic>
      <p:pic>
        <p:nvPicPr>
          <p:cNvPr id="22" name="Picture 8" descr="fro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4495" y="4648200"/>
            <a:ext cx="2883743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ea typeface="ＭＳ Ｐゴシック" pitchFamily="-84" charset="-128"/>
                <a:cs typeface="ＭＳ Ｐゴシック" pitchFamily="-84" charset="-128"/>
              </a:rPr>
              <a:t>Parental care: </a:t>
            </a:r>
            <a:r>
              <a:rPr lang="en-US" sz="4000" b="1" i="1">
                <a:ea typeface="ＭＳ Ｐゴシック" pitchFamily="-84" charset="-128"/>
                <a:cs typeface="ＭＳ Ｐゴシック" pitchFamily="-84" charset="-128"/>
              </a:rPr>
              <a:t>Dendrobates</a:t>
            </a:r>
            <a:endParaRPr lang="en-US" sz="4000" i="1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6" name="*DendrobatesParentalCare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1752600"/>
            <a:ext cx="56896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ea typeface="ＭＳ Ｐゴシック" pitchFamily="-84" charset="-128"/>
                <a:cs typeface="ＭＳ Ｐゴシック" pitchFamily="-84" charset="-128"/>
              </a:rPr>
              <a:t>Parental care: </a:t>
            </a:r>
            <a:r>
              <a:rPr lang="en-US" sz="4000" b="1" i="1">
                <a:ea typeface="ＭＳ Ｐゴシック" pitchFamily="-84" charset="-128"/>
                <a:cs typeface="ＭＳ Ｐゴシック" pitchFamily="-84" charset="-128"/>
              </a:rPr>
              <a:t>Pipa</a:t>
            </a:r>
            <a:endParaRPr lang="en-US" sz="4000" i="1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4" name="*PipaEggs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000" y="1143000"/>
            <a:ext cx="812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ea typeface="ＭＳ Ｐゴシック" pitchFamily="-84" charset="-128"/>
                <a:cs typeface="ＭＳ Ｐゴシック" pitchFamily="-84" charset="-128"/>
              </a:rPr>
              <a:t>Parental care: </a:t>
            </a:r>
            <a:r>
              <a:rPr lang="en-US" sz="4000" b="1" i="1">
                <a:ea typeface="ＭＳ Ｐゴシック" pitchFamily="-84" charset="-128"/>
                <a:cs typeface="ＭＳ Ｐゴシック" pitchFamily="-84" charset="-128"/>
              </a:rPr>
              <a:t>Rhinoderma</a:t>
            </a:r>
            <a:endParaRPr lang="en-US" sz="4000" i="1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5" name="*Rhinoderma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000" y="1447800"/>
            <a:ext cx="812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908050"/>
            <a:ext cx="8572500" cy="504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Frog vocalization</a:t>
            </a:r>
          </a:p>
        </p:txBody>
      </p:sp>
      <p:pic>
        <p:nvPicPr>
          <p:cNvPr id="5" name="Picture 4" descr="13389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676400"/>
            <a:ext cx="7193735" cy="4800600"/>
          </a:xfrm>
          <a:prstGeom prst="rect">
            <a:avLst/>
          </a:prstGeom>
        </p:spPr>
      </p:pic>
      <p:pic>
        <p:nvPicPr>
          <p:cNvPr id="7" name="Picture 6" descr="Air-Flow-in-a-Frog-During-Call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724400"/>
            <a:ext cx="28448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Frog vocalization</a:t>
            </a:r>
          </a:p>
        </p:txBody>
      </p:sp>
      <p:pic>
        <p:nvPicPr>
          <p:cNvPr id="6" name="Texas frogs and toads calling at night!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*GoldenFrogWave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Amplexus</a:t>
            </a:r>
          </a:p>
        </p:txBody>
      </p:sp>
      <p:pic>
        <p:nvPicPr>
          <p:cNvPr id="7" name="Content Placeholder 6" descr="medi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886" y="1600200"/>
            <a:ext cx="652379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Alternative mating strategies in frogs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satellite males</a:t>
            </a:r>
          </a:p>
          <a:p>
            <a:endParaRPr lang="en-US"/>
          </a:p>
        </p:txBody>
      </p:sp>
      <p:pic>
        <p:nvPicPr>
          <p:cNvPr id="4" name="Picture 3" descr="Hcinereasatell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046862"/>
            <a:ext cx="4648200" cy="4660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Alternative mating strategies in frogs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satellite males</a:t>
            </a:r>
          </a:p>
          <a:p>
            <a:r>
              <a:rPr lang="en-US"/>
              <a:t>clutch piracy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871" y="2190750"/>
            <a:ext cx="4664929" cy="421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9" y="4876800"/>
            <a:ext cx="4098071" cy="1417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Alternative mating strategies in frogs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satellite males</a:t>
            </a:r>
          </a:p>
          <a:p>
            <a:r>
              <a:rPr lang="en-US"/>
              <a:t>clutch piracy</a:t>
            </a:r>
          </a:p>
          <a:p>
            <a:r>
              <a:rPr lang="en-US"/>
              <a:t>functional necrophilia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1" y="1633494"/>
            <a:ext cx="3352800" cy="4780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3888244"/>
            <a:ext cx="5099673" cy="167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4-08 at 11.30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0" y="31750"/>
            <a:ext cx="6311900" cy="679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58</Words>
  <Application>Microsoft Macintosh PowerPoint</Application>
  <PresentationFormat>On-screen Show (4:3)</PresentationFormat>
  <Paragraphs>22</Paragraphs>
  <Slides>19</Slides>
  <Notes>4</Notes>
  <HiddenSlides>0</HiddenSlides>
  <MMClips>8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Frog vocalization</vt:lpstr>
      <vt:lpstr>Frog vocalization</vt:lpstr>
      <vt:lpstr>Slide 4</vt:lpstr>
      <vt:lpstr>Amplexus</vt:lpstr>
      <vt:lpstr>Alternative mating strategies in frogs</vt:lpstr>
      <vt:lpstr>Alternative mating strategies in frogs</vt:lpstr>
      <vt:lpstr>Alternative mating strategies in frogs</vt:lpstr>
      <vt:lpstr>Slide 9</vt:lpstr>
      <vt:lpstr>Slide 10</vt:lpstr>
      <vt:lpstr>Slide 11</vt:lpstr>
      <vt:lpstr>Slide 12</vt:lpstr>
      <vt:lpstr>Slide 13</vt:lpstr>
      <vt:lpstr>Slide 14</vt:lpstr>
      <vt:lpstr>Parental care</vt:lpstr>
      <vt:lpstr>Parental care: Dendrobates</vt:lpstr>
      <vt:lpstr>Parental care: Pipa</vt:lpstr>
      <vt:lpstr>Parental care: Rhinoderma</vt:lpstr>
      <vt:lpstr>Slide 19</vt:lpstr>
    </vt:vector>
  </TitlesOfParts>
  <Company>University of New Mexico Medical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panda puffs</dc:creator>
  <cp:lastModifiedBy>panda puffs</cp:lastModifiedBy>
  <cp:revision>90</cp:revision>
  <dcterms:created xsi:type="dcterms:W3CDTF">2018-03-03T16:38:19Z</dcterms:created>
  <dcterms:modified xsi:type="dcterms:W3CDTF">2018-03-03T16:38:47Z</dcterms:modified>
</cp:coreProperties>
</file>