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64" r:id="rId2"/>
    <p:sldId id="261" r:id="rId3"/>
    <p:sldId id="273" r:id="rId4"/>
    <p:sldId id="270" r:id="rId5"/>
    <p:sldId id="271" r:id="rId6"/>
    <p:sldId id="272" r:id="rId7"/>
    <p:sldId id="257" r:id="rId8"/>
    <p:sldId id="269" r:id="rId9"/>
    <p:sldId id="268" r:id="rId10"/>
    <p:sldId id="262" r:id="rId11"/>
    <p:sldId id="274" r:id="rId12"/>
    <p:sldId id="275" r:id="rId13"/>
    <p:sldId id="276" r:id="rId14"/>
    <p:sldId id="277" r:id="rId15"/>
    <p:sldId id="278" r:id="rId16"/>
    <p:sldId id="279" r:id="rId17"/>
    <p:sldId id="283" r:id="rId18"/>
    <p:sldId id="284" r:id="rId19"/>
    <p:sldId id="285" r:id="rId20"/>
    <p:sldId id="287" r:id="rId21"/>
    <p:sldId id="281" r:id="rId22"/>
    <p:sldId id="282" r:id="rId23"/>
    <p:sldId id="280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46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2B9B-9692-5648-AB1C-AED72FDDEC23}" type="datetimeFigureOut">
              <a:rPr/>
              <a:pPr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83616-5F66-E145-9C7A-AEA6DD3DD6CB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icle-2237380-162CD604000005DC-795_634x3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725"/>
            <a:ext cx="9144000" cy="568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concepts: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Pre-1942</a:t>
            </a:r>
          </a:p>
          <a:p>
            <a:pPr lvl="1"/>
            <a:r>
              <a:rPr lang="en-US" dirty="0" smtClean="0"/>
              <a:t>Typology</a:t>
            </a:r>
          </a:p>
          <a:p>
            <a:pPr lvl="1"/>
            <a:r>
              <a:rPr lang="en-US" dirty="0" smtClean="0"/>
              <a:t>Key reading: Aristotle</a:t>
            </a:r>
          </a:p>
          <a:p>
            <a:r>
              <a:rPr lang="en-US" dirty="0" smtClean="0"/>
              <a:t>1940s-1990s</a:t>
            </a:r>
          </a:p>
          <a:p>
            <a:pPr lvl="1"/>
            <a:r>
              <a:rPr lang="en-US" dirty="0" smtClean="0"/>
              <a:t>Key reading: </a:t>
            </a:r>
            <a:r>
              <a:rPr lang="en-US" dirty="0" err="1" smtClean="0"/>
              <a:t>Mayr</a:t>
            </a:r>
            <a:r>
              <a:rPr lang="en-US" dirty="0" smtClean="0"/>
              <a:t> 1942. </a:t>
            </a:r>
            <a:r>
              <a:rPr i="1"/>
              <a:t>Systematics and the origin of species from the viewpoint of a zoologist.</a:t>
            </a:r>
            <a:endParaRPr lang="en-US" i="1"/>
          </a:p>
          <a:p>
            <a:pPr lvl="1"/>
            <a:r>
              <a:rPr lang="en-US"/>
              <a:t>Interbreeding</a:t>
            </a:r>
          </a:p>
          <a:p>
            <a:pPr lvl="1"/>
            <a:r>
              <a:rPr lang="en-US" dirty="0" smtClean="0"/>
              <a:t>Lots of philosophical work (Hull, Ghiselin, Hey)</a:t>
            </a:r>
          </a:p>
          <a:p>
            <a:r>
              <a:rPr lang="en-US" dirty="0" smtClean="0"/>
              <a:t>1990s-now</a:t>
            </a:r>
          </a:p>
          <a:p>
            <a:pPr lvl="1"/>
            <a:r>
              <a:rPr lang="en-US" dirty="0" smtClean="0"/>
              <a:t>Species = evolutionary lineages (Simpson)</a:t>
            </a:r>
          </a:p>
          <a:p>
            <a:pPr lvl="1"/>
            <a:r>
              <a:rPr lang="en-US" dirty="0" smtClean="0"/>
              <a:t>Operational/conceptual distinction</a:t>
            </a:r>
          </a:p>
          <a:p>
            <a:pPr lvl="1"/>
            <a:r>
              <a:rPr lang="en-US" dirty="0" smtClean="0"/>
              <a:t>Key reading: Wiley 1981, Frost and Kluge 1994, de </a:t>
            </a:r>
            <a:r>
              <a:rPr lang="en-US" dirty="0" err="1" smtClean="0"/>
              <a:t>Queiroz</a:t>
            </a:r>
            <a:r>
              <a:rPr lang="en-US" dirty="0" smtClean="0"/>
              <a:t> 1998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rouching-cat-624x8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671" y="0"/>
            <a:ext cx="4775129" cy="6787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71699" y="1524000"/>
            <a:ext cx="5372101" cy="4953000"/>
            <a:chOff x="381000" y="901174"/>
            <a:chExt cx="6096000" cy="5728226"/>
          </a:xfrm>
        </p:grpSpPr>
        <p:pic>
          <p:nvPicPr>
            <p:cNvPr id="5" name="Picture 4" descr="fig5.jpg"/>
            <p:cNvPicPr>
              <a:picLocks noChangeAspect="1"/>
            </p:cNvPicPr>
            <p:nvPr/>
          </p:nvPicPr>
          <p:blipFill>
            <a:blip r:embed="rId2"/>
            <a:srcRect l="16473" r="40268"/>
            <a:stretch>
              <a:fillRect/>
            </a:stretch>
          </p:blipFill>
          <p:spPr>
            <a:xfrm>
              <a:off x="381000" y="901174"/>
              <a:ext cx="4995419" cy="572822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76800" y="2272774"/>
              <a:ext cx="1600200" cy="2057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ame 7"/>
          <p:cNvSpPr/>
          <p:nvPr/>
        </p:nvSpPr>
        <p:spPr>
          <a:xfrm>
            <a:off x="3652384" y="2667000"/>
            <a:ext cx="2672216" cy="1346393"/>
          </a:xfrm>
          <a:prstGeom prst="fram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9823" y="4876800"/>
            <a:ext cx="2553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Wiens, JJ. 2004. What is speciation and how should we study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613" dirty="0" smtClean="0"/>
              <a:t>Lineage splitting</a:t>
            </a:r>
          </a:p>
          <a:p>
            <a:pPr lvl="1"/>
            <a:r>
              <a:rPr lang="en-US" sz="3613" dirty="0" smtClean="0"/>
              <a:t>dispersal </a:t>
            </a:r>
          </a:p>
          <a:p>
            <a:pPr lvl="1"/>
            <a:r>
              <a:rPr lang="en-US" sz="3613" dirty="0" smtClean="0"/>
              <a:t>vicariance</a:t>
            </a:r>
          </a:p>
          <a:p>
            <a:pPr lvl="1"/>
            <a:endParaRPr lang="en-US" sz="3613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2057400"/>
            <a:ext cx="4724400" cy="4144963"/>
            <a:chOff x="381000" y="901174"/>
            <a:chExt cx="6096000" cy="5728226"/>
          </a:xfrm>
        </p:grpSpPr>
        <p:pic>
          <p:nvPicPr>
            <p:cNvPr id="5" name="Picture 4" descr="fig5.jpg"/>
            <p:cNvPicPr>
              <a:picLocks noChangeAspect="1"/>
            </p:cNvPicPr>
            <p:nvPr/>
          </p:nvPicPr>
          <p:blipFill>
            <a:blip r:embed="rId2"/>
            <a:srcRect l="16473" r="40268"/>
            <a:stretch>
              <a:fillRect/>
            </a:stretch>
          </p:blipFill>
          <p:spPr>
            <a:xfrm>
              <a:off x="381000" y="901174"/>
              <a:ext cx="4995419" cy="572822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76800" y="2272774"/>
              <a:ext cx="1600200" cy="2057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613" dirty="0" smtClean="0"/>
              <a:t>Lineage splitting</a:t>
            </a:r>
          </a:p>
          <a:p>
            <a:pPr lvl="1"/>
            <a:r>
              <a:rPr lang="en-US" sz="3613" dirty="0" smtClean="0"/>
              <a:t>dispersal </a:t>
            </a:r>
          </a:p>
          <a:p>
            <a:pPr lvl="1"/>
            <a:r>
              <a:rPr lang="en-US" sz="3613" dirty="0" smtClean="0"/>
              <a:t>vicariance</a:t>
            </a:r>
          </a:p>
          <a:p>
            <a:pPr lvl="1"/>
            <a:endParaRPr lang="en-US" sz="3613" dirty="0" smtClean="0"/>
          </a:p>
          <a:p>
            <a:r>
              <a:rPr lang="en-US" sz="3613" dirty="0" smtClean="0"/>
              <a:t>Lineage divergence</a:t>
            </a:r>
          </a:p>
          <a:p>
            <a:pPr lvl="1"/>
            <a:r>
              <a:rPr lang="en-US" sz="3613" dirty="0" smtClean="0"/>
              <a:t>natural selection</a:t>
            </a:r>
          </a:p>
          <a:p>
            <a:pPr lvl="1"/>
            <a:r>
              <a:rPr lang="en-US" sz="3613" dirty="0" smtClean="0"/>
              <a:t>drift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2057400"/>
            <a:ext cx="4724400" cy="4144963"/>
            <a:chOff x="381000" y="901174"/>
            <a:chExt cx="6096000" cy="5728226"/>
          </a:xfrm>
        </p:grpSpPr>
        <p:pic>
          <p:nvPicPr>
            <p:cNvPr id="5" name="Picture 4" descr="fig5.jpg"/>
            <p:cNvPicPr>
              <a:picLocks noChangeAspect="1"/>
            </p:cNvPicPr>
            <p:nvPr/>
          </p:nvPicPr>
          <p:blipFill>
            <a:blip r:embed="rId2"/>
            <a:srcRect l="16473" r="40268"/>
            <a:stretch>
              <a:fillRect/>
            </a:stretch>
          </p:blipFill>
          <p:spPr>
            <a:xfrm>
              <a:off x="381000" y="901174"/>
              <a:ext cx="4995419" cy="572822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76800" y="2272774"/>
              <a:ext cx="1600200" cy="2057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 in action:</a:t>
            </a:r>
            <a:br>
              <a:rPr lang="en-US" dirty="0" smtClean="0"/>
            </a:br>
            <a:r>
              <a:rPr lang="en-US" dirty="0" smtClean="0"/>
              <a:t>a ring species</a:t>
            </a:r>
            <a:endParaRPr lang="en-US" dirty="0"/>
          </a:p>
        </p:txBody>
      </p:sp>
      <p:pic>
        <p:nvPicPr>
          <p:cNvPr id="8" name="Picture 7" descr="ranges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6624484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Summary/important aspects of </a:t>
            </a:r>
            <a:br>
              <a:rPr lang="en-US" sz="4000" dirty="0" smtClean="0"/>
            </a:br>
            <a:r>
              <a:rPr lang="en-US" sz="4000" dirty="0" smtClean="0"/>
              <a:t>species and speciation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962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Species are independent evolutionary lineages of populations (EVSC); most species "concepts" (BSC, PHYSC, ECSC, PHENSC) capture operational elements of this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Summary/important aspects of </a:t>
            </a:r>
            <a:br>
              <a:rPr lang="en-US" sz="4000" dirty="0" smtClean="0"/>
            </a:br>
            <a:r>
              <a:rPr lang="en-US" sz="4000" dirty="0" smtClean="0"/>
              <a:t>species and speciation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962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Species are independent evolutionary lineages of populations (EVSC); most species "concepts" (BSC, PHYSC, ECSC, PHENSC) capture operational elements of this</a:t>
            </a:r>
          </a:p>
          <a:p>
            <a:r>
              <a:rPr lang="en-US" dirty="0" smtClean="0"/>
              <a:t>Species are "natural" entities, not human constructs</a:t>
            </a:r>
          </a:p>
          <a:p>
            <a:pPr lvl="1"/>
            <a:r>
              <a:rPr lang="en-US" u="sng" dirty="0" smtClean="0"/>
              <a:t>Sub</a:t>
            </a:r>
            <a:r>
              <a:rPr lang="en-US" dirty="0" smtClean="0"/>
              <a:t>species are operational pattern classes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Summary/important aspects of </a:t>
            </a:r>
            <a:br>
              <a:rPr lang="en-US" sz="4000" dirty="0" smtClean="0"/>
            </a:br>
            <a:r>
              <a:rPr lang="en-US" sz="4000" dirty="0" smtClean="0"/>
              <a:t>species and speciation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962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Species are independent evolutionary lineages of populations (EVSC); most species "concepts" (BSC, PHYSC, ECSC, PHENSC) capture operational elements of this</a:t>
            </a:r>
          </a:p>
          <a:p>
            <a:r>
              <a:rPr lang="en-US" dirty="0" smtClean="0"/>
              <a:t>Species are "natural" entities, not human constructs</a:t>
            </a:r>
          </a:p>
          <a:p>
            <a:pPr lvl="1"/>
            <a:r>
              <a:rPr lang="en-US" u="sng" dirty="0" smtClean="0"/>
              <a:t>Sub</a:t>
            </a:r>
            <a:r>
              <a:rPr lang="en-US" dirty="0" smtClean="0"/>
              <a:t>species are operational pattern classes</a:t>
            </a:r>
          </a:p>
          <a:p>
            <a:r>
              <a:rPr lang="en-US" dirty="0" smtClean="0"/>
              <a:t>Reproduction is (very) important, but it is just one aspect of species and speciation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Summary/important aspects of </a:t>
            </a:r>
            <a:br>
              <a:rPr lang="en-US" sz="4000" dirty="0" smtClean="0"/>
            </a:br>
            <a:r>
              <a:rPr lang="en-US" sz="4000" dirty="0" smtClean="0"/>
              <a:t>species and speciation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962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Species are independent evolutionary lineages of populations (EVSC); most species "concepts" (BSC, PHYSC, ECSC, PHENSC) capture operational elements of this</a:t>
            </a:r>
          </a:p>
          <a:p>
            <a:r>
              <a:rPr lang="en-US" dirty="0" smtClean="0"/>
              <a:t>Species are "natural" entities, not human constructs</a:t>
            </a:r>
          </a:p>
          <a:p>
            <a:pPr lvl="1"/>
            <a:r>
              <a:rPr lang="en-US" u="sng" dirty="0" smtClean="0"/>
              <a:t>Sub</a:t>
            </a:r>
            <a:r>
              <a:rPr lang="en-US" dirty="0" smtClean="0"/>
              <a:t>species are operational pattern classes</a:t>
            </a:r>
          </a:p>
          <a:p>
            <a:r>
              <a:rPr lang="en-US" dirty="0" smtClean="0"/>
              <a:t>Reproduction is (very) important, but it is just one aspect of species and speciation</a:t>
            </a:r>
          </a:p>
          <a:p>
            <a:r>
              <a:rPr lang="en-US" dirty="0" smtClean="0"/>
              <a:t>Speciation involves two steps: lineage splitting and lineage divergence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Species 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Phenetic</a:t>
            </a:r>
            <a:r>
              <a:rPr lang="en-US" sz="1800" b="1" dirty="0" smtClean="0"/>
              <a:t> species concept</a:t>
            </a:r>
            <a:r>
              <a:rPr lang="en-US" sz="1800" dirty="0" smtClean="0"/>
              <a:t>: A species is a set of organisms that look similar to each other and distinct from other sets (Sokal and Crovello 1970).</a:t>
            </a:r>
          </a:p>
          <a:p>
            <a:endParaRPr lang="en-US" sz="1800" b="1" dirty="0" smtClean="0"/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76178" y="6791966"/>
            <a:ext cx="1962411" cy="591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Y7ObJKWBQ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211" y="0"/>
            <a:ext cx="48295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Species discovery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Phenetic </a:t>
            </a:r>
          </a:p>
          <a:p>
            <a:pPr lvl="1"/>
            <a:r>
              <a:rPr lang="en-US" dirty="0"/>
              <a:t>Find an individual or population in nature that appears different from other known populations</a:t>
            </a:r>
          </a:p>
          <a:p>
            <a:pPr lvl="1"/>
            <a:r>
              <a:rPr lang="en-US" dirty="0"/>
              <a:t>Compare individuals of purported new species to individuals of known species; search for diagnostic differences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DSCN0143_1.jpg"/>
          <p:cNvPicPr>
            <a:picLocks noChangeAspect="1"/>
          </p:cNvPicPr>
          <p:nvPr/>
        </p:nvPicPr>
        <p:blipFill>
          <a:blip r:embed="rId2"/>
          <a:srcRect t="40000"/>
          <a:stretch>
            <a:fillRect/>
          </a:stretch>
        </p:blipFill>
        <p:spPr>
          <a:xfrm>
            <a:off x="304800" y="4381494"/>
            <a:ext cx="4572000" cy="2057411"/>
          </a:xfrm>
          <a:prstGeom prst="rect">
            <a:avLst/>
          </a:prstGeom>
        </p:spPr>
      </p:pic>
      <p:pic>
        <p:nvPicPr>
          <p:cNvPr id="5" name="Picture 4" descr="TKennedy.POE 3387 - Anolis biporcatus (3).JPG"/>
          <p:cNvPicPr>
            <a:picLocks noChangeAspect="1"/>
          </p:cNvPicPr>
          <p:nvPr/>
        </p:nvPicPr>
        <p:blipFill>
          <a:blip r:embed="rId3"/>
          <a:srcRect t="28441" b="12640"/>
          <a:stretch>
            <a:fillRect/>
          </a:stretch>
        </p:blipFill>
        <p:spPr>
          <a:xfrm>
            <a:off x="5638800" y="5436646"/>
            <a:ext cx="3048000" cy="1192754"/>
          </a:xfrm>
          <a:prstGeom prst="rect">
            <a:avLst/>
          </a:prstGeom>
        </p:spPr>
      </p:pic>
      <p:pic>
        <p:nvPicPr>
          <p:cNvPr id="6" name="Picture 5" descr="Poe.dscn0160.jpg"/>
          <p:cNvPicPr>
            <a:picLocks noChangeAspect="1"/>
          </p:cNvPicPr>
          <p:nvPr/>
        </p:nvPicPr>
        <p:blipFill>
          <a:blip r:embed="rId4"/>
          <a:srcRect t="32813" r="8203" b="6250"/>
          <a:stretch>
            <a:fillRect/>
          </a:stretch>
        </p:blipFill>
        <p:spPr>
          <a:xfrm>
            <a:off x="5638800" y="3732479"/>
            <a:ext cx="3021825" cy="150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Species discovery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Phenetic </a:t>
            </a:r>
          </a:p>
          <a:p>
            <a:pPr lvl="1"/>
            <a:r>
              <a:rPr lang="en-US" dirty="0"/>
              <a:t>Find an individual or population in nature that appears different from other known populations</a:t>
            </a:r>
          </a:p>
          <a:p>
            <a:pPr lvl="1"/>
            <a:r>
              <a:rPr lang="en-US" dirty="0"/>
              <a:t>Compare individuals of purported new species to individuals of known species; search for diagnostic differences</a:t>
            </a:r>
          </a:p>
          <a:p>
            <a:pPr lvl="1"/>
            <a:endParaRPr lang="en-US" dirty="0"/>
          </a:p>
          <a:p>
            <a:r>
              <a:rPr lang="en-US" dirty="0"/>
              <a:t>Phylogenetic</a:t>
            </a:r>
          </a:p>
          <a:p>
            <a:pPr lvl="1"/>
            <a:r>
              <a:rPr lang="en-US" dirty="0"/>
              <a:t>Obtain DNA sequences for multiple individuals from throughout the range of a species</a:t>
            </a:r>
          </a:p>
          <a:p>
            <a:pPr lvl="1"/>
            <a:r>
              <a:rPr lang="en-US" dirty="0"/>
              <a:t>Perform phylogentic analysis</a:t>
            </a:r>
          </a:p>
          <a:p>
            <a:pPr lvl="1"/>
            <a:r>
              <a:rPr lang="en-US" dirty="0"/>
              <a:t>Recognize separate clades with some degree of genetic divergence as separate species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/>
              <a:t>Species discovery</a:t>
            </a:r>
          </a:p>
        </p:txBody>
      </p:sp>
      <p:pic>
        <p:nvPicPr>
          <p:cNvPr id="7" name="Picture 6" descr="titmice-tree2.gif"/>
          <p:cNvPicPr>
            <a:picLocks noChangeAspect="1"/>
          </p:cNvPicPr>
          <p:nvPr/>
        </p:nvPicPr>
        <p:blipFill>
          <a:blip r:embed="rId2"/>
          <a:srcRect t="3391" r="60698"/>
          <a:stretch>
            <a:fillRect/>
          </a:stretch>
        </p:blipFill>
        <p:spPr>
          <a:xfrm>
            <a:off x="6121400" y="1490384"/>
            <a:ext cx="2501910" cy="55549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71778" y="6791966"/>
            <a:ext cx="1962411" cy="591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1104" y="5609606"/>
            <a:ext cx="2845496" cy="1857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aridae_0.jpg"/>
          <p:cNvPicPr>
            <a:picLocks noChangeAspect="1"/>
          </p:cNvPicPr>
          <p:nvPr/>
        </p:nvPicPr>
        <p:blipFill>
          <a:blip r:embed="rId3"/>
          <a:srcRect l="1029" t="1562" r="61714" b="37484"/>
          <a:stretch>
            <a:fillRect/>
          </a:stretch>
        </p:blipFill>
        <p:spPr>
          <a:xfrm>
            <a:off x="2402791" y="1386839"/>
            <a:ext cx="3312209" cy="3568659"/>
          </a:xfrm>
          <a:prstGeom prst="rect">
            <a:avLst/>
          </a:prstGeom>
        </p:spPr>
      </p:pic>
      <p:pic>
        <p:nvPicPr>
          <p:cNvPr id="8" name="Picture 7" descr="Tufted_Titmouse-27527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06240"/>
            <a:ext cx="365760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Species description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Designate a Holotype</a:t>
            </a:r>
          </a:p>
          <a:p>
            <a:r>
              <a:rPr lang="en-US" dirty="0"/>
              <a:t>Diagnose the species</a:t>
            </a:r>
          </a:p>
          <a:p>
            <a:r>
              <a:rPr lang="en-US" dirty="0"/>
              <a:t>Describe the Holotype and variation among paratypes</a:t>
            </a:r>
          </a:p>
          <a:p>
            <a:r>
              <a:rPr lang="en-US" dirty="0"/>
              <a:t>Other data</a:t>
            </a:r>
          </a:p>
          <a:p>
            <a:pPr lvl="1"/>
            <a:r>
              <a:rPr lang="en-US" dirty="0"/>
              <a:t>illustrations, range map, ecology, phylogeny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932610"/>
            <a:ext cx="4648200" cy="2620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49136"/>
            <a:ext cx="3219450" cy="2221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Species 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Phenetic</a:t>
            </a:r>
            <a:r>
              <a:rPr lang="en-US" sz="1800" b="1" dirty="0" smtClean="0"/>
              <a:t> species concept</a:t>
            </a:r>
            <a:r>
              <a:rPr lang="en-US" sz="1800" dirty="0" smtClean="0"/>
              <a:t>: A species is a set of organisms that look similar to each other and distinct from other sets (Sokal and Crovello 1970).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Ecological </a:t>
            </a:r>
            <a:r>
              <a:rPr lang="en-US" sz="1800" b="1" dirty="0"/>
              <a:t>species concept</a:t>
            </a:r>
            <a:r>
              <a:rPr lang="en-US" sz="1800" dirty="0"/>
              <a:t>: A species is a set of organisms exploiting (or adapted to) a single niche (Van Valen 1976)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Species 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Phenetic</a:t>
            </a:r>
            <a:r>
              <a:rPr lang="en-US" sz="1800" b="1" dirty="0" smtClean="0"/>
              <a:t> species concept</a:t>
            </a:r>
            <a:r>
              <a:rPr lang="en-US" sz="1800" dirty="0" smtClean="0"/>
              <a:t>: A species is a set of organisms that look similar to each other and distinct from other sets (Sokal and Crovello 1970).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Ecological </a:t>
            </a:r>
            <a:r>
              <a:rPr lang="en-US" sz="1800" b="1" dirty="0"/>
              <a:t>species concept</a:t>
            </a:r>
            <a:r>
              <a:rPr lang="en-US" sz="1800" dirty="0"/>
              <a:t>: A species is a set of organisms exploiting (or adapted to) a single niche (Van Valen 1976)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b="1" dirty="0" smtClean="0"/>
              <a:t>Biological species concept</a:t>
            </a:r>
            <a:r>
              <a:rPr lang="en-US" sz="1800" dirty="0" smtClean="0"/>
              <a:t>: Species are groups of actually or potentially interbreeding natural populations, which are reproductively isolated from other such groups (</a:t>
            </a:r>
            <a:r>
              <a:rPr lang="en-US" sz="1800" dirty="0" err="1" smtClean="0"/>
              <a:t>Mayr</a:t>
            </a:r>
            <a:r>
              <a:rPr lang="en-US" sz="1800" dirty="0" smtClean="0"/>
              <a:t> 1942).</a:t>
            </a:r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Species 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Phenetic</a:t>
            </a:r>
            <a:r>
              <a:rPr lang="en-US" sz="1800" b="1" dirty="0" smtClean="0"/>
              <a:t> species concept</a:t>
            </a:r>
            <a:r>
              <a:rPr lang="en-US" sz="1800" dirty="0" smtClean="0"/>
              <a:t>: A species is a set of organisms that look similar to each other and distinct from other sets (Sokal and Crovello 1970).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Ecological </a:t>
            </a:r>
            <a:r>
              <a:rPr lang="en-US" sz="1800" b="1" dirty="0"/>
              <a:t>species concept</a:t>
            </a:r>
            <a:r>
              <a:rPr lang="en-US" sz="1800" dirty="0"/>
              <a:t>: A species is a set of organisms exploiting (or adapted to) a single niche (Van Valen 1976)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b="1" dirty="0" smtClean="0"/>
              <a:t>Biological species concept</a:t>
            </a:r>
            <a:r>
              <a:rPr lang="en-US" sz="1800" dirty="0" smtClean="0"/>
              <a:t>: Species are groups of actually or potentially interbreeding natural populations, which are reproductively isolated from other such groups (</a:t>
            </a:r>
            <a:r>
              <a:rPr lang="en-US" sz="1800" dirty="0" err="1" smtClean="0"/>
              <a:t>Mayr</a:t>
            </a:r>
            <a:r>
              <a:rPr lang="en-US" sz="1800" dirty="0" smtClean="0"/>
              <a:t> 1942).</a:t>
            </a:r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r>
              <a:rPr lang="en-US" sz="1800" b="1" dirty="0" err="1"/>
              <a:t>Phylogenetic</a:t>
            </a:r>
            <a:r>
              <a:rPr lang="en-US" sz="1800" b="1" dirty="0"/>
              <a:t> species concept</a:t>
            </a:r>
            <a:r>
              <a:rPr lang="en-US" sz="1800" dirty="0"/>
              <a:t>: A species is the smallest diagnosable cluster of individual organisms within which there is a parental pattern of ancestry and descent (</a:t>
            </a:r>
            <a:r>
              <a:rPr lang="en-US" sz="1800" dirty="0" err="1"/>
              <a:t>Cracraft</a:t>
            </a:r>
            <a:r>
              <a:rPr lang="en-US" sz="1800" dirty="0"/>
              <a:t> 1983).</a:t>
            </a:r>
            <a:r>
              <a:rPr lang="en-US" sz="1800" b="1" dirty="0" smtClean="0"/>
              <a:t> </a:t>
            </a:r>
          </a:p>
          <a:p>
            <a:endParaRPr lang="en-US" sz="1800" b="1" dirty="0" smtClean="0"/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Species 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Phenetic</a:t>
            </a:r>
            <a:r>
              <a:rPr lang="en-US" sz="1800" b="1" dirty="0" smtClean="0"/>
              <a:t> species concept</a:t>
            </a:r>
            <a:r>
              <a:rPr lang="en-US" sz="1800" dirty="0" smtClean="0"/>
              <a:t>: A species is a set of organisms that look similar to each other and distinct from other sets (Sokal and Crovello 1970).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Ecological </a:t>
            </a:r>
            <a:r>
              <a:rPr lang="en-US" sz="1800" b="1" dirty="0"/>
              <a:t>species concept</a:t>
            </a:r>
            <a:r>
              <a:rPr lang="en-US" sz="1800" dirty="0"/>
              <a:t>: A species is a set of organisms exploiting (or adapted to) a single niche (Van Valen 1976)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b="1" dirty="0" smtClean="0"/>
              <a:t>Biological species concept</a:t>
            </a:r>
            <a:r>
              <a:rPr lang="en-US" sz="1800" dirty="0" smtClean="0"/>
              <a:t>: Species are groups of actually or potentially interbreeding natural populations, which are reproductively isolated from other such groups (</a:t>
            </a:r>
            <a:r>
              <a:rPr lang="en-US" sz="1800" dirty="0" err="1" smtClean="0"/>
              <a:t>Mayr</a:t>
            </a:r>
            <a:r>
              <a:rPr lang="en-US" sz="1800" dirty="0" smtClean="0"/>
              <a:t> 1942).</a:t>
            </a:r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r>
              <a:rPr lang="en-US" sz="1800" b="1" dirty="0" err="1"/>
              <a:t>Phylogenetic</a:t>
            </a:r>
            <a:r>
              <a:rPr lang="en-US" sz="1800" b="1" dirty="0"/>
              <a:t> species concept</a:t>
            </a:r>
            <a:r>
              <a:rPr lang="en-US" sz="1800" dirty="0"/>
              <a:t>: A species is the smallest diagnosable cluster of individual organisms within which there is a parental pattern of ancestry and descent (</a:t>
            </a:r>
            <a:r>
              <a:rPr lang="en-US" sz="1800" dirty="0" err="1"/>
              <a:t>Cracraft</a:t>
            </a:r>
            <a:r>
              <a:rPr lang="en-US" sz="1800" dirty="0"/>
              <a:t> 1983).</a:t>
            </a:r>
            <a:r>
              <a:rPr lang="en-US" sz="1800" b="1" dirty="0" smtClean="0"/>
              <a:t> 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Evolutionary </a:t>
            </a:r>
            <a:r>
              <a:rPr lang="en-US" sz="1800" b="1" dirty="0"/>
              <a:t>species concept</a:t>
            </a:r>
            <a:r>
              <a:rPr lang="en-US" sz="1800" dirty="0" smtClean="0"/>
              <a:t>: </a:t>
            </a:r>
            <a:r>
              <a:rPr lang="en-US" sz="1800" dirty="0"/>
              <a:t>A species is a single lineage of ancestor-descendant populations which maintain its identity from other such lineages and which has </a:t>
            </a:r>
            <a:r>
              <a:rPr lang="en-US" sz="1800" dirty="0" smtClean="0"/>
              <a:t>its </a:t>
            </a:r>
            <a:r>
              <a:rPr lang="en-US" sz="1800" dirty="0"/>
              <a:t>own evolutionary tendencies and historical fate (Wiley 1981).</a:t>
            </a:r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5.jpg"/>
          <p:cNvPicPr>
            <a:picLocks noChangeAspect="1"/>
          </p:cNvPicPr>
          <p:nvPr/>
        </p:nvPicPr>
        <p:blipFill>
          <a:blip r:embed="rId2"/>
          <a:srcRect l="16473" r="40268"/>
          <a:stretch>
            <a:fillRect/>
          </a:stretch>
        </p:blipFill>
        <p:spPr>
          <a:xfrm>
            <a:off x="2209800" y="533400"/>
            <a:ext cx="4995419" cy="57282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05600" y="1905000"/>
            <a:ext cx="1600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Species</a:t>
            </a:r>
            <a:br>
              <a:rPr lang="en-US" dirty="0" smtClean="0"/>
            </a:br>
            <a:r>
              <a:rPr lang="en-US" sz="2400" dirty="0" smtClean="0"/>
              <a:t>(Frost and Kluge 1994)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03437"/>
            <a:ext cx="8915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Species </a:t>
            </a:r>
            <a:r>
              <a:rPr lang="en-US" dirty="0" smtClean="0">
                <a:solidFill>
                  <a:srgbClr val="FF0000"/>
                </a:solidFill>
              </a:rPr>
              <a:t>concept</a:t>
            </a:r>
            <a:r>
              <a:rPr lang="en-US" dirty="0" smtClean="0"/>
              <a:t>: What is a species?</a:t>
            </a:r>
          </a:p>
          <a:p>
            <a:pPr lvl="1"/>
            <a:r>
              <a:rPr lang="en-US" dirty="0" smtClean="0"/>
              <a:t>an evolutionary lineage of populations (Evolutionary Species Concept)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Species </a:t>
            </a:r>
            <a:r>
              <a:rPr lang="en-US" dirty="0" smtClean="0">
                <a:solidFill>
                  <a:srgbClr val="FF0000"/>
                </a:solidFill>
              </a:rPr>
              <a:t>criterion</a:t>
            </a:r>
            <a:r>
              <a:rPr lang="en-US" dirty="0" smtClean="0"/>
              <a:t>: How can we tell whether two groups of individuals are separate species?</a:t>
            </a:r>
          </a:p>
          <a:p>
            <a:pPr lvl="1"/>
            <a:r>
              <a:rPr lang="en-US" dirty="0" smtClean="0"/>
              <a:t>Can they interbreed? (Biological Species Concept)</a:t>
            </a:r>
          </a:p>
          <a:p>
            <a:pPr lvl="1"/>
            <a:r>
              <a:rPr lang="en-US" dirty="0" smtClean="0"/>
              <a:t>Do they occupy different niches? (Ecological Species Concept)</a:t>
            </a:r>
          </a:p>
          <a:p>
            <a:pPr lvl="1"/>
            <a:r>
              <a:rPr lang="en-US" dirty="0" smtClean="0"/>
              <a:t>Do they look different (Phenetic Species Concept)</a:t>
            </a:r>
          </a:p>
          <a:p>
            <a:pPr lvl="1"/>
            <a:r>
              <a:rPr lang="en-US" dirty="0" smtClean="0"/>
              <a:t>Does a phylogenetic analysis indicate they are distinguishable by synapomorphies? (Phylogenetic Species Concept)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05600" y="1905000"/>
            <a:ext cx="1600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gure-2-The-general-lineage-unified-species-concept-adapted-from-de-Queiroz-19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0" y="0"/>
            <a:ext cx="85440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1021</Words>
  <Application>Microsoft Macintosh PowerPoint</Application>
  <PresentationFormat>On-screen Show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Species definitions</vt:lpstr>
      <vt:lpstr>Species definitions</vt:lpstr>
      <vt:lpstr>Species definitions</vt:lpstr>
      <vt:lpstr>Species definitions</vt:lpstr>
      <vt:lpstr>Species definitions</vt:lpstr>
      <vt:lpstr>Slide 7</vt:lpstr>
      <vt:lpstr>Species (Frost and Kluge 1994)</vt:lpstr>
      <vt:lpstr>Slide 9</vt:lpstr>
      <vt:lpstr>Species concepts: History</vt:lpstr>
      <vt:lpstr>Slide 11</vt:lpstr>
      <vt:lpstr>Speciation</vt:lpstr>
      <vt:lpstr>Speciation</vt:lpstr>
      <vt:lpstr>Speciation</vt:lpstr>
      <vt:lpstr>Speciation in action: a ring species</vt:lpstr>
      <vt:lpstr>Summary/important aspects of  species and speciation</vt:lpstr>
      <vt:lpstr>Summary/important aspects of  species and speciation</vt:lpstr>
      <vt:lpstr>Summary/important aspects of  species and speciation</vt:lpstr>
      <vt:lpstr>Summary/important aspects of  species and speciation</vt:lpstr>
      <vt:lpstr>Slide 20</vt:lpstr>
      <vt:lpstr>Species discovery</vt:lpstr>
      <vt:lpstr>Species discovery</vt:lpstr>
      <vt:lpstr>Species discovery</vt:lpstr>
      <vt:lpstr>Species description</vt:lpstr>
    </vt:vector>
  </TitlesOfParts>
  <Company>University of New Mexico Medical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panda puffs</dc:creator>
  <cp:lastModifiedBy>panda puffs</cp:lastModifiedBy>
  <cp:revision>53</cp:revision>
  <dcterms:created xsi:type="dcterms:W3CDTF">2017-01-26T18:18:48Z</dcterms:created>
  <dcterms:modified xsi:type="dcterms:W3CDTF">2017-01-26T18:25:10Z</dcterms:modified>
</cp:coreProperties>
</file>