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19" r:id="rId2"/>
    <p:sldId id="645" r:id="rId3"/>
    <p:sldId id="646" r:id="rId4"/>
    <p:sldId id="603" r:id="rId5"/>
    <p:sldId id="602" r:id="rId6"/>
    <p:sldId id="604" r:id="rId7"/>
    <p:sldId id="441" r:id="rId8"/>
    <p:sldId id="396" r:id="rId9"/>
    <p:sldId id="620" r:id="rId10"/>
    <p:sldId id="606" r:id="rId11"/>
    <p:sldId id="605" r:id="rId12"/>
    <p:sldId id="621" r:id="rId13"/>
    <p:sldId id="398" r:id="rId14"/>
    <p:sldId id="612" r:id="rId15"/>
    <p:sldId id="407" r:id="rId16"/>
    <p:sldId id="406" r:id="rId17"/>
    <p:sldId id="408" r:id="rId18"/>
    <p:sldId id="622" r:id="rId19"/>
    <p:sldId id="404" r:id="rId20"/>
    <p:sldId id="405" r:id="rId21"/>
    <p:sldId id="466" r:id="rId22"/>
    <p:sldId id="467" r:id="rId23"/>
    <p:sldId id="468" r:id="rId24"/>
    <p:sldId id="623" r:id="rId25"/>
    <p:sldId id="607" r:id="rId26"/>
    <p:sldId id="609" r:id="rId27"/>
    <p:sldId id="608" r:id="rId28"/>
    <p:sldId id="610" r:id="rId29"/>
    <p:sldId id="470" r:id="rId30"/>
    <p:sldId id="613" r:id="rId31"/>
    <p:sldId id="410" r:id="rId32"/>
    <p:sldId id="415" r:id="rId33"/>
    <p:sldId id="615" r:id="rId34"/>
    <p:sldId id="411" r:id="rId35"/>
    <p:sldId id="412" r:id="rId36"/>
    <p:sldId id="416" r:id="rId37"/>
    <p:sldId id="418" r:id="rId38"/>
    <p:sldId id="647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7A3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74"/>
    <p:restoredTop sz="91081"/>
  </p:normalViewPr>
  <p:slideViewPr>
    <p:cSldViewPr>
      <p:cViewPr varScale="1">
        <p:scale>
          <a:sx n="112" d="100"/>
          <a:sy n="112" d="100"/>
        </p:scale>
        <p:origin x="81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2928"/>
    </p:cViewPr>
  </p:sorterViewPr>
  <p:notesViewPr>
    <p:cSldViewPr>
      <p:cViewPr varScale="1">
        <p:scale>
          <a:sx n="83" d="100"/>
          <a:sy n="83" d="100"/>
        </p:scale>
        <p:origin x="-2176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383B10-8ACA-064C-8845-FC6F4413A7A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7377E778-3E9F-1543-8414-BDE31DB4A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41903-5735-234C-A323-F12C35D1C257}" type="slidenum">
              <a:rPr lang="en-US"/>
              <a:pPr/>
              <a:t>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E9E464-CBA2-CD4C-8273-574D3578EA8E}" type="slidenum">
              <a:rPr lang="en-US"/>
              <a:pPr/>
              <a:t>22</a:t>
            </a:fld>
            <a:endParaRPr lang="en-US"/>
          </a:p>
        </p:txBody>
      </p:sp>
      <p:sp>
        <p:nvSpPr>
          <p:cNvPr id="335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1257-D994-5546-A9DC-801EA8BD9F3B}" type="slidenum">
              <a:rPr lang="en-US"/>
              <a:pPr/>
              <a:t>23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761257-D994-5546-A9DC-801EA8BD9F3B}" type="slidenum">
              <a:rPr lang="en-US"/>
              <a:pPr/>
              <a:t>24</a:t>
            </a:fld>
            <a:endParaRPr lang="en-US"/>
          </a:p>
        </p:txBody>
      </p:sp>
      <p:sp>
        <p:nvSpPr>
          <p:cNvPr id="3379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25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06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26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449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27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810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8A461-8F7B-C54D-9750-3F2F995219EC}" type="slidenum">
              <a:rPr lang="en-US"/>
              <a:pPr/>
              <a:t>28</a:t>
            </a:fld>
            <a:endParaRPr lang="en-US"/>
          </a:p>
        </p:txBody>
      </p:sp>
      <p:sp>
        <p:nvSpPr>
          <p:cNvPr id="339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372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BC5134-30F8-EF41-BEFE-17660E9312CA}" type="slidenum">
              <a:rPr lang="en-US"/>
              <a:pPr/>
              <a:t>29</a:t>
            </a:fld>
            <a:endParaRPr lang="en-US"/>
          </a:p>
        </p:txBody>
      </p:sp>
      <p:sp>
        <p:nvSpPr>
          <p:cNvPr id="342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DDB421-9311-584A-A780-AA5777BEBCCB}" type="slidenum">
              <a:rPr lang="en-US"/>
              <a:pPr/>
              <a:t>31</a:t>
            </a:fld>
            <a:endParaRPr lang="en-US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1AC35-CAE6-CA41-9A03-EEE5265E9513}" type="slidenum">
              <a:rPr lang="en-US"/>
              <a:pPr/>
              <a:t>32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5D00A-854C-CC40-9536-70736A431D8F}" type="slidenum">
              <a:rPr lang="en-US"/>
              <a:pPr/>
              <a:t>13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1AC35-CAE6-CA41-9A03-EEE5265E9513}" type="slidenum">
              <a:rPr lang="en-US"/>
              <a:pPr/>
              <a:t>33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50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C82B5-BF63-0340-96A4-CFD86D6D98AD}" type="slidenum">
              <a:rPr lang="en-US"/>
              <a:pPr/>
              <a:t>34</a:t>
            </a:fld>
            <a:endParaRPr lang="en-US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0CE721-2EEE-734E-BF18-1B9C814F7E69}" type="slidenum">
              <a:rPr lang="en-US"/>
              <a:pPr/>
              <a:t>35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792F09-2B79-7F44-B5CB-A6643015BA9D}" type="slidenum">
              <a:rPr lang="en-US"/>
              <a:pPr/>
              <a:t>36</a:t>
            </a:fld>
            <a:endParaRPr lang="en-US"/>
          </a:p>
        </p:txBody>
      </p:sp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568AD-C5E7-ED4E-BACB-7F34755C68DE}" type="slidenum">
              <a:rPr lang="en-US"/>
              <a:pPr/>
              <a:t>37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34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568AD-C5E7-ED4E-BACB-7F34755C68DE}" type="slidenum">
              <a:rPr lang="en-US"/>
              <a:pPr/>
              <a:t>38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3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EF8A71-5974-7847-A116-99BCAFCE3ABE}" type="slidenum">
              <a:rPr lang="en-US"/>
              <a:pPr/>
              <a:t>14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25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2B3598-F26C-834B-9043-CADA4C16D6FF}" type="slidenum">
              <a:rPr lang="en-US"/>
              <a:pPr/>
              <a:t>15</a:t>
            </a:fld>
            <a:endParaRPr lang="en-US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AF7B95-044A-3848-8B8B-DC405D24BBED}" type="slidenum">
              <a:rPr lang="en-US"/>
              <a:pPr/>
              <a:t>16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F31A1-9DC6-D445-B4CA-0E14802A38C2}" type="slidenum">
              <a:rPr lang="en-US"/>
              <a:pPr/>
              <a:t>17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F31A1-9DC6-D445-B4CA-0E14802A38C2}" type="slidenum">
              <a:rPr lang="en-US"/>
              <a:pPr/>
              <a:t>18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EE33D-4D58-724F-BDC9-31FB7D1F9B78}" type="slidenum">
              <a:rPr lang="en-US"/>
              <a:pPr/>
              <a:t>20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3EEA75-B77B-1246-805D-55FB4E1B3371}" type="slidenum">
              <a:rPr lang="en-US"/>
              <a:pPr/>
              <a:t>21</a:t>
            </a:fld>
            <a:endParaRPr lang="en-US"/>
          </a:p>
        </p:txBody>
      </p:sp>
      <p:sp>
        <p:nvSpPr>
          <p:cNvPr id="3338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DA0E5-EFB3-3140-9185-ECB564CEB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32A93-A3A2-AB43-A0E5-A2E678485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DBB90-C403-F349-A718-F4D8D0B49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2FD9B-45B3-EE45-9CB1-FA775D355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4909B-D149-C34E-A344-6E6D018DB3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022A-0E05-654B-8680-D7BEFEB6B2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791E7-2FDD-B341-82F6-08489AF7A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3BF64-E984-0241-BD99-FFAE47ED7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C96B7-6EE2-D34C-B2FE-60CDE51319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2D208-F46E-0A44-AEDE-F9007AB30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82B35-3403-A546-87DA-09445F8BA3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04588-1878-CB4E-9B83-600CA6C4E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/>
              </a:defRPr>
            </a:lvl1pPr>
          </a:lstStyle>
          <a:p>
            <a:pPr>
              <a:defRPr/>
            </a:pPr>
            <a:fld id="{5EA28255-9C59-1048-A5DA-38FE4539E4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F385-11A1-614D-9C2A-1B7751DA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23471" cy="1143000"/>
          </a:xfrm>
        </p:spPr>
        <p:txBody>
          <a:bodyPr/>
          <a:lstStyle/>
          <a:p>
            <a:r>
              <a:rPr lang="en-US" dirty="0"/>
              <a:t>GVZ 2023 23 Feb</a:t>
            </a:r>
          </a:p>
        </p:txBody>
      </p:sp>
      <p:pic>
        <p:nvPicPr>
          <p:cNvPr id="1026" name="Picture 2" descr="Cookie Monster Corrupted by Neo-Nazis to Lure Kids">
            <a:extLst>
              <a:ext uri="{FF2B5EF4-FFF2-40B4-BE49-F238E27FC236}">
                <a16:creationId xmlns:a16="http://schemas.microsoft.com/office/drawing/2014/main" id="{10A1AD62-FD56-3440-95F5-EA97A7DF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09800"/>
            <a:ext cx="455956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2F228D-E1AC-E647-97AA-A563F97CD9B2}"/>
              </a:ext>
            </a:extLst>
          </p:cNvPr>
          <p:cNvSpPr txBox="1">
            <a:spLocks/>
          </p:cNvSpPr>
          <p:nvPr/>
        </p:nvSpPr>
        <p:spPr bwMode="auto">
          <a:xfrm>
            <a:off x="457200" y="2251587"/>
            <a:ext cx="4817604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800" kern="0" dirty="0" err="1"/>
              <a:t>Amniota</a:t>
            </a:r>
            <a:endParaRPr lang="en-US" sz="2800" kern="0" dirty="0"/>
          </a:p>
          <a:p>
            <a:r>
              <a:rPr lang="en-US" sz="2800" kern="0" dirty="0"/>
              <a:t>Lepidosauria</a:t>
            </a:r>
          </a:p>
          <a:p>
            <a:pPr lvl="1"/>
            <a:r>
              <a:rPr lang="en-US" kern="0" dirty="0"/>
              <a:t>Phylogeny</a:t>
            </a:r>
          </a:p>
          <a:p>
            <a:pPr lvl="1"/>
            <a:r>
              <a:rPr lang="en-US" kern="0" dirty="0"/>
              <a:t>Traits</a:t>
            </a:r>
          </a:p>
          <a:p>
            <a:pPr lvl="1"/>
            <a:r>
              <a:rPr lang="en-US" kern="0"/>
              <a:t>Diversity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8541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3045306" y="266680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</p:cNvCxnSpPr>
          <p:nvPr/>
        </p:nvCxnSpPr>
        <p:spPr>
          <a:xfrm flipH="1" flipV="1">
            <a:off x="4078591" y="2718923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66644" y="287765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5083103" y="265641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560309" y="265641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532649" y="-1411143"/>
            <a:ext cx="2362007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Serpentes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Sphenodon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Reptilia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5196869" y="510451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Lepidosauria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294611" y="4431268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Squamata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533460" y="456466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993313" y="515669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824335" y="265641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60384F6-B785-9840-A20B-D45945333580}"/>
              </a:ext>
            </a:extLst>
          </p:cNvPr>
          <p:cNvSpPr/>
          <p:nvPr/>
        </p:nvSpPr>
        <p:spPr bwMode="auto">
          <a:xfrm>
            <a:off x="4418115" y="444576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0FB96C-6919-6141-B0EE-A5EC6C89E6C2}"/>
              </a:ext>
            </a:extLst>
          </p:cNvPr>
          <p:cNvSpPr/>
          <p:nvPr/>
        </p:nvSpPr>
        <p:spPr bwMode="auto">
          <a:xfrm>
            <a:off x="5740649" y="609600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CAAC54-0DD0-1B44-845F-933FD4C99EE5}"/>
              </a:ext>
            </a:extLst>
          </p:cNvPr>
          <p:cNvSpPr txBox="1"/>
          <p:nvPr/>
        </p:nvSpPr>
        <p:spPr>
          <a:xfrm>
            <a:off x="4900378" y="6059246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69A442-D9F1-E448-880F-A4C13D900C80}"/>
              </a:ext>
            </a:extLst>
          </p:cNvPr>
          <p:cNvSpPr txBox="1"/>
          <p:nvPr/>
        </p:nvSpPr>
        <p:spPr>
          <a:xfrm>
            <a:off x="3162319" y="4800600"/>
            <a:ext cx="13424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Calibri"/>
                <a:cs typeface="Calibri"/>
              </a:rPr>
              <a:t>hemipenes</a:t>
            </a:r>
            <a:r>
              <a:rPr lang="en-US" sz="1800" dirty="0">
                <a:latin typeface="Calibri"/>
                <a:cs typeface="Calibri"/>
              </a:rPr>
              <a:t> </a:t>
            </a:r>
          </a:p>
          <a:p>
            <a:r>
              <a:rPr lang="en-US" sz="1800" dirty="0">
                <a:latin typeface="Calibri"/>
                <a:cs typeface="Calibri"/>
              </a:rPr>
              <a:t>kinetic skull</a:t>
            </a:r>
          </a:p>
          <a:p>
            <a:r>
              <a:rPr lang="en-US" sz="1800" dirty="0">
                <a:latin typeface="Calibri"/>
                <a:cs typeface="Calibri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C189CC-FD91-1949-A975-5C2F4982A03D}"/>
              </a:ext>
            </a:extLst>
          </p:cNvPr>
          <p:cNvCxnSpPr/>
          <p:nvPr/>
        </p:nvCxnSpPr>
        <p:spPr bwMode="auto">
          <a:xfrm>
            <a:off x="4549703" y="4948743"/>
            <a:ext cx="533400" cy="1588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611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3045306" y="266680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</p:cNvCxnSpPr>
          <p:nvPr/>
        </p:nvCxnSpPr>
        <p:spPr>
          <a:xfrm flipH="1" flipV="1">
            <a:off x="4078591" y="2718923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66644" y="287765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5083103" y="265641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560309" y="265641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532649" y="-1411143"/>
            <a:ext cx="2362007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Serpentes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Sphenodon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Reptilia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3654906" y="511706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Lepidosauria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294611" y="4431268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Squamata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533460" y="456466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993313" y="515669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824335" y="265641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60384F6-B785-9840-A20B-D45945333580}"/>
              </a:ext>
            </a:extLst>
          </p:cNvPr>
          <p:cNvSpPr/>
          <p:nvPr/>
        </p:nvSpPr>
        <p:spPr bwMode="auto">
          <a:xfrm>
            <a:off x="4418115" y="444576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0FB96C-6919-6141-B0EE-A5EC6C89E6C2}"/>
              </a:ext>
            </a:extLst>
          </p:cNvPr>
          <p:cNvSpPr/>
          <p:nvPr/>
        </p:nvSpPr>
        <p:spPr bwMode="auto">
          <a:xfrm>
            <a:off x="5740649" y="609600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CAAC54-0DD0-1B44-845F-933FD4C99EE5}"/>
              </a:ext>
            </a:extLst>
          </p:cNvPr>
          <p:cNvSpPr txBox="1"/>
          <p:nvPr/>
        </p:nvSpPr>
        <p:spPr>
          <a:xfrm>
            <a:off x="4900378" y="6059246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</p:spTree>
    <p:extLst>
      <p:ext uri="{BB962C8B-B14F-4D97-AF65-F5344CB8AC3E}">
        <p14:creationId xmlns:p14="http://schemas.microsoft.com/office/powerpoint/2010/main" val="2302962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DSCN255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94263"/>
            <a:ext cx="32766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28700"/>
            <a:ext cx="8712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800" y="381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Calibri"/>
              </a:rPr>
              <a:t>Lepidosauria	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25"/>
            <a:ext cx="69342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812925" y="517525"/>
            <a:ext cx="50032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Rhynchocephalia: </a:t>
            </a:r>
            <a:r>
              <a:rPr lang="en-US" i="1">
                <a:latin typeface="Calibri"/>
              </a:rPr>
              <a:t>Spenodon punctatus</a:t>
            </a:r>
            <a:endParaRPr lang="en-US"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3692930"/>
            <a:ext cx="2667000" cy="29364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94325" y="1660525"/>
            <a:ext cx="298628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>
                <a:latin typeface="Calibri"/>
              </a:rPr>
              <a:t>Sphenodon punctatus</a:t>
            </a:r>
            <a:r>
              <a:rPr lang="en-US" dirty="0">
                <a:latin typeface="Calibri"/>
              </a:rPr>
              <a:t>:</a:t>
            </a:r>
          </a:p>
          <a:p>
            <a:r>
              <a:rPr lang="en-US" dirty="0" err="1">
                <a:latin typeface="Calibri"/>
              </a:rPr>
              <a:t>Rhyncocephalia</a:t>
            </a:r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Diapsid skull</a:t>
            </a: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i="1" dirty="0">
              <a:latin typeface="Calibri"/>
            </a:endParaRPr>
          </a:p>
          <a:p>
            <a:endParaRPr lang="en-US" i="1" dirty="0">
              <a:latin typeface="Calibri"/>
            </a:endParaRPr>
          </a:p>
          <a:p>
            <a:r>
              <a:rPr lang="en-US" i="1" dirty="0">
                <a:latin typeface="Calibri"/>
              </a:rPr>
              <a:t>Varanus </a:t>
            </a:r>
            <a:r>
              <a:rPr lang="en-US" i="1" dirty="0" err="1">
                <a:latin typeface="Calibri"/>
              </a:rPr>
              <a:t>sp</a:t>
            </a:r>
            <a:r>
              <a:rPr lang="en-US" dirty="0">
                <a:latin typeface="Calibri"/>
              </a:rPr>
              <a:t>:</a:t>
            </a:r>
          </a:p>
          <a:p>
            <a:r>
              <a:rPr lang="en-US" dirty="0">
                <a:latin typeface="Calibri"/>
              </a:rPr>
              <a:t>Squamata</a:t>
            </a:r>
          </a:p>
          <a:p>
            <a:r>
              <a:rPr lang="en-US" dirty="0">
                <a:latin typeface="Calibri"/>
              </a:rPr>
              <a:t>Modified diapsid skull</a:t>
            </a:r>
          </a:p>
        </p:txBody>
      </p:sp>
      <p:pic>
        <p:nvPicPr>
          <p:cNvPr id="7170" name="Picture 2" descr="Digimorph - Sphenodon punctatus (tuatara) - adult">
            <a:extLst>
              <a:ext uri="{FF2B5EF4-FFF2-40B4-BE49-F238E27FC236}">
                <a16:creationId xmlns:a16="http://schemas.microsoft.com/office/drawing/2014/main" id="{D9E92AA8-1AE7-1743-B5A7-3D4DD5C54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78246"/>
            <a:ext cx="4438486" cy="249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ystery Skull Challenge February 2008 - Reptiles Magazine">
            <a:extLst>
              <a:ext uri="{FF2B5EF4-FFF2-40B4-BE49-F238E27FC236}">
                <a16:creationId xmlns:a16="http://schemas.microsoft.com/office/drawing/2014/main" id="{DE6EB804-05AB-B245-B737-08BC3BCBA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86" y="3880822"/>
            <a:ext cx="4587405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9379CDB-754E-9443-B2EA-91B421EDFF60}"/>
              </a:ext>
            </a:extLst>
          </p:cNvPr>
          <p:cNvCxnSpPr/>
          <p:nvPr/>
        </p:nvCxnSpPr>
        <p:spPr bwMode="auto">
          <a:xfrm flipH="1">
            <a:off x="3429000" y="990600"/>
            <a:ext cx="2438400" cy="1066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844114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1026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914400" y="1541462"/>
            <a:ext cx="708660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8835" name="Text Box 1027"/>
          <p:cNvSpPr txBox="1">
            <a:spLocks noChangeArrowheads="1"/>
          </p:cNvSpPr>
          <p:nvPr/>
        </p:nvSpPr>
        <p:spPr bwMode="auto">
          <a:xfrm>
            <a:off x="1279525" y="136525"/>
            <a:ext cx="4971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Cranial kinesis in lizard skulls:</a:t>
            </a:r>
          </a:p>
          <a:p>
            <a:r>
              <a:rPr lang="en-US">
                <a:latin typeface="Calibri"/>
              </a:rPr>
              <a:t>Streptostylic, mesokinetic, metakinetic</a:t>
            </a:r>
          </a:p>
        </p:txBody>
      </p:sp>
      <p:sp>
        <p:nvSpPr>
          <p:cNvPr id="248836" name="Text Box 1028"/>
          <p:cNvSpPr txBox="1">
            <a:spLocks noChangeArrowheads="1"/>
          </p:cNvSpPr>
          <p:nvPr/>
        </p:nvSpPr>
        <p:spPr bwMode="auto">
          <a:xfrm>
            <a:off x="7924800" y="4098925"/>
            <a:ext cx="1315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quadrate</a:t>
            </a:r>
          </a:p>
        </p:txBody>
      </p:sp>
      <p:sp>
        <p:nvSpPr>
          <p:cNvPr id="248837" name="Line 1029"/>
          <p:cNvSpPr>
            <a:spLocks noChangeShapeType="1"/>
          </p:cNvSpPr>
          <p:nvPr/>
        </p:nvSpPr>
        <p:spPr bwMode="auto">
          <a:xfrm flipH="1">
            <a:off x="6858000" y="4343400"/>
            <a:ext cx="1066800" cy="4572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/>
            </a:endParaRPr>
          </a:p>
        </p:txBody>
      </p:sp>
      <p:pic>
        <p:nvPicPr>
          <p:cNvPr id="6" name="Picture 5" descr="Komodo-Drag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" y="1143000"/>
            <a:ext cx="3479800" cy="26098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l="11333" t="10069" r="10577"/>
          <a:stretch>
            <a:fillRect/>
          </a:stretch>
        </p:blipFill>
        <p:spPr bwMode="auto">
          <a:xfrm>
            <a:off x="3886200" y="2436813"/>
            <a:ext cx="518160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38200" y="334963"/>
            <a:ext cx="26098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</a:rPr>
              <a:t>Lizard tongues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371600"/>
            <a:ext cx="30480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381000"/>
            <a:ext cx="25908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 descr="dscn01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0" y="304800"/>
            <a:ext cx="2439988" cy="1830388"/>
          </a:xfrm>
          <a:prstGeom prst="rect">
            <a:avLst/>
          </a:prstGeom>
          <a:noFill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651250"/>
            <a:ext cx="34290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5" name="Picture 10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62000"/>
            <a:ext cx="41973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0886" name="Picture 10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400000">
            <a:off x="4360069" y="2269331"/>
            <a:ext cx="5486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0887" name="Rectangle 1031"/>
          <p:cNvSpPr>
            <a:spLocks noChangeArrowheads="1"/>
          </p:cNvSpPr>
          <p:nvPr/>
        </p:nvSpPr>
        <p:spPr bwMode="auto">
          <a:xfrm>
            <a:off x="3429000" y="228600"/>
            <a:ext cx="2326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Caudal autotomy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7" name="Rectangle 1031"/>
          <p:cNvSpPr>
            <a:spLocks noChangeArrowheads="1"/>
          </p:cNvSpPr>
          <p:nvPr/>
        </p:nvSpPr>
        <p:spPr bwMode="auto">
          <a:xfrm>
            <a:off x="3429000" y="228600"/>
            <a:ext cx="2326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Caudal autotomy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0"/>
            <a:ext cx="9132573" cy="4274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Reproduction in squamates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362200"/>
            <a:ext cx="3810000" cy="4114800"/>
          </a:xfrm>
        </p:spPr>
        <p:txBody>
          <a:bodyPr/>
          <a:lstStyle/>
          <a:p>
            <a:r>
              <a:rPr lang="en-US" sz="2400"/>
              <a:t>Oviparous or viviparous</a:t>
            </a:r>
          </a:p>
          <a:p>
            <a:r>
              <a:rPr lang="en-US" sz="2400"/>
              <a:t>Usually sexual, some parthenogenetic</a:t>
            </a:r>
          </a:p>
          <a:p>
            <a:r>
              <a:rPr lang="en-US" sz="2400"/>
              <a:t>GSD or TSD</a:t>
            </a:r>
          </a:p>
          <a:p>
            <a:r>
              <a:rPr lang="en-US" sz="2400"/>
              <a:t>Some parental care</a:t>
            </a:r>
          </a:p>
          <a:p>
            <a:r>
              <a:rPr lang="en-US" sz="2400"/>
              <a:t>Territorial</a:t>
            </a:r>
          </a:p>
        </p:txBody>
      </p:sp>
      <p:pic>
        <p:nvPicPr>
          <p:cNvPr id="2529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0150" y="1981200"/>
            <a:ext cx="3086100" cy="4114800"/>
          </a:xfrm>
          <a:ln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2621D-C6EC-5C42-9DB9-AE843515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368300"/>
            <a:ext cx="4089400" cy="612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1AA39C-6573-CB4C-848C-4805E9D7C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970" y="3227388"/>
            <a:ext cx="5416550" cy="219925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32B3DC-453D-3640-8568-F61949575726}"/>
              </a:ext>
            </a:extLst>
          </p:cNvPr>
          <p:cNvGrpSpPr/>
          <p:nvPr/>
        </p:nvGrpSpPr>
        <p:grpSpPr>
          <a:xfrm>
            <a:off x="4216400" y="381000"/>
            <a:ext cx="4089400" cy="2133600"/>
            <a:chOff x="2979422" y="571500"/>
            <a:chExt cx="4089400" cy="213360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8156948-CE51-204C-85D2-60C3046F3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5145"/>
            <a:stretch/>
          </p:blipFill>
          <p:spPr>
            <a:xfrm>
              <a:off x="2979422" y="571500"/>
              <a:ext cx="4089400" cy="213360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EA88A26-1741-2543-90EA-EA853AE563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0994" t="16183" r="34783" b="75104"/>
            <a:stretch/>
          </p:blipFill>
          <p:spPr>
            <a:xfrm>
              <a:off x="4645152" y="2084832"/>
              <a:ext cx="990600" cy="53340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10AD64C-0A65-F34D-86A5-3C0F4E87A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7614" t="9633" r="35690" b="84891"/>
            <a:stretch/>
          </p:blipFill>
          <p:spPr>
            <a:xfrm>
              <a:off x="4910328" y="1676400"/>
              <a:ext cx="682752" cy="33528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8059D9-9B4F-6D40-9DDF-49D73B466ED0}"/>
                </a:ext>
              </a:extLst>
            </p:cNvPr>
            <p:cNvSpPr/>
            <p:nvPr/>
          </p:nvSpPr>
          <p:spPr bwMode="auto">
            <a:xfrm>
              <a:off x="5562600" y="1447800"/>
              <a:ext cx="993648" cy="1143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crocodilians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6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turtles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8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sz="6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mammals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dirty="0">
                  <a:latin typeface="+mn-lt"/>
                  <a:ea typeface="Verdana" panose="020B0604030504040204" pitchFamily="34" charset="0"/>
                  <a:cs typeface="Verdana" panose="020B0604030504040204" pitchFamily="34" charset="0"/>
                </a:rPr>
                <a:t>birds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322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 t="14098" b="27188"/>
          <a:stretch>
            <a:fillRect/>
          </a:stretch>
        </p:blipFill>
        <p:spPr bwMode="auto">
          <a:xfrm>
            <a:off x="76200" y="3505200"/>
            <a:ext cx="7620000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1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4470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Hemipenes diversity in Squamates</a:t>
            </a:r>
          </a:p>
        </p:txBody>
      </p:sp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281940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5894388" y="1798638"/>
            <a:ext cx="1205466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Calibri"/>
              </a:rPr>
              <a:t>A. macrophallus</a:t>
            </a:r>
            <a:endParaRPr lang="en-US">
              <a:latin typeface="Calibri"/>
            </a:endParaRP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5867400" y="2544763"/>
            <a:ext cx="846393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Calibri"/>
              </a:rPr>
              <a:t>A. cupreus</a:t>
            </a:r>
            <a:endParaRPr lang="en-US">
              <a:latin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Temperature-dependent sex determination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84437"/>
            <a:ext cx="7798150" cy="4525963"/>
          </a:xfrm>
        </p:spPr>
        <p:txBody>
          <a:bodyPr/>
          <a:lstStyle/>
          <a:p>
            <a:r>
              <a:rPr lang="en-US" sz="2400" dirty="0"/>
              <a:t>Sex determined by temperature during critical period of development</a:t>
            </a:r>
          </a:p>
          <a:p>
            <a:r>
              <a:rPr lang="en-US" sz="2400" dirty="0"/>
              <a:t>All </a:t>
            </a:r>
            <a:r>
              <a:rPr lang="en-US" sz="2400" dirty="0" err="1"/>
              <a:t>crocodylians</a:t>
            </a:r>
            <a:r>
              <a:rPr lang="en-US" sz="2400" dirty="0"/>
              <a:t>, </a:t>
            </a:r>
            <a:r>
              <a:rPr lang="en-US" sz="2400" i="1" dirty="0" err="1"/>
              <a:t>Sphenodon</a:t>
            </a:r>
            <a:r>
              <a:rPr lang="en-US" sz="2400" dirty="0"/>
              <a:t>, most turtles, some lizards</a:t>
            </a:r>
          </a:p>
          <a:p>
            <a:r>
              <a:rPr lang="en-US" sz="2400" dirty="0"/>
              <a:t>Small range of temperatures (1-2C) at which both sexes produced</a:t>
            </a:r>
          </a:p>
          <a:p>
            <a:r>
              <a:rPr lang="en-US" sz="2400" dirty="0"/>
              <a:t>Differences in sex ratios within nests, between nests, between seasons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Text Box 2"/>
          <p:cNvSpPr txBox="1">
            <a:spLocks noChangeArrowheads="1"/>
          </p:cNvSpPr>
          <p:nvPr/>
        </p:nvSpPr>
        <p:spPr bwMode="auto">
          <a:xfrm>
            <a:off x="3200400" y="457200"/>
            <a:ext cx="2677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Three patterns of TSD</a:t>
            </a:r>
          </a:p>
        </p:txBody>
      </p:sp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0" y="1116013"/>
            <a:ext cx="74549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4852" name="Text Box 4"/>
          <p:cNvSpPr txBox="1">
            <a:spLocks noChangeArrowheads="1"/>
          </p:cNvSpPr>
          <p:nvPr/>
        </p:nvSpPr>
        <p:spPr bwMode="auto">
          <a:xfrm>
            <a:off x="5000625" y="1889125"/>
            <a:ext cx="305158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Most turtles</a:t>
            </a:r>
          </a:p>
          <a:p>
            <a:endParaRPr lang="en-US" dirty="0">
              <a:latin typeface="Geneva"/>
            </a:endParaRPr>
          </a:p>
          <a:p>
            <a:endParaRPr lang="en-US" dirty="0">
              <a:latin typeface="Geneva"/>
            </a:endParaRPr>
          </a:p>
          <a:p>
            <a:endParaRPr lang="en-US" dirty="0">
              <a:latin typeface="Geneva"/>
            </a:endParaRPr>
          </a:p>
          <a:p>
            <a:endParaRPr lang="en-US" dirty="0">
              <a:latin typeface="Geneva"/>
            </a:endParaRPr>
          </a:p>
          <a:p>
            <a:r>
              <a:rPr lang="en-US" dirty="0">
                <a:latin typeface="Geneva"/>
              </a:rPr>
              <a:t>Many lizards</a:t>
            </a:r>
          </a:p>
          <a:p>
            <a:endParaRPr lang="en-US" dirty="0">
              <a:latin typeface="Geneva"/>
            </a:endParaRPr>
          </a:p>
          <a:p>
            <a:endParaRPr lang="en-US" dirty="0">
              <a:latin typeface="Geneva"/>
            </a:endParaRPr>
          </a:p>
          <a:p>
            <a:r>
              <a:rPr lang="en-US" dirty="0">
                <a:latin typeface="Geneva"/>
              </a:rPr>
              <a:t>All crocs, some </a:t>
            </a:r>
          </a:p>
          <a:p>
            <a:r>
              <a:rPr lang="en-US" dirty="0">
                <a:latin typeface="Geneva"/>
              </a:rPr>
              <a:t>lizards, few turtles</a:t>
            </a:r>
          </a:p>
        </p:txBody>
      </p:sp>
      <p:sp>
        <p:nvSpPr>
          <p:cNvPr id="334853" name="Text Box 5"/>
          <p:cNvSpPr txBox="1">
            <a:spLocks noChangeArrowheads="1"/>
          </p:cNvSpPr>
          <p:nvPr/>
        </p:nvSpPr>
        <p:spPr bwMode="auto">
          <a:xfrm>
            <a:off x="-244475" y="1812925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Geneva"/>
            </a:endParaRPr>
          </a:p>
        </p:txBody>
      </p:sp>
      <p:sp>
        <p:nvSpPr>
          <p:cNvPr id="334854" name="Text Box 6"/>
          <p:cNvSpPr txBox="1">
            <a:spLocks noChangeArrowheads="1"/>
          </p:cNvSpPr>
          <p:nvPr/>
        </p:nvSpPr>
        <p:spPr bwMode="auto">
          <a:xfrm rot="16200000">
            <a:off x="-573235" y="3392635"/>
            <a:ext cx="313213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eneva"/>
              </a:rPr>
              <a:t>Proportion of males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would TSD evolve?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4510"/>
            <a:ext cx="7772400" cy="4114800"/>
          </a:xfrm>
        </p:spPr>
        <p:txBody>
          <a:bodyPr/>
          <a:lstStyle/>
          <a:p>
            <a:r>
              <a:rPr lang="en-US" sz="2000" dirty="0" err="1"/>
              <a:t>Charnov</a:t>
            </a:r>
            <a:r>
              <a:rPr lang="en-US" sz="2000" dirty="0"/>
              <a:t> and Bull (1987): TSD favored when different temperature environments confer different fitness advantages for each sex.</a:t>
            </a:r>
          </a:p>
          <a:p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2" y="4321584"/>
            <a:ext cx="3248519" cy="228394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would TSD evolve?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84510"/>
            <a:ext cx="7772400" cy="4114800"/>
          </a:xfrm>
        </p:spPr>
        <p:txBody>
          <a:bodyPr/>
          <a:lstStyle/>
          <a:p>
            <a:r>
              <a:rPr lang="en-US" sz="2000" dirty="0" err="1"/>
              <a:t>Charnov</a:t>
            </a:r>
            <a:r>
              <a:rPr lang="en-US" sz="2000" dirty="0"/>
              <a:t> and Bull (1987): TSD favored when different temperature environments confer different fitness advantages for each sex.</a:t>
            </a:r>
          </a:p>
          <a:p>
            <a:endParaRPr lang="en-US" sz="2000" dirty="0"/>
          </a:p>
          <a:p>
            <a:r>
              <a:rPr lang="en-US" sz="2000" dirty="0"/>
              <a:t>"if an individual finds itself in an environment where it can become a below average female or an above average male, selection will favor its becoming male because it can pass on more of its genes than if it were female"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8202" y="4321584"/>
            <a:ext cx="3248519" cy="228394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tching Skink Lizard Eggs - Monitoring a Terrarium using Adosia IoT WiFi  Controller + Motion Detect - YouTube">
            <a:extLst>
              <a:ext uri="{FF2B5EF4-FFF2-40B4-BE49-F238E27FC236}">
                <a16:creationId xmlns:a16="http://schemas.microsoft.com/office/drawing/2014/main" id="{43231F9F-6064-9A48-8165-30D3DC16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676400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6F99B4-9AC6-914D-804C-A9D74AC07485}"/>
              </a:ext>
            </a:extLst>
          </p:cNvPr>
          <p:cNvCxnSpPr/>
          <p:nvPr/>
        </p:nvCxnSpPr>
        <p:spPr bwMode="auto">
          <a:xfrm>
            <a:off x="4114800" y="1676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F81AB1-054D-F04D-8EF2-9215A11473CD}"/>
              </a:ext>
            </a:extLst>
          </p:cNvPr>
          <p:cNvCxnSpPr/>
          <p:nvPr/>
        </p:nvCxnSpPr>
        <p:spPr bwMode="auto">
          <a:xfrm>
            <a:off x="4114800" y="2438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77B651-0AEE-D948-92A9-05A047B851C1}"/>
              </a:ext>
            </a:extLst>
          </p:cNvPr>
          <p:cNvCxnSpPr/>
          <p:nvPr/>
        </p:nvCxnSpPr>
        <p:spPr bwMode="auto">
          <a:xfrm>
            <a:off x="4114800" y="3200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E5CC14-90F0-A643-ACC8-B618A4B5F246}"/>
              </a:ext>
            </a:extLst>
          </p:cNvPr>
          <p:cNvSpPr txBox="1"/>
          <p:nvPr/>
        </p:nvSpPr>
        <p:spPr>
          <a:xfrm>
            <a:off x="2895600" y="15240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9"/>
                </a:solidFill>
              </a:rPr>
              <a:t>COLD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4EBFBE-A2ED-7E40-B2CB-00BEBD67D85E}"/>
              </a:ext>
            </a:extLst>
          </p:cNvPr>
          <p:cNvSpPr txBox="1"/>
          <p:nvPr/>
        </p:nvSpPr>
        <p:spPr>
          <a:xfrm>
            <a:off x="5562600" y="1524000"/>
            <a:ext cx="15872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FEMALES</a:t>
            </a:r>
          </a:p>
          <a:p>
            <a:endParaRPr lang="en-US" dirty="0"/>
          </a:p>
          <a:p>
            <a:r>
              <a:rPr lang="en-US" dirty="0"/>
              <a:t>MALES</a:t>
            </a:r>
          </a:p>
          <a:p>
            <a:endParaRPr lang="en-US" dirty="0"/>
          </a:p>
          <a:p>
            <a:r>
              <a:rPr lang="en-US" dirty="0"/>
              <a:t>FEMALES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9F6065-227D-BC4D-9789-1D9EA56A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294" y="1905000"/>
            <a:ext cx="1409906" cy="9912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3CCD1A-4E49-834F-92BC-366B695B2C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256" y="-152400"/>
            <a:ext cx="7397544" cy="150020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064B75C-8BAD-DE4C-929E-6BC0123714B9}"/>
              </a:ext>
            </a:extLst>
          </p:cNvPr>
          <p:cNvSpPr txBox="1"/>
          <p:nvPr/>
        </p:nvSpPr>
        <p:spPr>
          <a:xfrm>
            <a:off x="685800" y="1214735"/>
            <a:ext cx="139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43705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tching Skink Lizard Eggs - Monitoring a Terrarium using Adosia IoT WiFi  Controller + Motion Detect - YouTube">
            <a:extLst>
              <a:ext uri="{FF2B5EF4-FFF2-40B4-BE49-F238E27FC236}">
                <a16:creationId xmlns:a16="http://schemas.microsoft.com/office/drawing/2014/main" id="{43231F9F-6064-9A48-8165-30D3DC16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1676400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56F99B4-9AC6-914D-804C-A9D74AC07485}"/>
              </a:ext>
            </a:extLst>
          </p:cNvPr>
          <p:cNvCxnSpPr/>
          <p:nvPr/>
        </p:nvCxnSpPr>
        <p:spPr bwMode="auto">
          <a:xfrm>
            <a:off x="4114800" y="1676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F81AB1-054D-F04D-8EF2-9215A11473CD}"/>
              </a:ext>
            </a:extLst>
          </p:cNvPr>
          <p:cNvCxnSpPr/>
          <p:nvPr/>
        </p:nvCxnSpPr>
        <p:spPr bwMode="auto">
          <a:xfrm>
            <a:off x="4114800" y="2438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77B651-0AEE-D948-92A9-05A047B851C1}"/>
              </a:ext>
            </a:extLst>
          </p:cNvPr>
          <p:cNvCxnSpPr/>
          <p:nvPr/>
        </p:nvCxnSpPr>
        <p:spPr bwMode="auto">
          <a:xfrm>
            <a:off x="4114800" y="3200400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BE5CC14-90F0-A643-ACC8-B618A4B5F246}"/>
              </a:ext>
            </a:extLst>
          </p:cNvPr>
          <p:cNvSpPr txBox="1"/>
          <p:nvPr/>
        </p:nvSpPr>
        <p:spPr>
          <a:xfrm>
            <a:off x="2895600" y="1524000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9"/>
                </a:solidFill>
              </a:rPr>
              <a:t>COLD</a:t>
            </a:r>
          </a:p>
        </p:txBody>
      </p:sp>
      <p:pic>
        <p:nvPicPr>
          <p:cNvPr id="14" name="Picture 2" descr="Hatching Skink Lizard Eggs - Monitoring a Terrarium using Adosia IoT WiFi  Controller + Motion Detect - YouTube">
            <a:extLst>
              <a:ext uri="{FF2B5EF4-FFF2-40B4-BE49-F238E27FC236}">
                <a16:creationId xmlns:a16="http://schemas.microsoft.com/office/drawing/2014/main" id="{06AA9DB1-829D-0C40-9795-915FA86B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4881265"/>
            <a:ext cx="19304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4EBFBE-A2ED-7E40-B2CB-00BEBD67D85E}"/>
              </a:ext>
            </a:extLst>
          </p:cNvPr>
          <p:cNvSpPr txBox="1"/>
          <p:nvPr/>
        </p:nvSpPr>
        <p:spPr>
          <a:xfrm>
            <a:off x="5562600" y="1524000"/>
            <a:ext cx="15872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FEMALES</a:t>
            </a:r>
          </a:p>
          <a:p>
            <a:endParaRPr lang="en-US" dirty="0"/>
          </a:p>
          <a:p>
            <a:r>
              <a:rPr lang="en-US" dirty="0"/>
              <a:t>MALES</a:t>
            </a:r>
          </a:p>
          <a:p>
            <a:endParaRPr lang="en-US" dirty="0"/>
          </a:p>
          <a:p>
            <a:r>
              <a:rPr lang="en-US" dirty="0"/>
              <a:t>FEMALES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0C76F-7326-9E44-9A69-44EEF990250D}"/>
              </a:ext>
            </a:extLst>
          </p:cNvPr>
          <p:cNvSpPr txBox="1"/>
          <p:nvPr/>
        </p:nvSpPr>
        <p:spPr>
          <a:xfrm>
            <a:off x="685800" y="4343400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EXPERIMENT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0724375-0CEC-3C41-A48E-B9D8CFACFC40}"/>
              </a:ext>
            </a:extLst>
          </p:cNvPr>
          <p:cNvCxnSpPr/>
          <p:nvPr/>
        </p:nvCxnSpPr>
        <p:spPr bwMode="auto">
          <a:xfrm>
            <a:off x="4114800" y="4694873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C859CB-2BFD-374E-A5CC-725F094C560E}"/>
              </a:ext>
            </a:extLst>
          </p:cNvPr>
          <p:cNvCxnSpPr/>
          <p:nvPr/>
        </p:nvCxnSpPr>
        <p:spPr bwMode="auto">
          <a:xfrm>
            <a:off x="4114800" y="5456873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70E3AA7-5223-B343-A306-AEB1C7245F11}"/>
              </a:ext>
            </a:extLst>
          </p:cNvPr>
          <p:cNvCxnSpPr/>
          <p:nvPr/>
        </p:nvCxnSpPr>
        <p:spPr bwMode="auto">
          <a:xfrm>
            <a:off x="4114800" y="6218873"/>
            <a:ext cx="1143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5C2191-4D8B-A843-8F3F-A01560111B7C}"/>
              </a:ext>
            </a:extLst>
          </p:cNvPr>
          <p:cNvSpPr txBox="1"/>
          <p:nvPr/>
        </p:nvSpPr>
        <p:spPr>
          <a:xfrm>
            <a:off x="2895600" y="4542473"/>
            <a:ext cx="11428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WARM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000099"/>
                </a:solidFill>
              </a:rPr>
              <a:t>COLD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E3739FB-BC65-B245-8961-80BF66E73FF9}"/>
              </a:ext>
            </a:extLst>
          </p:cNvPr>
          <p:cNvSpPr txBox="1"/>
          <p:nvPr/>
        </p:nvSpPr>
        <p:spPr>
          <a:xfrm>
            <a:off x="5562600" y="4542473"/>
            <a:ext cx="197361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FEMALES </a:t>
            </a:r>
          </a:p>
          <a:p>
            <a:r>
              <a:rPr lang="en-US" dirty="0"/>
              <a:t>AND MALES</a:t>
            </a:r>
          </a:p>
          <a:p>
            <a:r>
              <a:rPr lang="en-US" dirty="0"/>
              <a:t>FEMALES </a:t>
            </a:r>
          </a:p>
          <a:p>
            <a:r>
              <a:rPr lang="en-US" dirty="0"/>
              <a:t>AND MALES</a:t>
            </a:r>
          </a:p>
          <a:p>
            <a:r>
              <a:rPr lang="en-US" dirty="0"/>
              <a:t>FEMALES </a:t>
            </a:r>
          </a:p>
          <a:p>
            <a:r>
              <a:rPr lang="en-US" dirty="0"/>
              <a:t>AND MALES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9F6065-227D-BC4D-9789-1D9EA56A6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294" y="1905000"/>
            <a:ext cx="1409906" cy="9912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E02D5B-C06B-6D47-8717-5F69EA80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745" y="5157483"/>
            <a:ext cx="1415655" cy="9953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E3CF2D-FA21-9F4E-A869-1BC6A3F078C4}"/>
              </a:ext>
            </a:extLst>
          </p:cNvPr>
          <p:cNvSpPr txBox="1"/>
          <p:nvPr/>
        </p:nvSpPr>
        <p:spPr>
          <a:xfrm>
            <a:off x="4088260" y="3881735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B7A38"/>
                </a:solidFill>
              </a:rPr>
              <a:t>hormones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8A09B0B-923C-A344-9498-3530F60F5033}"/>
              </a:ext>
            </a:extLst>
          </p:cNvPr>
          <p:cNvCxnSpPr>
            <a:cxnSpLocks/>
          </p:cNvCxnSpPr>
          <p:nvPr/>
        </p:nvCxnSpPr>
        <p:spPr bwMode="auto">
          <a:xfrm>
            <a:off x="4711284" y="4267200"/>
            <a:ext cx="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6B158976-770F-7841-A955-4F039A10C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256" y="-152400"/>
            <a:ext cx="7397544" cy="150020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3E22218-5022-C248-8B6F-B5DA83F36A8B}"/>
              </a:ext>
            </a:extLst>
          </p:cNvPr>
          <p:cNvSpPr txBox="1"/>
          <p:nvPr/>
        </p:nvSpPr>
        <p:spPr>
          <a:xfrm>
            <a:off x="685800" y="1214735"/>
            <a:ext cx="1399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</a:t>
            </a:r>
          </a:p>
        </p:txBody>
      </p:sp>
    </p:spTree>
    <p:extLst>
      <p:ext uri="{BB962C8B-B14F-4D97-AF65-F5344CB8AC3E}">
        <p14:creationId xmlns:p14="http://schemas.microsoft.com/office/powerpoint/2010/main" val="3761921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200" dirty="0"/>
              <a:t>Test of the </a:t>
            </a:r>
            <a:r>
              <a:rPr lang="en-US" sz="3200" dirty="0" err="1"/>
              <a:t>Charnov</a:t>
            </a:r>
            <a:r>
              <a:rPr lang="en-US" sz="3200" dirty="0"/>
              <a:t>-Bull hypothesis</a:t>
            </a:r>
            <a:br>
              <a:rPr lang="en-US" sz="3200" dirty="0"/>
            </a:br>
            <a:r>
              <a:rPr lang="en-US" sz="2800" dirty="0"/>
              <a:t>(Warner and Shine 2008)</a:t>
            </a:r>
            <a:endParaRPr lang="en-US" sz="3200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49C3D4E-50CD-3947-9C41-C893B16409EF}"/>
              </a:ext>
            </a:extLst>
          </p:cNvPr>
          <p:cNvSpPr/>
          <p:nvPr/>
        </p:nvSpPr>
        <p:spPr bwMode="auto">
          <a:xfrm>
            <a:off x="152400" y="1905000"/>
            <a:ext cx="3886200" cy="4191000"/>
          </a:xfrm>
          <a:prstGeom prst="frame">
            <a:avLst>
              <a:gd name="adj1" fmla="val 248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E1DFD6-6495-C043-BB5F-2FBA20B5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67000"/>
            <a:ext cx="1409906" cy="9912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FC7FEA-6428-8342-9B45-45C0E976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45" y="4191000"/>
            <a:ext cx="1415655" cy="9953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070BAD-6652-D642-88B6-6477BC81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62200"/>
            <a:ext cx="1409906" cy="991265"/>
          </a:xfrm>
          <a:prstGeom prst="rect">
            <a:avLst/>
          </a:prstGeom>
        </p:spPr>
      </p:pic>
      <p:pic>
        <p:nvPicPr>
          <p:cNvPr id="2050" name="Picture 2" descr="tree clipart - Clip Art Library">
            <a:extLst>
              <a:ext uri="{FF2B5EF4-FFF2-40B4-BE49-F238E27FC236}">
                <a16:creationId xmlns:a16="http://schemas.microsoft.com/office/drawing/2014/main" id="{60D4ED4E-1095-C444-95F4-00772537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1" y="4000500"/>
            <a:ext cx="1524128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39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3200" dirty="0"/>
              <a:t>Test of the </a:t>
            </a:r>
            <a:r>
              <a:rPr lang="en-US" sz="3200" dirty="0" err="1"/>
              <a:t>Charnov</a:t>
            </a:r>
            <a:r>
              <a:rPr lang="en-US" sz="3200" dirty="0"/>
              <a:t>-Bull hypothesis</a:t>
            </a:r>
            <a:br>
              <a:rPr lang="en-US" sz="3200" dirty="0"/>
            </a:br>
            <a:r>
              <a:rPr lang="en-US" sz="2800" dirty="0"/>
              <a:t>(Warner and Shine 2008)</a:t>
            </a:r>
            <a:endParaRPr lang="en-US" sz="3200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49C3D4E-50CD-3947-9C41-C893B16409EF}"/>
              </a:ext>
            </a:extLst>
          </p:cNvPr>
          <p:cNvSpPr/>
          <p:nvPr/>
        </p:nvSpPr>
        <p:spPr bwMode="auto">
          <a:xfrm>
            <a:off x="152400" y="1905000"/>
            <a:ext cx="3886200" cy="4191000"/>
          </a:xfrm>
          <a:prstGeom prst="frame">
            <a:avLst>
              <a:gd name="adj1" fmla="val 248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BE1DFD6-6495-C043-BB5F-2FBA20B52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667000"/>
            <a:ext cx="1409906" cy="99126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8FC7FEA-6428-8342-9B45-45C0E9769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45" y="4191000"/>
            <a:ext cx="1415655" cy="9953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070BAD-6652-D642-88B6-6477BC81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362200"/>
            <a:ext cx="1409906" cy="991265"/>
          </a:xfrm>
          <a:prstGeom prst="rect">
            <a:avLst/>
          </a:prstGeom>
        </p:spPr>
      </p:pic>
      <p:pic>
        <p:nvPicPr>
          <p:cNvPr id="2050" name="Picture 2" descr="tree clipart - Clip Art Library">
            <a:extLst>
              <a:ext uri="{FF2B5EF4-FFF2-40B4-BE49-F238E27FC236}">
                <a16:creationId xmlns:a16="http://schemas.microsoft.com/office/drawing/2014/main" id="{60D4ED4E-1095-C444-95F4-007725374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61" y="4000500"/>
            <a:ext cx="1524128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C5BFC8-EBF9-FC4D-80E6-A57640EBB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1295400"/>
            <a:ext cx="4775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8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TSD: conservation implications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sz="2400"/>
              <a:t>Many conservation programs for TSD species involve collecting eggs, incubating them in the lab, and releasing juveniles back to the wild</a:t>
            </a:r>
            <a:endParaRPr lang="en-US" sz="2800"/>
          </a:p>
          <a:p>
            <a:pPr lvl="1"/>
            <a:r>
              <a:rPr lang="en-US" sz="2000"/>
              <a:t>Egg collection and incubation could screw up the sex ratio in nature (e.g., too many males)</a:t>
            </a:r>
            <a:endParaRPr lang="en-US" sz="2400"/>
          </a:p>
          <a:p>
            <a:pPr lvl="1"/>
            <a:r>
              <a:rPr lang="en-US" sz="2000"/>
              <a:t>(expensive) studies needed to</a:t>
            </a:r>
          </a:p>
          <a:p>
            <a:pPr lvl="2"/>
            <a:r>
              <a:rPr lang="en-US" sz="2000"/>
              <a:t>Discern details of TSD (which pattern? what temperatures?)</a:t>
            </a:r>
          </a:p>
          <a:p>
            <a:pPr lvl="2"/>
            <a:r>
              <a:rPr lang="en-US" sz="2000"/>
              <a:t>Determine sex ratios in nature</a:t>
            </a:r>
          </a:p>
          <a:p>
            <a:r>
              <a:rPr lang="en-US" sz="2400"/>
              <a:t>Global warming</a:t>
            </a:r>
            <a:endParaRPr 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32621D-C6EC-5C42-9DB9-AE843515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" y="368300"/>
            <a:ext cx="4089400" cy="6121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CEF65-AB39-7246-82BB-385A2ADE9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1792320"/>
            <a:ext cx="4470400" cy="5052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00A0F-48F1-214D-AF39-942A067B2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900" y="197396"/>
            <a:ext cx="2654300" cy="178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8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AF385-11A1-614D-9C2A-1B7751DA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23471" cy="1143000"/>
          </a:xfrm>
        </p:spPr>
        <p:txBody>
          <a:bodyPr/>
          <a:lstStyle/>
          <a:p>
            <a:r>
              <a:rPr lang="en-US" dirty="0"/>
              <a:t>GVZ 2023 23 Feb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096649-549F-674E-9508-834C86030936}"/>
              </a:ext>
            </a:extLst>
          </p:cNvPr>
          <p:cNvSpPr txBox="1">
            <a:spLocks/>
          </p:cNvSpPr>
          <p:nvPr/>
        </p:nvSpPr>
        <p:spPr bwMode="auto">
          <a:xfrm>
            <a:off x="1412533" y="2019301"/>
            <a:ext cx="4817604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800" kern="0" dirty="0"/>
              <a:t>Lizard diversity</a:t>
            </a:r>
            <a:endParaRPr lang="en-US" kern="0" dirty="0"/>
          </a:p>
        </p:txBody>
      </p:sp>
      <p:pic>
        <p:nvPicPr>
          <p:cNvPr id="2050" name="Picture 2" descr="Obsessive Cookie Disorder - Long Island Weekly">
            <a:extLst>
              <a:ext uri="{FF2B5EF4-FFF2-40B4-BE49-F238E27FC236}">
                <a16:creationId xmlns:a16="http://schemas.microsoft.com/office/drawing/2014/main" id="{5735EA94-37CC-444B-B7E5-A66AA183E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75411"/>
            <a:ext cx="5791200" cy="3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9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/>
          <a:srcRect t="20668"/>
          <a:stretch>
            <a:fillRect/>
          </a:stretch>
        </p:blipFill>
        <p:spPr bwMode="auto">
          <a:xfrm>
            <a:off x="304800" y="1143000"/>
            <a:ext cx="7315200" cy="386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39" name="Text Box 3"/>
          <p:cNvSpPr txBox="1">
            <a:spLocks noChangeArrowheads="1"/>
          </p:cNvSpPr>
          <p:nvPr/>
        </p:nvSpPr>
        <p:spPr bwMode="auto">
          <a:xfrm>
            <a:off x="2362200" y="381000"/>
            <a:ext cx="34456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Iguaninae: </a:t>
            </a:r>
            <a:r>
              <a:rPr lang="en-US" i="1">
                <a:latin typeface="Calibri"/>
              </a:rPr>
              <a:t>Iguana iguana</a:t>
            </a:r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/>
          <a:srcRect t="23479"/>
          <a:stretch>
            <a:fillRect/>
          </a:stretch>
        </p:blipFill>
        <p:spPr bwMode="auto">
          <a:xfrm>
            <a:off x="4953000" y="4713288"/>
            <a:ext cx="419100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304800" y="6172200"/>
            <a:ext cx="4688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/>
              </a:rPr>
              <a:t>Iguaninae: </a:t>
            </a:r>
            <a:r>
              <a:rPr lang="en-US" i="1">
                <a:latin typeface="Calibri"/>
              </a:rPr>
              <a:t>Amblyrhynchus cristatus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4030663"/>
            <a:ext cx="5638800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5775243" y="1551661"/>
            <a:ext cx="2382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Teiidae</a:t>
            </a:r>
            <a:r>
              <a:rPr lang="en-US" dirty="0">
                <a:latin typeface="Calibri"/>
              </a:rPr>
              <a:t>: </a:t>
            </a:r>
          </a:p>
          <a:p>
            <a:r>
              <a:rPr lang="en-US" i="1" dirty="0" err="1">
                <a:latin typeface="Calibri"/>
              </a:rPr>
              <a:t>Aspidoscelis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tigris</a:t>
            </a:r>
            <a:endParaRPr lang="en-US" i="1" dirty="0">
              <a:latin typeface="Calibri"/>
            </a:endParaRPr>
          </a:p>
        </p:txBody>
      </p:sp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348" y="96658"/>
            <a:ext cx="366546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861" name="Text Box 5"/>
          <p:cNvSpPr txBox="1">
            <a:spLocks noChangeArrowheads="1"/>
          </p:cNvSpPr>
          <p:nvPr/>
        </p:nvSpPr>
        <p:spPr bwMode="auto">
          <a:xfrm>
            <a:off x="3888501" y="96658"/>
            <a:ext cx="29433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Teiidae</a:t>
            </a:r>
            <a:r>
              <a:rPr lang="en-US" dirty="0">
                <a:latin typeface="Calibri"/>
              </a:rPr>
              <a:t>: </a:t>
            </a:r>
          </a:p>
          <a:p>
            <a:r>
              <a:rPr lang="en-US" i="1" dirty="0" err="1">
                <a:latin typeface="Calibri"/>
              </a:rPr>
              <a:t>Tupinambis</a:t>
            </a:r>
            <a:r>
              <a:rPr lang="en-US" i="1" dirty="0">
                <a:latin typeface="Calibri"/>
              </a:rPr>
              <a:t> </a:t>
            </a:r>
            <a:r>
              <a:rPr lang="en-US" i="1" dirty="0" err="1">
                <a:latin typeface="Calibri"/>
              </a:rPr>
              <a:t>merianae</a:t>
            </a:r>
            <a:endParaRPr lang="en-US" i="1" dirty="0"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E61712-F3F5-E747-99F6-65C0E0004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8264" y="2590800"/>
            <a:ext cx="7835900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2EBD4F-A14E-634A-9E45-6DF942C15E6F}"/>
              </a:ext>
            </a:extLst>
          </p:cNvPr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=mQE0LQFFn3s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D91AFE-5E13-DE45-A662-BE6ED0458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01" y="609600"/>
            <a:ext cx="8728999" cy="57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97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674390"/>
            <a:ext cx="2743200" cy="190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605773" y="212725"/>
            <a:ext cx="51328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Phyrnosomatinae</a:t>
            </a:r>
            <a:r>
              <a:rPr lang="en-US" dirty="0">
                <a:latin typeface="Calibri"/>
              </a:rPr>
              <a:t>: </a:t>
            </a:r>
            <a:r>
              <a:rPr lang="en-US" i="1" dirty="0">
                <a:latin typeface="Calibri"/>
              </a:rPr>
              <a:t>Sceloporus magister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D28F6A1-600F-C541-864B-2B70811C4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852974"/>
            <a:ext cx="5512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Phyrnosomatinae</a:t>
            </a:r>
            <a:r>
              <a:rPr lang="en-US" dirty="0">
                <a:latin typeface="Calibri"/>
              </a:rPr>
              <a:t>: </a:t>
            </a:r>
            <a:r>
              <a:rPr lang="en-US" i="1" dirty="0">
                <a:latin typeface="Calibri"/>
              </a:rPr>
              <a:t>Sceloporus </a:t>
            </a:r>
            <a:r>
              <a:rPr lang="en-US" i="1" dirty="0" err="1">
                <a:latin typeface="Calibri"/>
              </a:rPr>
              <a:t>malachiticus</a:t>
            </a:r>
            <a:endParaRPr lang="en-US" i="1" dirty="0"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3E5F8-2935-CD4D-BB5F-2B753662A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50" y="2654300"/>
            <a:ext cx="7454900" cy="42037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1154832" y="0"/>
            <a:ext cx="52321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Phrynosomatinae</a:t>
            </a:r>
            <a:r>
              <a:rPr lang="en-US" dirty="0">
                <a:latin typeface="Calibri"/>
              </a:rPr>
              <a:t>: </a:t>
            </a:r>
            <a:r>
              <a:rPr lang="en-US" i="1" dirty="0">
                <a:latin typeface="Calibri"/>
              </a:rPr>
              <a:t>Phrynosoma </a:t>
            </a:r>
            <a:r>
              <a:rPr lang="en-US" i="1" dirty="0" err="1">
                <a:latin typeface="Calibri"/>
              </a:rPr>
              <a:t>douglasi</a:t>
            </a:r>
            <a:endParaRPr lang="en-US" dirty="0">
              <a:latin typeface="Calibri"/>
            </a:endParaRPr>
          </a:p>
        </p:txBody>
      </p:sp>
      <p:pic>
        <p:nvPicPr>
          <p:cNvPr id="113668" name="Picture 4" descr="Phyrnosoma douglasii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2553" y="1447800"/>
            <a:ext cx="6858000" cy="459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4052888"/>
            <a:ext cx="49403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828800"/>
            <a:ext cx="381000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6" name="Text Box 4"/>
          <p:cNvSpPr txBox="1">
            <a:spLocks noChangeArrowheads="1"/>
          </p:cNvSpPr>
          <p:nvPr/>
        </p:nvSpPr>
        <p:spPr bwMode="auto">
          <a:xfrm>
            <a:off x="2727325" y="274638"/>
            <a:ext cx="17637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alibri"/>
              </a:rPr>
              <a:t>Scincidae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25788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Plestiodon laticeps </a:t>
            </a: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1600200" y="5410200"/>
            <a:ext cx="26761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Plestiodon fasciatus</a:t>
            </a:r>
            <a:r>
              <a:rPr lang="en-US">
                <a:latin typeface="Calibri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1149" y="0"/>
            <a:ext cx="3952851" cy="320675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562600" y="3352800"/>
            <a:ext cx="28184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latin typeface="Calibri"/>
              </a:rPr>
              <a:t>Plestiodon obsoletus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6669" y="4374059"/>
            <a:ext cx="254635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52400" y="1581645"/>
            <a:ext cx="2285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Chamaeleonidae</a:t>
            </a:r>
            <a:endParaRPr lang="en-US" dirty="0">
              <a:latin typeface="Calibri"/>
            </a:endParaRPr>
          </a:p>
        </p:txBody>
      </p:sp>
      <p:pic>
        <p:nvPicPr>
          <p:cNvPr id="2" name="Chameleon Changing Color" descr="Chameleon Changing Color">
            <a:hlinkClick r:id="" action="ppaction://media"/>
            <a:extLst>
              <a:ext uri="{FF2B5EF4-FFF2-40B4-BE49-F238E27FC236}">
                <a16:creationId xmlns:a16="http://schemas.microsoft.com/office/drawing/2014/main" id="{F6E1E713-AE92-B84C-B8F5-6A6236062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3035" y="119757"/>
            <a:ext cx="6018565" cy="3385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1CD20-7E48-8441-A755-14CEFF023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57" y="3597026"/>
            <a:ext cx="5802443" cy="32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152400" y="1581645"/>
            <a:ext cx="22850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latin typeface="Calibri"/>
              </a:rPr>
              <a:t>Chamaeleonidae</a:t>
            </a:r>
            <a:endParaRPr lang="en-US" dirty="0">
              <a:latin typeface="Calibri"/>
            </a:endParaRPr>
          </a:p>
        </p:txBody>
      </p:sp>
      <p:pic>
        <p:nvPicPr>
          <p:cNvPr id="3" name="*TFChamaeleons">
            <a:hlinkClick r:id="" action="ppaction://media"/>
            <a:extLst>
              <a:ext uri="{FF2B5EF4-FFF2-40B4-BE49-F238E27FC236}">
                <a16:creationId xmlns:a16="http://schemas.microsoft.com/office/drawing/2014/main" id="{5B2EE9F8-A40C-DB75-507F-7B68ACF84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1" y="793204"/>
            <a:ext cx="8534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2588106" y="283696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602861" y="2826571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09444" y="304781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4625903" y="282657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103109" y="282657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342150" y="-974283"/>
            <a:ext cx="1828606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Testudines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Crocodylia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Lepidosauria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Mammalia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Amphibia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85D21E-682B-AA42-9139-725FD1126F85}"/>
              </a:ext>
            </a:extLst>
          </p:cNvPr>
          <p:cNvSpPr/>
          <p:nvPr/>
        </p:nvSpPr>
        <p:spPr bwMode="auto">
          <a:xfrm>
            <a:off x="3436756" y="3891841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D3B537-0BCD-3844-A83E-9A022226EAB8}"/>
              </a:ext>
            </a:extLst>
          </p:cNvPr>
          <p:cNvSpPr/>
          <p:nvPr/>
        </p:nvSpPr>
        <p:spPr bwMode="auto">
          <a:xfrm>
            <a:off x="3911849" y="319837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3502506" y="5287228"/>
            <a:ext cx="9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Amniota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147778" y="4582421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49189-62B7-9F4C-9A03-1AAB87A37FB3}"/>
              </a:ext>
            </a:extLst>
          </p:cNvPr>
          <p:cNvSpPr txBox="1"/>
          <p:nvPr/>
        </p:nvSpPr>
        <p:spPr>
          <a:xfrm>
            <a:off x="4035906" y="3164195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Archosauria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076260" y="473482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536113" y="532685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367135" y="282657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36FF6B8-B9FA-2049-8A48-68934B85BE4D}"/>
              </a:ext>
            </a:extLst>
          </p:cNvPr>
          <p:cNvSpPr/>
          <p:nvPr/>
        </p:nvSpPr>
        <p:spPr bwMode="auto">
          <a:xfrm>
            <a:off x="3960915" y="461592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D3BDE4-AAD9-3748-8523-99EF87473E4A}"/>
              </a:ext>
            </a:extLst>
          </p:cNvPr>
          <p:cNvSpPr/>
          <p:nvPr/>
        </p:nvSpPr>
        <p:spPr bwMode="auto">
          <a:xfrm>
            <a:off x="5283449" y="6308722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1BC00D-28E8-8746-9260-36617F8C37AE}"/>
              </a:ext>
            </a:extLst>
          </p:cNvPr>
          <p:cNvSpPr txBox="1"/>
          <p:nvPr/>
        </p:nvSpPr>
        <p:spPr>
          <a:xfrm>
            <a:off x="5566658" y="6183868"/>
            <a:ext cx="112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Tetrapoda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1CAB8F-0900-6346-BC86-A34666600E35}"/>
              </a:ext>
            </a:extLst>
          </p:cNvPr>
          <p:cNvSpPr/>
          <p:nvPr/>
        </p:nvSpPr>
        <p:spPr>
          <a:xfrm>
            <a:off x="311053" y="4953000"/>
            <a:ext cx="28131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"the most recent common ancestor of extant mammals and reptiles, and all its descendants" (Gauthier et al., 1988)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96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2588106" y="283696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602861" y="2826571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09444" y="304781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4625903" y="282657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103109" y="282657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342150" y="-974283"/>
            <a:ext cx="1828606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Testudines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Crocodylia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Lepidosauria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Mammalia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Amphibia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85D21E-682B-AA42-9139-725FD1126F85}"/>
              </a:ext>
            </a:extLst>
          </p:cNvPr>
          <p:cNvSpPr/>
          <p:nvPr/>
        </p:nvSpPr>
        <p:spPr bwMode="auto">
          <a:xfrm>
            <a:off x="3436756" y="3891841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D3B537-0BCD-3844-A83E-9A022226EAB8}"/>
              </a:ext>
            </a:extLst>
          </p:cNvPr>
          <p:cNvSpPr/>
          <p:nvPr/>
        </p:nvSpPr>
        <p:spPr bwMode="auto">
          <a:xfrm>
            <a:off x="3911849" y="319837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3502506" y="5287228"/>
            <a:ext cx="9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Amniota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147778" y="4582421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49189-62B7-9F4C-9A03-1AAB87A37FB3}"/>
              </a:ext>
            </a:extLst>
          </p:cNvPr>
          <p:cNvSpPr txBox="1"/>
          <p:nvPr/>
        </p:nvSpPr>
        <p:spPr>
          <a:xfrm>
            <a:off x="4035906" y="3164195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Archosauria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076260" y="473482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536113" y="532685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367135" y="282657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36FF6B8-B9FA-2049-8A48-68934B85BE4D}"/>
              </a:ext>
            </a:extLst>
          </p:cNvPr>
          <p:cNvSpPr/>
          <p:nvPr/>
        </p:nvSpPr>
        <p:spPr bwMode="auto">
          <a:xfrm>
            <a:off x="3960915" y="461592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D3BDE4-AAD9-3748-8523-99EF87473E4A}"/>
              </a:ext>
            </a:extLst>
          </p:cNvPr>
          <p:cNvSpPr/>
          <p:nvPr/>
        </p:nvSpPr>
        <p:spPr bwMode="auto">
          <a:xfrm>
            <a:off x="5283449" y="6308722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1BC00D-28E8-8746-9260-36617F8C37AE}"/>
              </a:ext>
            </a:extLst>
          </p:cNvPr>
          <p:cNvSpPr txBox="1"/>
          <p:nvPr/>
        </p:nvSpPr>
        <p:spPr>
          <a:xfrm>
            <a:off x="5566658" y="6183868"/>
            <a:ext cx="112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Tetrapoda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89C40-6C82-D44D-939F-C7240CB8FA2D}"/>
              </a:ext>
            </a:extLst>
          </p:cNvPr>
          <p:cNvSpPr/>
          <p:nvPr/>
        </p:nvSpPr>
        <p:spPr>
          <a:xfrm>
            <a:off x="278528" y="3655874"/>
            <a:ext cx="26170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el"/>
              </a:rPr>
              <a:t>"The most recent common ancestor of extant turtles and </a:t>
            </a:r>
            <a:r>
              <a:rPr lang="en-US" sz="1800" dirty="0" err="1">
                <a:solidFill>
                  <a:srgbClr val="000000"/>
                </a:solidFill>
                <a:latin typeface="Ariel"/>
              </a:rPr>
              <a:t>saurians</a:t>
            </a:r>
            <a:r>
              <a:rPr lang="en-US" sz="1800" dirty="0">
                <a:solidFill>
                  <a:srgbClr val="000000"/>
                </a:solidFill>
                <a:latin typeface="Ariel"/>
              </a:rPr>
              <a:t>, and all its descendants."</a:t>
            </a:r>
          </a:p>
          <a:p>
            <a:r>
              <a:rPr lang="en-US" sz="1800" dirty="0">
                <a:solidFill>
                  <a:srgbClr val="000000"/>
                </a:solidFill>
                <a:latin typeface="Ariel"/>
              </a:rPr>
              <a:t>(Gauthier et al. 1988)</a:t>
            </a:r>
          </a:p>
        </p:txBody>
      </p:sp>
    </p:spTree>
    <p:extLst>
      <p:ext uri="{BB962C8B-B14F-4D97-AF65-F5344CB8AC3E}">
        <p14:creationId xmlns:p14="http://schemas.microsoft.com/office/powerpoint/2010/main" val="4129847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2588106" y="283696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602861" y="2826571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09444" y="304781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4625903" y="282657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103109" y="282657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342150" y="-974283"/>
            <a:ext cx="1828606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Testudines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Crocodylia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Lepidosauria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Mammalia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Amphibia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85D21E-682B-AA42-9139-725FD1126F85}"/>
              </a:ext>
            </a:extLst>
          </p:cNvPr>
          <p:cNvSpPr/>
          <p:nvPr/>
        </p:nvSpPr>
        <p:spPr bwMode="auto">
          <a:xfrm>
            <a:off x="3436756" y="3891841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D3B537-0BCD-3844-A83E-9A022226EAB8}"/>
              </a:ext>
            </a:extLst>
          </p:cNvPr>
          <p:cNvSpPr/>
          <p:nvPr/>
        </p:nvSpPr>
        <p:spPr bwMode="auto">
          <a:xfrm>
            <a:off x="3911849" y="319837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3502506" y="5287228"/>
            <a:ext cx="9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Amniota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147778" y="4582421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49189-62B7-9F4C-9A03-1AAB87A37FB3}"/>
              </a:ext>
            </a:extLst>
          </p:cNvPr>
          <p:cNvSpPr txBox="1"/>
          <p:nvPr/>
        </p:nvSpPr>
        <p:spPr>
          <a:xfrm>
            <a:off x="4035906" y="3164195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Archosauria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076260" y="473482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536113" y="532685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367135" y="282657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36FF6B8-B9FA-2049-8A48-68934B85BE4D}"/>
              </a:ext>
            </a:extLst>
          </p:cNvPr>
          <p:cNvSpPr/>
          <p:nvPr/>
        </p:nvSpPr>
        <p:spPr bwMode="auto">
          <a:xfrm>
            <a:off x="3960915" y="461592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D3BDE4-AAD9-3748-8523-99EF87473E4A}"/>
              </a:ext>
            </a:extLst>
          </p:cNvPr>
          <p:cNvSpPr/>
          <p:nvPr/>
        </p:nvSpPr>
        <p:spPr bwMode="auto">
          <a:xfrm>
            <a:off x="5283449" y="6308722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1BC00D-28E8-8746-9260-36617F8C37AE}"/>
              </a:ext>
            </a:extLst>
          </p:cNvPr>
          <p:cNvSpPr txBox="1"/>
          <p:nvPr/>
        </p:nvSpPr>
        <p:spPr>
          <a:xfrm>
            <a:off x="5566658" y="6183868"/>
            <a:ext cx="112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Tetrapoda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7B5C735-BFE9-3947-B2E6-0B1212C4B00A}"/>
              </a:ext>
            </a:extLst>
          </p:cNvPr>
          <p:cNvCxnSpPr/>
          <p:nvPr/>
        </p:nvCxnSpPr>
        <p:spPr bwMode="auto">
          <a:xfrm>
            <a:off x="4724400" y="5942012"/>
            <a:ext cx="533400" cy="1588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FE29DEE-5444-4948-9E18-8367AEFF11B8}"/>
              </a:ext>
            </a:extLst>
          </p:cNvPr>
          <p:cNvSpPr txBox="1"/>
          <p:nvPr/>
        </p:nvSpPr>
        <p:spPr>
          <a:xfrm>
            <a:off x="3233517" y="5715000"/>
            <a:ext cx="1414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/>
                <a:cs typeface="Calibri"/>
              </a:rPr>
              <a:t>Amniotic egg</a:t>
            </a:r>
          </a:p>
        </p:txBody>
      </p:sp>
    </p:spTree>
    <p:extLst>
      <p:ext uri="{BB962C8B-B14F-4D97-AF65-F5344CB8AC3E}">
        <p14:creationId xmlns:p14="http://schemas.microsoft.com/office/powerpoint/2010/main" val="344948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2588106" y="283696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  <a:stCxn id="25" idx="1"/>
          </p:cNvCxnSpPr>
          <p:nvPr/>
        </p:nvCxnSpPr>
        <p:spPr>
          <a:xfrm flipH="1" flipV="1">
            <a:off x="3602861" y="2826571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309444" y="304781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4625903" y="282657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103109" y="282657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342150" y="-974283"/>
            <a:ext cx="1828606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Testudines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Crocodylia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Lepidosauria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Mammalia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Amphibia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85D21E-682B-AA42-9139-725FD1126F85}"/>
              </a:ext>
            </a:extLst>
          </p:cNvPr>
          <p:cNvSpPr/>
          <p:nvPr/>
        </p:nvSpPr>
        <p:spPr bwMode="auto">
          <a:xfrm>
            <a:off x="3436756" y="3891841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AD3B537-0BCD-3844-A83E-9A022226EAB8}"/>
              </a:ext>
            </a:extLst>
          </p:cNvPr>
          <p:cNvSpPr/>
          <p:nvPr/>
        </p:nvSpPr>
        <p:spPr bwMode="auto">
          <a:xfrm>
            <a:off x="3911849" y="319837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3502506" y="5287228"/>
            <a:ext cx="983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latin typeface="Calibri" panose="020F0502020204030204" pitchFamily="34" charset="0"/>
              </a:rPr>
              <a:t>Amniota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147778" y="4582421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ED49189-62B7-9F4C-9A03-1AAB87A37FB3}"/>
              </a:ext>
            </a:extLst>
          </p:cNvPr>
          <p:cNvSpPr txBox="1"/>
          <p:nvPr/>
        </p:nvSpPr>
        <p:spPr>
          <a:xfrm>
            <a:off x="4035906" y="3164195"/>
            <a:ext cx="130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Archosauria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076260" y="473482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536113" y="532685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367135" y="282657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336FF6B8-B9FA-2049-8A48-68934B85BE4D}"/>
              </a:ext>
            </a:extLst>
          </p:cNvPr>
          <p:cNvSpPr/>
          <p:nvPr/>
        </p:nvSpPr>
        <p:spPr bwMode="auto">
          <a:xfrm>
            <a:off x="3960915" y="461592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1D3BDE4-AAD9-3748-8523-99EF87473E4A}"/>
              </a:ext>
            </a:extLst>
          </p:cNvPr>
          <p:cNvSpPr/>
          <p:nvPr/>
        </p:nvSpPr>
        <p:spPr bwMode="auto">
          <a:xfrm>
            <a:off x="5283449" y="6308722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1BC00D-28E8-8746-9260-36617F8C37AE}"/>
              </a:ext>
            </a:extLst>
          </p:cNvPr>
          <p:cNvSpPr txBox="1"/>
          <p:nvPr/>
        </p:nvSpPr>
        <p:spPr>
          <a:xfrm>
            <a:off x="5566658" y="6183868"/>
            <a:ext cx="112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Tetrapoda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672C9901-C4C8-564D-90A9-5BD259A0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</a:blip>
          <a:srcRect r="49421" b="50530"/>
          <a:stretch/>
        </p:blipFill>
        <p:spPr bwMode="auto">
          <a:xfrm>
            <a:off x="1219200" y="350731"/>
            <a:ext cx="1707257" cy="74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780AB4CA-5B04-9047-BA88-12866CB04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</a:blip>
          <a:srcRect t="50761" r="51209"/>
          <a:stretch/>
        </p:blipFill>
        <p:spPr bwMode="auto">
          <a:xfrm>
            <a:off x="3505200" y="332987"/>
            <a:ext cx="1707257" cy="764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EDA48CB-3F5B-7042-8890-1DA204A4B7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20000" contrast="20000"/>
          </a:blip>
          <a:srcRect l="52711" b="54464"/>
          <a:stretch/>
        </p:blipFill>
        <p:spPr bwMode="auto">
          <a:xfrm>
            <a:off x="5867400" y="304800"/>
            <a:ext cx="1881510" cy="80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91334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058" y="761999"/>
            <a:ext cx="6375742" cy="5529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 bwMode="auto">
          <a:xfrm>
            <a:off x="3733800" y="1371600"/>
            <a:ext cx="457200" cy="3230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0ED49-7C5F-204D-A469-14766DDF9345}"/>
              </a:ext>
            </a:extLst>
          </p:cNvPr>
          <p:cNvCxnSpPr>
            <a:cxnSpLocks/>
          </p:cNvCxnSpPr>
          <p:nvPr/>
        </p:nvCxnSpPr>
        <p:spPr>
          <a:xfrm>
            <a:off x="3045306" y="2666806"/>
            <a:ext cx="1543739" cy="1974081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970C95-5D43-EC42-9C0D-90F869EE871A}"/>
              </a:ext>
            </a:extLst>
          </p:cNvPr>
          <p:cNvCxnSpPr>
            <a:cxnSpLocks/>
          </p:cNvCxnSpPr>
          <p:nvPr/>
        </p:nvCxnSpPr>
        <p:spPr>
          <a:xfrm flipH="1" flipV="1">
            <a:off x="4078591" y="2718923"/>
            <a:ext cx="338315" cy="405277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8A2D12-E0FC-F243-86FB-8FCBF1AA328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66644" y="2877659"/>
            <a:ext cx="1189391" cy="76768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F5B5165-BD56-3B4D-8E99-8F664CB46646}"/>
              </a:ext>
            </a:extLst>
          </p:cNvPr>
          <p:cNvCxnSpPr>
            <a:cxnSpLocks/>
          </p:cNvCxnSpPr>
          <p:nvPr/>
        </p:nvCxnSpPr>
        <p:spPr>
          <a:xfrm flipV="1">
            <a:off x="5083103" y="2656411"/>
            <a:ext cx="1881510" cy="2620716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EDADD2-95F4-3942-8C21-2E90844B4052}"/>
              </a:ext>
            </a:extLst>
          </p:cNvPr>
          <p:cNvCxnSpPr>
            <a:cxnSpLocks/>
          </p:cNvCxnSpPr>
          <p:nvPr/>
        </p:nvCxnSpPr>
        <p:spPr>
          <a:xfrm flipV="1">
            <a:off x="4560309" y="2656411"/>
            <a:ext cx="1175474" cy="1903655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B642012-A499-3645-9991-41CEDF26E3E7}"/>
              </a:ext>
            </a:extLst>
          </p:cNvPr>
          <p:cNvSpPr txBox="1"/>
          <p:nvPr/>
        </p:nvSpPr>
        <p:spPr>
          <a:xfrm rot="16200000">
            <a:off x="4532649" y="-1411143"/>
            <a:ext cx="2362007" cy="579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Serpentes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"lizards"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Sphenodon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Reptilia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480C11-2BB5-F74A-A767-EDC40178A88E}"/>
              </a:ext>
            </a:extLst>
          </p:cNvPr>
          <p:cNvSpPr txBox="1"/>
          <p:nvPr/>
        </p:nvSpPr>
        <p:spPr>
          <a:xfrm>
            <a:off x="5196869" y="5104518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Lepidosauria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A8B06-892F-7842-8F1A-0C33D1017720}"/>
              </a:ext>
            </a:extLst>
          </p:cNvPr>
          <p:cNvSpPr txBox="1"/>
          <p:nvPr/>
        </p:nvSpPr>
        <p:spPr>
          <a:xfrm>
            <a:off x="3294611" y="4431268"/>
            <a:ext cx="112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Squamata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219F5E-0A9E-CA40-A0A1-319031CAEFB2}"/>
              </a:ext>
            </a:extLst>
          </p:cNvPr>
          <p:cNvCxnSpPr>
            <a:cxnSpLocks/>
          </p:cNvCxnSpPr>
          <p:nvPr/>
        </p:nvCxnSpPr>
        <p:spPr bwMode="auto">
          <a:xfrm>
            <a:off x="4533460" y="4564661"/>
            <a:ext cx="1407446" cy="18183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930F496-7F5C-F34C-9C04-55419BFE6E4C}"/>
              </a:ext>
            </a:extLst>
          </p:cNvPr>
          <p:cNvSpPr/>
          <p:nvPr/>
        </p:nvSpPr>
        <p:spPr bwMode="auto">
          <a:xfrm>
            <a:off x="4993313" y="5156694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31461E-CC20-1C4B-A7B6-0CD0E349888C}"/>
              </a:ext>
            </a:extLst>
          </p:cNvPr>
          <p:cNvCxnSpPr>
            <a:cxnSpLocks/>
          </p:cNvCxnSpPr>
          <p:nvPr/>
        </p:nvCxnSpPr>
        <p:spPr>
          <a:xfrm flipV="1">
            <a:off x="5824335" y="2656411"/>
            <a:ext cx="2631171" cy="3611410"/>
          </a:xfrm>
          <a:prstGeom prst="line">
            <a:avLst/>
          </a:prstGeom>
          <a:noFill/>
          <a:ln w="508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60384F6-B785-9840-A20B-D45945333580}"/>
              </a:ext>
            </a:extLst>
          </p:cNvPr>
          <p:cNvSpPr/>
          <p:nvPr/>
        </p:nvSpPr>
        <p:spPr bwMode="auto">
          <a:xfrm>
            <a:off x="4418115" y="4445765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20FB96C-6919-6141-B0EE-A5EC6C89E6C2}"/>
              </a:ext>
            </a:extLst>
          </p:cNvPr>
          <p:cNvSpPr/>
          <p:nvPr/>
        </p:nvSpPr>
        <p:spPr bwMode="auto">
          <a:xfrm>
            <a:off x="5740649" y="6096000"/>
            <a:ext cx="200257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1CAAC54-0DD0-1B44-845F-933FD4C99EE5}"/>
              </a:ext>
            </a:extLst>
          </p:cNvPr>
          <p:cNvSpPr txBox="1"/>
          <p:nvPr/>
        </p:nvSpPr>
        <p:spPr>
          <a:xfrm>
            <a:off x="4900378" y="6059246"/>
            <a:ext cx="888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</a:rPr>
              <a:t>Reptilia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69A442-D9F1-E448-880F-A4C13D900C80}"/>
              </a:ext>
            </a:extLst>
          </p:cNvPr>
          <p:cNvSpPr txBox="1"/>
          <p:nvPr/>
        </p:nvSpPr>
        <p:spPr>
          <a:xfrm>
            <a:off x="2472861" y="5152072"/>
            <a:ext cx="2175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>
                <a:latin typeface="Calibri"/>
                <a:cs typeface="Calibri"/>
              </a:rPr>
              <a:t>shed skin completely</a:t>
            </a:r>
          </a:p>
          <a:p>
            <a:pPr algn="r"/>
            <a:r>
              <a:rPr lang="en-US" sz="1800" dirty="0">
                <a:latin typeface="Calibri"/>
                <a:cs typeface="Calibri"/>
              </a:rPr>
              <a:t>transverse cloacal slit</a:t>
            </a:r>
          </a:p>
          <a:p>
            <a:pPr algn="r"/>
            <a:r>
              <a:rPr lang="en-US" sz="1800" dirty="0">
                <a:latin typeface="Calibri"/>
                <a:cs typeface="Calibri"/>
              </a:rPr>
              <a:t>notched tongue</a:t>
            </a:r>
          </a:p>
          <a:p>
            <a:pPr algn="r"/>
            <a:r>
              <a:rPr lang="en-US" sz="1800" dirty="0">
                <a:latin typeface="Calibri"/>
                <a:cs typeface="Calibri"/>
              </a:rPr>
              <a:t>caudal autotomy</a:t>
            </a:r>
          </a:p>
          <a:p>
            <a:pPr algn="r"/>
            <a:r>
              <a:rPr lang="en-US" sz="1800" dirty="0">
                <a:latin typeface="Calibri"/>
                <a:cs typeface="Calibri"/>
              </a:rPr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C189CC-FD91-1949-A975-5C2F4982A03D}"/>
              </a:ext>
            </a:extLst>
          </p:cNvPr>
          <p:cNvCxnSpPr/>
          <p:nvPr/>
        </p:nvCxnSpPr>
        <p:spPr bwMode="auto">
          <a:xfrm>
            <a:off x="5105400" y="5713412"/>
            <a:ext cx="533400" cy="1588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7316251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104338272</TotalTime>
  <Words>592</Words>
  <Application>Microsoft Macintosh PowerPoint</Application>
  <PresentationFormat>On-screen Show (4:3)</PresentationFormat>
  <Paragraphs>302</Paragraphs>
  <Slides>38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Ariel</vt:lpstr>
      <vt:lpstr>Calibri</vt:lpstr>
      <vt:lpstr>Geneva</vt:lpstr>
      <vt:lpstr>Times</vt:lpstr>
      <vt:lpstr>Blank Presentation</vt:lpstr>
      <vt:lpstr>GVZ 2023 23 Feb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Reproduction in squamates</vt:lpstr>
      <vt:lpstr>PowerPoint Presentation</vt:lpstr>
      <vt:lpstr>Temperature-dependent sex determination</vt:lpstr>
      <vt:lpstr>PowerPoint Presentation</vt:lpstr>
      <vt:lpstr>Why would TSD evolve?</vt:lpstr>
      <vt:lpstr>Why would TSD evolve?</vt:lpstr>
      <vt:lpstr>PowerPoint Presentation</vt:lpstr>
      <vt:lpstr>PowerPoint Presentation</vt:lpstr>
      <vt:lpstr>Test of the Charnov-Bull hypothesis (Warner and Shine 2008)</vt:lpstr>
      <vt:lpstr>Test of the Charnov-Bull hypothesis (Warner and Shine 2008)</vt:lpstr>
      <vt:lpstr>TSD: conservation implications</vt:lpstr>
      <vt:lpstr>GVZ 2023 23 Feb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American Society of Macs and Players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Joe Mama</dc:creator>
  <cp:lastModifiedBy>Ray Ray</cp:lastModifiedBy>
  <cp:revision>470</cp:revision>
  <cp:lastPrinted>2006-09-12T17:57:07Z</cp:lastPrinted>
  <dcterms:created xsi:type="dcterms:W3CDTF">2019-03-27T03:49:43Z</dcterms:created>
  <dcterms:modified xsi:type="dcterms:W3CDTF">2023-02-26T02:38:42Z</dcterms:modified>
</cp:coreProperties>
</file>