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notesSlides/notesSlide5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notesSlides/notesSlide54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notesSlides/notesSlide55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56.xml" ContentType="application/vnd.openxmlformats-officedocument.presentationml.notesSlide+xml"/>
  <Default Extension="pdf" ContentType="application/pdf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67"/>
  </p:notesMasterIdLst>
  <p:sldIdLst>
    <p:sldId id="327" r:id="rId2"/>
    <p:sldId id="357" r:id="rId3"/>
    <p:sldId id="408" r:id="rId4"/>
    <p:sldId id="410" r:id="rId5"/>
    <p:sldId id="319" r:id="rId6"/>
    <p:sldId id="320" r:id="rId7"/>
    <p:sldId id="321" r:id="rId8"/>
    <p:sldId id="324" r:id="rId9"/>
    <p:sldId id="325" r:id="rId10"/>
    <p:sldId id="326" r:id="rId11"/>
    <p:sldId id="358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59" r:id="rId27"/>
    <p:sldId id="362" r:id="rId28"/>
    <p:sldId id="344" r:id="rId29"/>
    <p:sldId id="345" r:id="rId30"/>
    <p:sldId id="346" r:id="rId31"/>
    <p:sldId id="347" r:id="rId32"/>
    <p:sldId id="348" r:id="rId33"/>
    <p:sldId id="409" r:id="rId34"/>
    <p:sldId id="360" r:id="rId35"/>
    <p:sldId id="350" r:id="rId36"/>
    <p:sldId id="351" r:id="rId37"/>
    <p:sldId id="353" r:id="rId38"/>
    <p:sldId id="354" r:id="rId39"/>
    <p:sldId id="355" r:id="rId40"/>
    <p:sldId id="363" r:id="rId41"/>
    <p:sldId id="364" r:id="rId42"/>
    <p:sldId id="365" r:id="rId43"/>
    <p:sldId id="366" r:id="rId44"/>
    <p:sldId id="367" r:id="rId45"/>
    <p:sldId id="368" r:id="rId46"/>
    <p:sldId id="407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5290-E331-A447-B024-FE9EE02388EB}" type="datetimeFigureOut">
              <a:rPr/>
              <a:pPr/>
              <a:t>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D4933-0BEB-C947-8625-F3D56E731B41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94DA4-2818-4A44-A7CF-CC2C1557449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80729-F412-6148-865B-00FACDFC0E8F}" type="slidenum">
              <a:rPr lang="en-US"/>
              <a:pPr/>
              <a:t>12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6913"/>
            <a:ext cx="4546600" cy="340995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650" y="4338638"/>
            <a:ext cx="5076825" cy="41084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724" tIns="44362" rIns="88724" bIns="44362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B097D-3698-9342-8446-264CDA38A180}" type="slidenum">
              <a:rPr lang="en-US"/>
              <a:pPr/>
              <a:t>14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A94EED-939D-3744-9AE3-0655685D9BF1}" type="slidenum">
              <a:rPr lang="en-US"/>
              <a:pPr/>
              <a:t>15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D6816-EA3E-AE40-AD53-27A3E294086A}" type="slidenum">
              <a:rPr lang="en-US"/>
              <a:pPr/>
              <a:t>16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FE1B9-5034-F248-B92B-87897B328C75}" type="slidenum">
              <a:rPr lang="en-US"/>
              <a:pPr/>
              <a:t>17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D550E-FEE1-B344-91FF-0745B94421E9}" type="slidenum">
              <a:rPr lang="en-US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D550E-FEE1-B344-91FF-0745B94421E9}" type="slidenum">
              <a:rPr lang="en-US"/>
              <a:pPr/>
              <a:t>19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0297A-B2F2-454F-B2FF-4B03BB2302BC}" type="slidenum">
              <a:rPr lang="en-US"/>
              <a:pPr/>
              <a:t>20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0B6DC-8CD1-E94A-B2E7-3844791B033A}" type="slidenum">
              <a:rPr lang="en-US"/>
              <a:pPr/>
              <a:t>21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0B6DC-8CD1-E94A-B2E7-3844791B033A}" type="slidenum">
              <a:rPr lang="en-US"/>
              <a:pPr/>
              <a:t>22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A3DCAF-3E3A-6F4A-AB0C-A4BB2E898EED}" type="slidenum">
              <a:rPr lang="en-US"/>
              <a:pPr/>
              <a:t>23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FCD9A4-E994-2D41-A3EA-C0518C7E2DED}" type="slidenum">
              <a:rPr lang="en-US"/>
              <a:pPr/>
              <a:t>24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165DD-994F-9348-A4E8-829932315293}" type="slidenum">
              <a:rPr lang="en-US"/>
              <a:pPr/>
              <a:t>25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5C6EB-C34D-4B49-89C4-AC46C3290F89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D9F07-872E-CD42-B6E1-3BE8F745AE60}" type="slidenum">
              <a:rPr lang="en-US"/>
              <a:pPr/>
              <a:t>28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45EB4-E25F-8F43-A3C8-49285D45CE91}" type="slidenum">
              <a:rPr lang="en-US"/>
              <a:pPr/>
              <a:t>29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409D6-52D5-B248-A045-3279F3049E2C}" type="slidenum">
              <a:rPr lang="en-US"/>
              <a:pPr/>
              <a:t>30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446C7-6A8E-B745-A08C-5E3257708788}" type="slidenum">
              <a:rPr lang="en-US"/>
              <a:pPr/>
              <a:t>31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A6FEBEA-59AF-A341-88D8-1553224BDD68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22032AB-1227-084C-9313-C47AE3B5DB1A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22032AB-1227-084C-9313-C47AE3B5DB1A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A08928-3B52-6046-B0D2-98B39D562C65}" type="slidenum">
              <a:rPr lang="en-US"/>
              <a:pPr/>
              <a:t>35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E91B8-2E39-784E-852F-3AC9A6EF8F65}" type="slidenum">
              <a:rPr lang="en-US"/>
              <a:pPr/>
              <a:t>36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107EA-3622-C845-ADA2-8B8A47C4EAC6}" type="slidenum">
              <a:rPr lang="en-US"/>
              <a:pPr/>
              <a:t>37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7F73E-E0D8-6C4B-B9F3-ABEEF9A4649F}" type="slidenum">
              <a:rPr lang="en-US"/>
              <a:pPr/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765DD-2C36-3649-BB14-3790016E6718}" type="slidenum">
              <a:rPr lang="en-US"/>
              <a:pPr/>
              <a:t>39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40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DFE638-DD55-DD4D-ABAA-D0AE506167FB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9783A-C2FC-C24E-AEFE-5375C1ECCC4B}" type="slidenum">
              <a:rPr lang="en-US"/>
              <a:pPr/>
              <a:t>42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43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7F076-D8D0-3845-9C8E-B053255F61A9}" type="slidenum">
              <a:rPr lang="en-US"/>
              <a:pPr/>
              <a:t>47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A8C90-2560-3A4C-AAA7-BE25AB3B7B61}" type="slidenum">
              <a:rPr lang="en-US"/>
              <a:pPr/>
              <a:t>48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AC7E4-96E7-1246-8DEE-A8A7695BA085}" type="slidenum">
              <a:rPr lang="en-US"/>
              <a:pPr/>
              <a:t>49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4EC018-9C54-5F40-B8ED-DA0131C4A0E8}" type="slidenum">
              <a:rPr lang="en-US"/>
              <a:pPr/>
              <a:t>50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84301-216E-AD4B-B397-DFF8279FA3B4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475646-C089-5541-B1EA-566D7AB443E8}" type="slidenum">
              <a:rPr lang="en-US"/>
              <a:pPr/>
              <a:t>51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5EB594-F0FE-5A4A-BC66-BEB998FA2D34}" type="slidenum">
              <a:rPr lang="en-US"/>
              <a:pPr/>
              <a:t>52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F6335D-15BB-2446-8203-26E74582402E}" type="slidenum">
              <a:rPr lang="en-US"/>
              <a:pPr/>
              <a:t>53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BA3B5-AED6-B240-AAA6-3472BF3AD30C}" type="slidenum">
              <a:rPr lang="en-US"/>
              <a:pPr/>
              <a:t>54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92231-6277-8E46-BE72-41E04A22EF96}" type="slidenum">
              <a:rPr lang="en-US"/>
              <a:pPr/>
              <a:t>55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4018EE-80DA-7D4A-AD2E-0B9924F876B6}" type="slidenum">
              <a:rPr lang="en-US"/>
              <a:pPr/>
              <a:t>56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A9C0C-3AB6-884A-83DC-29F1C7423321}" type="slidenum">
              <a:rPr lang="en-US"/>
              <a:pPr/>
              <a:t>57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269958-0FAC-2E4D-9D78-C90F5AE60F5A}" type="slidenum">
              <a:rPr lang="en-US"/>
              <a:pPr/>
              <a:t>58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4F061-94DF-9341-B6FB-A7EB5F2DD9FF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8309EA-B219-3543-9E18-6A7531781B76}" type="slidenum">
              <a:rPr lang="en-US"/>
              <a:pPr/>
              <a:t>8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96140-7594-4F4A-9EE2-AAE5CCE0954F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94DA4-2818-4A44-A7CF-CC2C15574492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4216A-6898-4C44-AE58-A20BAD339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B61A-EB9F-454C-B3D1-EF007829A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FB5B1-482B-DB42-8ABE-76D2995D81B8}" type="datetimeFigureOut">
              <a:rPr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3487F-E281-C248-AFD1-F5BB2CD1C4D1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8.png"/><Relationship Id="rId1" Type="http://schemas.openxmlformats.org/officeDocument/2006/relationships/video" Target="file://localhost/Users/pandapuffs/Desktop/HERPS2018/salamanderMovies/2.Ensatina%20courtship.mp4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8.png"/><Relationship Id="rId1" Type="http://schemas.openxmlformats.org/officeDocument/2006/relationships/video" Target="file://localhost/Users/pandapuffs/Desktop/HERPS2018/salamanderMovies/5.GiantSalamander.mp4" TargetMode="Externa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d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2.png"/><Relationship Id="rId1" Type="http://schemas.openxmlformats.org/officeDocument/2006/relationships/video" Target="file://localhost/Users/pandapuffs/Desktop/HERPS2018/salamanderMovies/Salamander's%20cold-proof%20tongue.mp4" TargetMode="Externa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d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1" Type="http://schemas.openxmlformats.org/officeDocument/2006/relationships/video" Target="file://localhost/Users/pandapuffs/Desktop/HERPS2018/salamanderMovies/1.1932salamanderRomance.mp4" TargetMode="Externa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ollection.ppt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5.png"/><Relationship Id="rId5" Type="http://schemas.openxmlformats.org/officeDocument/2006/relationships/image" Target="../media/image47.png"/><Relationship Id="rId1" Type="http://schemas.openxmlformats.org/officeDocument/2006/relationships/video" Target="file://localhost/Users/pandapuffs/Downloads/The%20Caecilian.mp4" TargetMode="Externa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df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59.png"/><Relationship Id="rId1" Type="http://schemas.openxmlformats.org/officeDocument/2006/relationships/video" Target="file://localhost/Users/pandapuffs/Documents/GVZ2017/GVZmovies28Feb2017/ForLecturex28Feb2017/*TongueFrog2.mp4" TargetMode="Externa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video" Target="file://localhost/Users/pandapuffs/Documents/GVZ2017/GVZmovies28Feb2017/ForLecturex28Feb2017/*StickyFrogTongue1.mp4" TargetMode="External"/><Relationship Id="rId2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video" Target="file://localhost/Users/pandapuffs/Downloads/Attenborough%20Amazing%20Rain%20Frogs%20-%20Life%20in%20Cold%20Blood%20-%20BBC%20wildlife.mp4" TargetMode="Externa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cuments/GVZ2017/GVZmovies28Feb2017/ForLecturex28Feb2017/*TropicalScrambleMating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-shot-2012-11-02-at-12-40-35-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609600"/>
            <a:ext cx="7419374" cy="5560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 b="12088"/>
          <a:stretch>
            <a:fillRect/>
          </a:stretch>
        </p:blipFill>
        <p:spPr bwMode="auto">
          <a:xfrm>
            <a:off x="1828800" y="241300"/>
            <a:ext cx="5516563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464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Courtship in </a:t>
            </a:r>
            <a:r>
              <a:rPr lang="en-US" i="1"/>
              <a:t>Ambystoma talpoideum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Ensatina courtship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1650" y="1143000"/>
            <a:ext cx="81407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t="3023" b="12843"/>
          <a:stretch>
            <a:fillRect/>
          </a:stretch>
        </p:blipFill>
        <p:spPr bwMode="auto">
          <a:xfrm>
            <a:off x="3371850" y="331788"/>
            <a:ext cx="5543550" cy="622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524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Salamander </a:t>
            </a:r>
          </a:p>
          <a:p>
            <a:pPr eaLnBrk="1" hangingPunct="1">
              <a:defRPr/>
            </a:pP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Sirenidae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52578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smtClean="0"/>
              <a:t>two genera, 4 species</a:t>
            </a:r>
          </a:p>
          <a:p>
            <a:pPr eaLnBrk="1" hangingPunct="1">
              <a:spcBef>
                <a:spcPct val="0"/>
              </a:spcBef>
            </a:pPr>
            <a:r>
              <a:rPr lang="en-US" sz="2400" smtClean="0"/>
              <a:t>SE USA</a:t>
            </a:r>
          </a:p>
          <a:p>
            <a:pPr eaLnBrk="1" hangingPunct="1">
              <a:spcBef>
                <a:spcPct val="0"/>
              </a:spcBef>
            </a:pPr>
            <a:r>
              <a:rPr lang="en-US" sz="2400" smtClean="0"/>
              <a:t>elongate, paedomorphic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smtClean="0"/>
              <a:t>		external gills, lack eyelids</a:t>
            </a:r>
          </a:p>
          <a:p>
            <a:pPr eaLnBrk="1" hangingPunct="1">
              <a:spcBef>
                <a:spcPct val="0"/>
              </a:spcBef>
            </a:pPr>
            <a:r>
              <a:rPr lang="en-US" sz="2400" smtClean="0"/>
              <a:t>nonpedicellate teeth</a:t>
            </a:r>
          </a:p>
          <a:p>
            <a:pPr eaLnBrk="1" hangingPunct="1">
              <a:spcBef>
                <a:spcPct val="0"/>
              </a:spcBef>
            </a:pPr>
            <a:r>
              <a:rPr lang="en-US" sz="2400" smtClean="0"/>
              <a:t>lack pelvic girdle, hindimbs</a:t>
            </a:r>
          </a:p>
          <a:p>
            <a:pPr eaLnBrk="1" hangingPunct="1">
              <a:spcBef>
                <a:spcPct val="0"/>
              </a:spcBef>
            </a:pPr>
            <a:r>
              <a:rPr lang="en-US" sz="2400" smtClean="0"/>
              <a:t>aquatic</a:t>
            </a:r>
          </a:p>
          <a:p>
            <a:pPr eaLnBrk="1" hangingPunct="1">
              <a:spcBef>
                <a:spcPct val="0"/>
              </a:spcBef>
            </a:pPr>
            <a:r>
              <a:rPr lang="en-US" sz="2400" smtClean="0"/>
              <a:t>external fertilization</a:t>
            </a:r>
            <a:endParaRPr lang="en-US" sz="2400" smtClean="0">
              <a:solidFill>
                <a:schemeClr val="hlink"/>
              </a:solidFill>
            </a:endParaRP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2743200"/>
            <a:ext cx="3810000" cy="2576513"/>
          </a:xfrm>
        </p:spPr>
      </p:pic>
      <p:pic>
        <p:nvPicPr>
          <p:cNvPr id="28677" name="Picture 5" descr="F1.lar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3063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77724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514600" y="333375"/>
            <a:ext cx="43213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+mj-lt"/>
              </a:rPr>
              <a:t>Ambystomatidae</a:t>
            </a:r>
            <a:r>
              <a:rPr lang="en-US" sz="2000" i="1">
                <a:solidFill>
                  <a:srgbClr val="000000"/>
                </a:solidFill>
                <a:latin typeface="+mj-lt"/>
              </a:rPr>
              <a:t>: Ambystoma tigrinum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395413"/>
            <a:ext cx="6553200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514600" y="533400"/>
            <a:ext cx="34531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Proteidae: </a:t>
            </a:r>
            <a:r>
              <a:rPr lang="en-US" sz="2000" i="1"/>
              <a:t>Necturus maculosus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235200"/>
            <a:ext cx="6705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257800" y="746125"/>
            <a:ext cx="333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Sirenidae</a:t>
            </a:r>
            <a:r>
              <a:rPr lang="en-US" i="1"/>
              <a:t>: Siren lacertina</a:t>
            </a:r>
          </a:p>
        </p:txBody>
      </p:sp>
      <p:pic>
        <p:nvPicPr>
          <p:cNvPr id="4" name="Picture 3" descr="western_lesser_siren_102928_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710617" cy="226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83058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667000" y="381000"/>
            <a:ext cx="3551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23238E"/>
                </a:solidFill>
                <a:latin typeface="Helvetica" charset="0"/>
              </a:rPr>
              <a:t>Amphiumidae: </a:t>
            </a:r>
            <a:r>
              <a:rPr lang="en-US" sz="1800" i="1">
                <a:solidFill>
                  <a:srgbClr val="23238E"/>
                </a:solidFill>
                <a:latin typeface="Helvetica" charset="0"/>
              </a:rPr>
              <a:t>Amphiuma means</a:t>
            </a:r>
            <a:endParaRPr lang="en-US" sz="1800">
              <a:solidFill>
                <a:srgbClr val="23238E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70560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133600" y="533400"/>
            <a:ext cx="475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Cryptobranchidae: </a:t>
            </a:r>
            <a:r>
              <a:rPr lang="en-US" i="1"/>
              <a:t>Andrias japonicus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133600" y="533400"/>
            <a:ext cx="475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Cryptobranchidae: </a:t>
            </a:r>
            <a:r>
              <a:rPr lang="en-US" i="1"/>
              <a:t>Andrias japonicus</a:t>
            </a:r>
            <a:endParaRPr lang="en-US"/>
          </a:p>
        </p:txBody>
      </p:sp>
      <p:pic>
        <p:nvPicPr>
          <p:cNvPr id="3" name="5.GiantSalamander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4" name="5.GiantSalamander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630" y="1066800"/>
            <a:ext cx="1101138" cy="1689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762000"/>
            <a:ext cx="3657600" cy="1998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798919"/>
            <a:ext cx="2003428" cy="114434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2493114" y="2819400"/>
            <a:ext cx="3679085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r="48134" b="36390"/>
              <a:stretch>
                <a:fillRect/>
              </a:stretch>
            </p:blipFill>
          </mc:Choice>
          <mc:Fallback>
            <p:blipFill>
              <a:blip r:embed="rId7"/>
              <a:srcRect r="48134" b="36390"/>
              <a:stretch>
                <a:fillRect/>
              </a:stretch>
            </p:blipFill>
          </mc:Fallback>
        </mc:AlternateContent>
        <p:spPr bwMode="auto">
          <a:xfrm>
            <a:off x="1990169" y="3962400"/>
            <a:ext cx="1667431" cy="173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143000" y="3505200"/>
            <a:ext cx="125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Amniota</a:t>
            </a:r>
          </a:p>
        </p:txBody>
      </p:sp>
      <p:sp>
        <p:nvSpPr>
          <p:cNvPr id="21" name="Oval 20"/>
          <p:cNvSpPr/>
          <p:nvPr/>
        </p:nvSpPr>
        <p:spPr>
          <a:xfrm>
            <a:off x="4219832" y="4648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57832" y="5410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94826" y="4648200"/>
            <a:ext cx="23565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             Amphibia</a:t>
            </a:r>
          </a:p>
          <a:p>
            <a:endParaRPr lang="en-US" sz="2400"/>
          </a:p>
          <a:p>
            <a:r>
              <a:rPr lang="en-US" sz="2400"/>
              <a:t>   Tetrapoda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0"/>
            <a:ext cx="7061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270125" y="533400"/>
            <a:ext cx="468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Plethodontidae: </a:t>
            </a:r>
            <a:r>
              <a:rPr lang="en-US" i="1"/>
              <a:t>Bolitoglossa dofleini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 b="14433"/>
          <a:stretch>
            <a:fillRect/>
          </a:stretch>
        </p:blipFill>
        <p:spPr bwMode="auto">
          <a:xfrm>
            <a:off x="0" y="1120775"/>
            <a:ext cx="4745038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438400"/>
            <a:ext cx="41910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431925" y="288925"/>
            <a:ext cx="595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Tongue projection in Plethodontid salamanders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5165725" y="5241925"/>
            <a:ext cx="182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Hydromantes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431925" y="288925"/>
            <a:ext cx="595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Tongue projection in Plethodontid salamanders</a:t>
            </a:r>
          </a:p>
        </p:txBody>
      </p:sp>
      <p:pic>
        <p:nvPicPr>
          <p:cNvPr id="3" name="Salamander's cold-proof tongu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1300" y="1371600"/>
            <a:ext cx="61214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4953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660525" y="60325"/>
            <a:ext cx="440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Plethodontidae: </a:t>
            </a:r>
            <a:r>
              <a:rPr lang="en-US" i="1"/>
              <a:t>Ensatina escholtzi</a:t>
            </a:r>
            <a:endParaRPr lang="en-US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471863"/>
            <a:ext cx="5105400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900112" y="5791200"/>
            <a:ext cx="3976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Salamandridae: </a:t>
            </a:r>
            <a:r>
              <a:rPr lang="en-US" i="1"/>
              <a:t>Taricha torosa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003925" y="1584325"/>
            <a:ext cx="23987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Aposematism and </a:t>
            </a:r>
          </a:p>
          <a:p>
            <a:r>
              <a:rPr lang="en-US"/>
              <a:t>Batesian mimicry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04800"/>
            <a:ext cx="697865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1219200" y="2603500"/>
            <a:ext cx="48434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/>
              <a:t>Place clay models in a forest</a:t>
            </a:r>
          </a:p>
          <a:p>
            <a:pPr marL="457200" indent="-457200"/>
            <a:r>
              <a:rPr lang="en-US"/>
              <a:t>where both </a:t>
            </a:r>
            <a:r>
              <a:rPr lang="en-US" i="1"/>
              <a:t>Ensatina</a:t>
            </a:r>
            <a:r>
              <a:rPr lang="en-US"/>
              <a:t> and </a:t>
            </a:r>
            <a:r>
              <a:rPr lang="en-US" i="1"/>
              <a:t>Taricha</a:t>
            </a:r>
          </a:p>
          <a:p>
            <a:pPr marL="457200" indent="-457200"/>
            <a:r>
              <a:rPr lang="en-US"/>
              <a:t>are found</a:t>
            </a:r>
          </a:p>
          <a:p>
            <a:pPr marL="457200" indent="-457200"/>
            <a:r>
              <a:rPr lang="en-US"/>
              <a:t>	two model colors (brown, orange)</a:t>
            </a:r>
          </a:p>
          <a:p>
            <a:pPr marL="457200" indent="-457200"/>
            <a:r>
              <a:rPr lang="en-US"/>
              <a:t>	454 models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Leave for three weeks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Count number damaged by predators</a:t>
            </a:r>
          </a:p>
          <a:p>
            <a:pPr marL="457200" indent="-457200"/>
            <a:endParaRPr lang="en-US"/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209800"/>
            <a:ext cx="28194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267200"/>
            <a:ext cx="28717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819400"/>
            <a:ext cx="3397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04800"/>
            <a:ext cx="697865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1252537" y="2057400"/>
            <a:ext cx="48434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/>
              <a:t>Place clay models in a forest</a:t>
            </a:r>
          </a:p>
          <a:p>
            <a:pPr marL="457200" indent="-457200"/>
            <a:r>
              <a:rPr lang="en-US"/>
              <a:t>where both </a:t>
            </a:r>
            <a:r>
              <a:rPr lang="en-US" i="1"/>
              <a:t>Ensatina</a:t>
            </a:r>
            <a:r>
              <a:rPr lang="en-US"/>
              <a:t> and </a:t>
            </a:r>
            <a:r>
              <a:rPr lang="en-US" i="1"/>
              <a:t>Taricha</a:t>
            </a:r>
          </a:p>
          <a:p>
            <a:pPr marL="457200" indent="-457200"/>
            <a:r>
              <a:rPr lang="en-US"/>
              <a:t>are found</a:t>
            </a:r>
          </a:p>
          <a:p>
            <a:pPr marL="457200" indent="-457200"/>
            <a:r>
              <a:rPr lang="en-US"/>
              <a:t>	two model colors (brown, orange)</a:t>
            </a:r>
          </a:p>
          <a:p>
            <a:pPr marL="457200" indent="-457200"/>
            <a:r>
              <a:rPr lang="en-US"/>
              <a:t>	454 models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Leave for three weeks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Count number damaged by predators</a:t>
            </a:r>
          </a:p>
          <a:p>
            <a:pPr marL="457200" indent="-457200"/>
            <a:endParaRPr lang="en-US"/>
          </a:p>
          <a:p>
            <a:pPr marL="457200" indent="-457200"/>
            <a:r>
              <a:rPr lang="en-US"/>
              <a:t>46 brown models attacked, 25 orange</a:t>
            </a:r>
          </a:p>
          <a:p>
            <a:pPr marL="914400" lvl="1" indent="-457200"/>
            <a:r>
              <a:rPr lang="en-US"/>
              <a:t>P = 0.007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56" y="1295400"/>
            <a:ext cx="952112" cy="146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020" y="1860551"/>
            <a:ext cx="1647180" cy="900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790533"/>
            <a:ext cx="4085587" cy="2333667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2493114" y="2819400"/>
            <a:ext cx="3679085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r="48134" b="36390"/>
              <a:stretch>
                <a:fillRect/>
              </a:stretch>
            </p:blipFill>
          </mc:Choice>
          <mc:Fallback>
            <p:blipFill>
              <a:blip r:embed="rId7"/>
              <a:srcRect r="48134" b="36390"/>
              <a:stretch>
                <a:fillRect/>
              </a:stretch>
            </p:blipFill>
          </mc:Fallback>
        </mc:AlternateContent>
        <p:spPr bwMode="auto">
          <a:xfrm>
            <a:off x="1990169" y="3962400"/>
            <a:ext cx="1667431" cy="173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143000" y="3505200"/>
            <a:ext cx="125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Amniota</a:t>
            </a:r>
          </a:p>
        </p:txBody>
      </p:sp>
      <p:sp>
        <p:nvSpPr>
          <p:cNvPr id="21" name="Oval 20"/>
          <p:cNvSpPr/>
          <p:nvPr/>
        </p:nvSpPr>
        <p:spPr>
          <a:xfrm>
            <a:off x="4219832" y="4648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57832" y="5410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94826" y="4648200"/>
            <a:ext cx="23565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             Amphibia</a:t>
            </a:r>
          </a:p>
          <a:p>
            <a:endParaRPr lang="en-US" sz="2400"/>
          </a:p>
          <a:p>
            <a:r>
              <a:rPr lang="en-US" sz="2400"/>
              <a:t>   Tetrapoda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b="16800"/>
          <a:stretch>
            <a:fillRect/>
          </a:stretch>
        </p:blipFill>
        <p:spPr bwMode="auto">
          <a:xfrm>
            <a:off x="304800" y="-152400"/>
            <a:ext cx="8382000" cy="464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ymnophiona_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0000"/>
            <a:ext cx="2911340" cy="2888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0" y="4496816"/>
            <a:ext cx="327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Gymnophiona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(caecilians; </a:t>
            </a:r>
            <a:r>
              <a:rPr lang="en-US" sz="2400" dirty="0" err="1"/>
              <a:t>Apoda</a:t>
            </a:r>
            <a:r>
              <a:rPr lang="en-US" sz="2400" dirty="0"/>
              <a:t>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dirty="0" smtClean="0"/>
              <a:t>10 </a:t>
            </a:r>
            <a:r>
              <a:rPr lang="en-US" dirty="0"/>
              <a:t>families, </a:t>
            </a:r>
            <a:r>
              <a:rPr lang="en-US" dirty="0" smtClean="0"/>
              <a:t>33 </a:t>
            </a:r>
            <a:r>
              <a:rPr lang="en-US" dirty="0"/>
              <a:t>genera,</a:t>
            </a:r>
            <a:r>
              <a:rPr lang="en-US" dirty="0" smtClean="0"/>
              <a:t> 207 species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554764"/>
            <a:ext cx="2819400" cy="18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/>
              <a:t>Annuli</a:t>
            </a: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768600"/>
            <a:ext cx="3810000" cy="2540000"/>
          </a:xfrm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762750" y="5424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019800" y="5562600"/>
            <a:ext cx="15652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i="1">
                <a:solidFill>
                  <a:srgbClr val="000000"/>
                </a:solidFill>
                <a:latin typeface="Times New Roman" charset="0"/>
              </a:rPr>
              <a:t>Siphonops annulatus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Eyes reduced/absent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Roofed, reduced fossa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519363"/>
            <a:ext cx="3810000" cy="3036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.1932salamanderRoman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8600" y="1143000"/>
            <a:ext cx="6146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Eyes reduced/absent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Roofed, few/no fossa</a:t>
            </a:r>
          </a:p>
          <a:p>
            <a:pPr>
              <a:lnSpc>
                <a:spcPct val="90000"/>
              </a:lnSpc>
            </a:pPr>
            <a:r>
              <a:rPr lang="en-US" sz="2800"/>
              <a:t>Tentacle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38700" y="1981200"/>
            <a:ext cx="34290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Caecilian synapomorphies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No limbs, girdles </a:t>
            </a:r>
          </a:p>
          <a:p>
            <a:pPr>
              <a:lnSpc>
                <a:spcPct val="90000"/>
              </a:lnSpc>
            </a:pPr>
            <a:r>
              <a:rPr lang="en-US" sz="2800"/>
              <a:t>Annuli</a:t>
            </a:r>
          </a:p>
          <a:p>
            <a:pPr>
              <a:lnSpc>
                <a:spcPct val="90000"/>
              </a:lnSpc>
            </a:pPr>
            <a:r>
              <a:rPr lang="en-US" sz="2800"/>
              <a:t>Solidified skull with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Eyes reduced/absent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Fusion of bones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Roofed, few/no fossa</a:t>
            </a:r>
          </a:p>
          <a:p>
            <a:pPr>
              <a:lnSpc>
                <a:spcPct val="90000"/>
              </a:lnSpc>
            </a:pPr>
            <a:r>
              <a:rPr lang="en-US" sz="2800"/>
              <a:t>Tentacle</a:t>
            </a:r>
          </a:p>
          <a:p>
            <a:pPr>
              <a:lnSpc>
                <a:spcPct val="90000"/>
              </a:lnSpc>
            </a:pPr>
            <a:r>
              <a:rPr lang="en-US" sz="2800"/>
              <a:t>Phallodeum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24400" y="3276600"/>
            <a:ext cx="8839200" cy="4930775"/>
            <a:chOff x="0" y="830"/>
            <a:chExt cx="5568" cy="3106"/>
          </a:xfrm>
        </p:grpSpPr>
        <p:pic>
          <p:nvPicPr>
            <p:cNvPr id="28677" name="Picture 5" descr="IntroOrgan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 t="14000" r="50423" b="55000"/>
            <a:stretch>
              <a:fillRect/>
            </a:stretch>
          </p:blipFill>
          <p:spPr bwMode="auto">
            <a:xfrm>
              <a:off x="0" y="830"/>
              <a:ext cx="2713" cy="1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1152" y="2400"/>
              <a:ext cx="4416" cy="1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+mn-lt"/>
              </a:rPr>
              <a:t>Caecilian reproduction</a:t>
            </a:r>
          </a:p>
        </p:txBody>
      </p:sp>
      <p:sp>
        <p:nvSpPr>
          <p:cNvPr id="3277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5105400" cy="4114800"/>
          </a:xfrm>
        </p:spPr>
        <p:txBody>
          <a:bodyPr/>
          <a:lstStyle/>
          <a:p>
            <a:r>
              <a:rPr lang="en-US"/>
              <a:t>Internal fertilization</a:t>
            </a:r>
          </a:p>
          <a:p>
            <a:r>
              <a:rPr lang="en-US"/>
              <a:t>Oviparity or viviparity</a:t>
            </a:r>
          </a:p>
          <a:p>
            <a:r>
              <a:rPr lang="en-US"/>
              <a:t>Eggs aquatic or terrestrial</a:t>
            </a:r>
          </a:p>
          <a:p>
            <a:r>
              <a:rPr lang="en-US"/>
              <a:t>Larvae or direct development</a:t>
            </a:r>
          </a:p>
          <a:p>
            <a:r>
              <a:rPr lang="en-US"/>
              <a:t>Parental care</a:t>
            </a:r>
          </a:p>
          <a:p>
            <a:endParaRPr lang="en-US"/>
          </a:p>
        </p:txBody>
      </p:sp>
      <p:pic>
        <p:nvPicPr>
          <p:cNvPr id="32772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849563"/>
            <a:ext cx="37338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aecilian"/>
          <p:cNvPicPr>
            <a:picLocks noChangeAspect="1" noChangeArrowheads="1"/>
          </p:cNvPicPr>
          <p:nvPr/>
        </p:nvPicPr>
        <p:blipFill>
          <a:blip r:embed="rId3"/>
          <a:srcRect b="70009"/>
          <a:stretch>
            <a:fillRect/>
          </a:stretch>
        </p:blipFill>
        <p:spPr bwMode="auto">
          <a:xfrm>
            <a:off x="914400" y="0"/>
            <a:ext cx="77724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7" descr="caecilian"/>
          <p:cNvPicPr>
            <a:picLocks noChangeAspect="1" noChangeArrowheads="1"/>
          </p:cNvPicPr>
          <p:nvPr/>
        </p:nvPicPr>
        <p:blipFill>
          <a:blip r:embed="rId3"/>
          <a:srcRect l="68243" t="56371" r="5884" b="17274"/>
          <a:stretch>
            <a:fillRect/>
          </a:stretch>
        </p:blipFill>
        <p:spPr bwMode="auto">
          <a:xfrm>
            <a:off x="5715000" y="2819400"/>
            <a:ext cx="2947988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429000"/>
            <a:ext cx="4953000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aecilian"/>
          <p:cNvPicPr>
            <a:picLocks noChangeAspect="1" noChangeArrowheads="1"/>
          </p:cNvPicPr>
          <p:nvPr/>
        </p:nvPicPr>
        <p:blipFill>
          <a:blip r:embed="rId4"/>
          <a:srcRect b="70009"/>
          <a:stretch>
            <a:fillRect/>
          </a:stretch>
        </p:blipFill>
        <p:spPr bwMode="auto">
          <a:xfrm>
            <a:off x="914400" y="0"/>
            <a:ext cx="77724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The Caecilian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7700" y="2286000"/>
            <a:ext cx="78486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Variability between caecilian species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667000"/>
            <a:ext cx="4191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Position of tentacle</a:t>
            </a:r>
          </a:p>
          <a:p>
            <a:pPr>
              <a:lnSpc>
                <a:spcPct val="90000"/>
              </a:lnSpc>
            </a:pPr>
            <a:r>
              <a:rPr lang="en-US" sz="2000"/>
              <a:t>Position of mouth</a:t>
            </a:r>
          </a:p>
          <a:p>
            <a:pPr>
              <a:lnSpc>
                <a:spcPct val="90000"/>
              </a:lnSpc>
            </a:pPr>
            <a:r>
              <a:rPr lang="en-US" sz="2000"/>
              <a:t>Primary, secondary, tertiary annuli</a:t>
            </a:r>
          </a:p>
          <a:p>
            <a:pPr>
              <a:lnSpc>
                <a:spcPct val="90000"/>
              </a:lnSpc>
            </a:pPr>
            <a:r>
              <a:rPr lang="en-US" sz="2000"/>
              <a:t>Skull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Zygokrotaphic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Stegokrotaphic</a:t>
            </a:r>
          </a:p>
          <a:p>
            <a:pPr>
              <a:lnSpc>
                <a:spcPct val="90000"/>
              </a:lnSpc>
            </a:pPr>
            <a:r>
              <a:rPr lang="en-US" sz="2000"/>
              <a:t>Presence/absence of tail</a:t>
            </a:r>
          </a:p>
          <a:p>
            <a:pPr>
              <a:lnSpc>
                <a:spcPct val="90000"/>
              </a:lnSpc>
            </a:pPr>
            <a:r>
              <a:rPr lang="en-US" sz="2000"/>
              <a:t>Aquatic/fossorial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0000" contrast="10000"/>
          </a:blip>
          <a:srcRect l="42308" r="2266"/>
          <a:stretch>
            <a:fillRect/>
          </a:stretch>
        </p:blipFill>
        <p:spPr>
          <a:xfrm>
            <a:off x="5116513" y="1905000"/>
            <a:ext cx="3265487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t="15105"/>
          <a:stretch>
            <a:fillRect/>
          </a:stretch>
        </p:blipFill>
        <p:spPr bwMode="auto">
          <a:xfrm>
            <a:off x="1219200" y="1905000"/>
            <a:ext cx="708660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889125" y="517525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Eocaecilia micropodia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90600"/>
            <a:ext cx="71628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743200" y="6096000"/>
            <a:ext cx="200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Scolecomorphus kirkii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725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Gymnophiona: Scolecomorphidae: </a:t>
            </a:r>
            <a:r>
              <a:rPr lang="en-US" i="1"/>
              <a:t>Scolecomorphus kirkii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199" y="1447800"/>
            <a:ext cx="618189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660525" y="669925"/>
            <a:ext cx="3849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Rhinatrematidae: </a:t>
            </a:r>
            <a:r>
              <a:rPr lang="en-US" i="1"/>
              <a:t>Epicrionops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223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2743200" y="4953000"/>
            <a:ext cx="2681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Times New Roman" charset="0"/>
              </a:rPr>
              <a:t>Typhlonectes natans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584325" y="288925"/>
            <a:ext cx="480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Typhlonectidae: </a:t>
            </a:r>
            <a:r>
              <a:rPr lang="en-US" i="1"/>
              <a:t>Typhlonectes natans</a:t>
            </a:r>
          </a:p>
        </p:txBody>
      </p:sp>
      <p:pic>
        <p:nvPicPr>
          <p:cNvPr id="40965" name="Picture 12" descr="391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0" y="1295400"/>
            <a:ext cx="67500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066800" y="625475"/>
            <a:ext cx="6232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/>
              <a:t>Caudata</a:t>
            </a:r>
            <a:r>
              <a:rPr lang="en-US"/>
              <a:t>: node-based name for salamanders</a:t>
            </a:r>
          </a:p>
          <a:p>
            <a:r>
              <a:rPr lang="en-US" u="sng"/>
              <a:t>Urodela</a:t>
            </a:r>
            <a:r>
              <a:rPr lang="en-US"/>
              <a:t>: stem-based name for salamanders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508125" y="1595735"/>
            <a:ext cx="3383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10 families, </a:t>
            </a:r>
            <a:r>
              <a:rPr lang="en-US" dirty="0" smtClean="0"/>
              <a:t>710</a:t>
            </a:r>
            <a:r>
              <a:rPr lang="en-US" dirty="0"/>
              <a:t>species</a:t>
            </a:r>
          </a:p>
        </p:txBody>
      </p:sp>
      <p:pic>
        <p:nvPicPr>
          <p:cNvPr id="7" name="Picture 6" descr="cart_salamanderspp.jpg"/>
          <p:cNvPicPr>
            <a:picLocks noChangeAspect="1"/>
          </p:cNvPicPr>
          <p:nvPr/>
        </p:nvPicPr>
        <p:blipFill>
          <a:blip r:embed="rId3"/>
          <a:srcRect l="31303"/>
          <a:stretch>
            <a:fillRect/>
          </a:stretch>
        </p:blipFill>
        <p:spPr bwMode="auto">
          <a:xfrm>
            <a:off x="457200" y="2733876"/>
            <a:ext cx="6567487" cy="41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646608"/>
            <a:ext cx="3251200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844583"/>
            <a:ext cx="1676400" cy="916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98919"/>
            <a:ext cx="2003428" cy="114434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493114" y="2819400"/>
            <a:ext cx="3679085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r="48134" b="36390"/>
              <a:stretch>
                <a:fillRect/>
              </a:stretch>
            </p:blipFill>
          </mc:Choice>
          <mc:Fallback>
            <p:blipFill>
              <a:blip r:embed="rId6"/>
              <a:srcRect r="48134" b="36390"/>
              <a:stretch>
                <a:fillRect/>
              </a:stretch>
            </p:blipFill>
          </mc:Fallback>
        </mc:AlternateContent>
        <p:spPr bwMode="auto">
          <a:xfrm>
            <a:off x="1990169" y="3962400"/>
            <a:ext cx="1667431" cy="173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143000" y="3505200"/>
            <a:ext cx="125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Amniota</a:t>
            </a:r>
          </a:p>
        </p:txBody>
      </p:sp>
      <p:sp>
        <p:nvSpPr>
          <p:cNvPr id="21" name="Oval 20"/>
          <p:cNvSpPr/>
          <p:nvPr/>
        </p:nvSpPr>
        <p:spPr>
          <a:xfrm>
            <a:off x="4219832" y="4648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57832" y="5410200"/>
            <a:ext cx="352168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594826" y="4648200"/>
            <a:ext cx="23565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              Amphibia</a:t>
            </a:r>
          </a:p>
          <a:p>
            <a:endParaRPr lang="en-US" sz="2400"/>
          </a:p>
          <a:p>
            <a:r>
              <a:rPr lang="en-US" sz="2400"/>
              <a:t>   Tetrapoda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032" y="111711"/>
            <a:ext cx="1723768" cy="264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1828800" y="663575"/>
            <a:ext cx="50066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/>
              <a:t>Anura (Salientia): Frogs</a:t>
            </a:r>
          </a:p>
          <a:p>
            <a:pPr algn="ctr"/>
            <a:r>
              <a:rPr lang="en-US" sz="4000"/>
              <a:t>	6893 species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03188"/>
            <a:ext cx="18288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cart_frogspp.jpg"/>
          <p:cNvPicPr>
            <a:picLocks noChangeAspect="1"/>
          </p:cNvPicPr>
          <p:nvPr/>
        </p:nvPicPr>
        <p:blipFill>
          <a:blip r:embed="rId4"/>
          <a:srcRect l="28799"/>
          <a:stretch>
            <a:fillRect/>
          </a:stretch>
        </p:blipFill>
        <p:spPr bwMode="auto">
          <a:xfrm>
            <a:off x="1219200" y="2286000"/>
            <a:ext cx="6781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09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Synapomorphies of Anura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590800"/>
            <a:ext cx="4114800" cy="4114800"/>
          </a:xfrm>
        </p:spPr>
        <p:txBody>
          <a:bodyPr/>
          <a:lstStyle/>
          <a:p>
            <a:r>
              <a:rPr lang="en-US" sz="2800"/>
              <a:t>urostyle</a:t>
            </a:r>
          </a:p>
          <a:p>
            <a:r>
              <a:rPr lang="en-US" sz="2800"/>
              <a:t>lack tail</a:t>
            </a:r>
          </a:p>
          <a:p>
            <a:r>
              <a:rPr lang="en-US" sz="2800"/>
              <a:t>fused tibia and fibula</a:t>
            </a:r>
          </a:p>
          <a:p>
            <a:r>
              <a:rPr lang="en-US" sz="2800"/>
              <a:t>fused ulna and radius</a:t>
            </a:r>
          </a:p>
          <a:p>
            <a:r>
              <a:rPr lang="en-US" sz="2800"/>
              <a:t>hindlimbs &gt; forelimbs</a:t>
            </a:r>
          </a:p>
          <a:p>
            <a:endParaRPr lang="en-US" sz="2800"/>
          </a:p>
          <a:p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Synapomorphies of Anura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590800"/>
            <a:ext cx="4114800" cy="4114800"/>
          </a:xfrm>
        </p:spPr>
        <p:txBody>
          <a:bodyPr/>
          <a:lstStyle/>
          <a:p>
            <a:r>
              <a:rPr lang="en-US" sz="2800"/>
              <a:t>urostyle</a:t>
            </a:r>
          </a:p>
          <a:p>
            <a:r>
              <a:rPr lang="en-US" sz="2800"/>
              <a:t>lack tail</a:t>
            </a:r>
          </a:p>
          <a:p>
            <a:r>
              <a:rPr lang="en-US" sz="2800"/>
              <a:t>fused tibia and fibula</a:t>
            </a:r>
          </a:p>
          <a:p>
            <a:r>
              <a:rPr lang="en-US" sz="2800"/>
              <a:t>fused ulna and radius</a:t>
            </a:r>
          </a:p>
          <a:p>
            <a:r>
              <a:rPr lang="en-US" sz="2800"/>
              <a:t>hindlimbs &gt; forelimbs</a:t>
            </a:r>
          </a:p>
          <a:p>
            <a:endParaRPr lang="en-US" sz="2800"/>
          </a:p>
          <a:p>
            <a:endParaRPr lang="en-US" sz="2800"/>
          </a:p>
        </p:txBody>
      </p:sp>
      <p:pic>
        <p:nvPicPr>
          <p:cNvPr id="25604" name="Picture 4" descr="2007033002657_460cadb10668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743200"/>
            <a:ext cx="44243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Frog feeding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200400"/>
            <a:ext cx="4114800" cy="2667000"/>
          </a:xfrm>
        </p:spPr>
        <p:txBody>
          <a:bodyPr/>
          <a:lstStyle/>
          <a:p>
            <a:r>
              <a:rPr lang="en-US" sz="2800"/>
              <a:t>Bite</a:t>
            </a:r>
          </a:p>
          <a:p>
            <a:r>
              <a:rPr lang="en-US" sz="2800"/>
              <a:t>Suction feeding</a:t>
            </a:r>
          </a:p>
          <a:p>
            <a:r>
              <a:rPr lang="en-US" sz="2800"/>
              <a:t>Protrusible tongue</a:t>
            </a:r>
          </a:p>
          <a:p>
            <a:endParaRPr lang="en-US" sz="2800"/>
          </a:p>
          <a:p>
            <a:endParaRPr lang="en-U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4648200" cy="309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Frog feeding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*TongueFrog2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2667000"/>
            <a:ext cx="60960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*StickyFrogTongue1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2424112"/>
            <a:ext cx="6934200" cy="390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0"/>
            <a:ext cx="8007350" cy="212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Frog diversity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1371600"/>
            <a:ext cx="4404360" cy="550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376238"/>
            <a:ext cx="80137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422525" y="669925"/>
            <a:ext cx="3652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Ascaphidae: </a:t>
            </a:r>
            <a:r>
              <a:rPr lang="en-US" i="1"/>
              <a:t>Ascaphus truei</a:t>
            </a:r>
            <a:endParaRPr lang="en-US"/>
          </a:p>
        </p:txBody>
      </p:sp>
      <p:pic>
        <p:nvPicPr>
          <p:cNvPr id="31747" name="Picture 4" descr="0105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6764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ascaphus.truei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0"/>
            <a:ext cx="32004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Salamander characteristics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581400"/>
            <a:ext cx="39624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7772400" cy="41148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Tailed, most with four limbs of approximately equal length, four digits on front limbs, five digits on hindlimbs</a:t>
            </a:r>
          </a:p>
          <a:p>
            <a:pPr>
              <a:lnSpc>
                <a:spcPct val="90000"/>
              </a:lnSpc>
            </a:pPr>
            <a:r>
              <a:rPr lang="en-US" sz="2000"/>
              <a:t>Aquatic, terrestrial/fossorial, arboreal</a:t>
            </a:r>
          </a:p>
          <a:p>
            <a:pPr>
              <a:lnSpc>
                <a:spcPct val="90000"/>
              </a:lnSpc>
            </a:pPr>
            <a:r>
              <a:rPr lang="en-US" sz="2000"/>
              <a:t>Breathe through lungs, gills, and/or skin</a:t>
            </a:r>
          </a:p>
          <a:p>
            <a:pPr>
              <a:lnSpc>
                <a:spcPct val="90000"/>
              </a:lnSpc>
            </a:pPr>
            <a:r>
              <a:rPr lang="en-US" sz="2000"/>
              <a:t>Sprawling gait</a:t>
            </a:r>
          </a:p>
          <a:p>
            <a:pPr>
              <a:lnSpc>
                <a:spcPct val="90000"/>
              </a:lnSpc>
            </a:pPr>
            <a:r>
              <a:rPr lang="en-US" sz="2000"/>
              <a:t>Large genome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14-120 Gb (humans: 3 Gb)</a:t>
            </a:r>
          </a:p>
          <a:p>
            <a:pPr>
              <a:lnSpc>
                <a:spcPct val="90000"/>
              </a:lnSpc>
            </a:pPr>
            <a:r>
              <a:rPr lang="en-US" sz="2000"/>
              <a:t>Limited variation in life cycles,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reproductive modes</a:t>
            </a:r>
          </a:p>
          <a:p>
            <a:pPr>
              <a:lnSpc>
                <a:spcPct val="90000"/>
              </a:lnSpc>
            </a:pPr>
            <a:r>
              <a:rPr lang="en-US" sz="2000"/>
              <a:t>Limb regeneration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58938"/>
            <a:ext cx="6858000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422525" y="669925"/>
            <a:ext cx="2274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Rana berlandieri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7696200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574925" y="496888"/>
            <a:ext cx="17146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Rhinella marina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3152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727325" y="517525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Rhinophrynus dorsalis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698500"/>
            <a:ext cx="97536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828800" y="990600"/>
            <a:ext cx="256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Scaphiopus couchii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5400"/>
            <a:ext cx="60198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93725" y="746125"/>
            <a:ext cx="283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Agalychnis callidryas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7239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800600"/>
            <a:ext cx="2438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041525" y="288925"/>
            <a:ext cx="1569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Xenopus laevis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610100"/>
            <a:ext cx="33655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0"/>
            <a:ext cx="28194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81525"/>
            <a:ext cx="3429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905000"/>
            <a:ext cx="35941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228600"/>
            <a:ext cx="35941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2590800"/>
            <a:ext cx="29718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794125" y="3087688"/>
            <a:ext cx="1589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Dendrobatidae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55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28800"/>
            <a:ext cx="54864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Hyalinobatrachium fleischmanni on gla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6275" y="1828800"/>
            <a:ext cx="3079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124200" y="1066800"/>
            <a:ext cx="3460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Centrolenella prosoblepon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7763"/>
            <a:ext cx="8077200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165225" y="601663"/>
            <a:ext cx="645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Reproduction in frogs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Frog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55837"/>
            <a:ext cx="8229600" cy="4525963"/>
          </a:xfrm>
        </p:spPr>
        <p:txBody>
          <a:bodyPr/>
          <a:lstStyle/>
          <a:p>
            <a:r>
              <a:rPr lang="en-US"/>
              <a:t>Most are sexual</a:t>
            </a:r>
          </a:p>
          <a:p>
            <a:pPr lvl="1"/>
            <a:r>
              <a:rPr lang="en-US"/>
              <a:t>XY, ZW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6" name="Picture 5" descr="jgenv02p0068g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00200"/>
            <a:ext cx="4953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microbrachis_arthur-weasle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988" y="4638675"/>
            <a:ext cx="25304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frog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116013"/>
            <a:ext cx="17780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salamander-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116013"/>
            <a:ext cx="153987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0" descr="caecilin_gower-43199-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116013"/>
            <a:ext cx="27400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Frog reproduction</a:t>
            </a:r>
          </a:p>
        </p:txBody>
      </p:sp>
      <p:pic>
        <p:nvPicPr>
          <p:cNvPr id="5" name="Picture 4" descr="hybridogenesis.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93" y="2255838"/>
            <a:ext cx="5531507" cy="335913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2558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are sexual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XY, ZW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Clonal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hybridogenesis: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Pelophylax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Rana) esculenta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Frog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/>
              <a:t>Temperate</a:t>
            </a:r>
          </a:p>
          <a:p>
            <a:pPr lvl="1"/>
            <a:r>
              <a:rPr lang="en-US"/>
              <a:t>seasonal</a:t>
            </a:r>
          </a:p>
          <a:p>
            <a:pPr lvl="1"/>
            <a:r>
              <a:rPr lang="en-US"/>
              <a:t>rainfall, temperature triggers</a:t>
            </a:r>
          </a:p>
          <a:p>
            <a:pPr lvl="1"/>
            <a:r>
              <a:rPr lang="en-US"/>
              <a:t>ponds and lakes</a:t>
            </a:r>
          </a:p>
          <a:p>
            <a:pPr lvl="1"/>
            <a:r>
              <a:rPr lang="en-US"/>
              <a:t>explosive breeding</a:t>
            </a:r>
          </a:p>
          <a:p>
            <a:pPr lvl="1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 descr="1280px-Frog_in_frogspa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/>
              <a:t>Explosive/ephemeral seasonal breeding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ttenborough Amazing Rain Frogs - Life in Cold Blood - BBC wildlife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pic>
        <p:nvPicPr>
          <p:cNvPr id="7" name="Picture 6" descr="01-how_can_frogs_live_in_the_dese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9" y="4878504"/>
            <a:ext cx="2957291" cy="167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Frog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/>
              <a:t>Tropical</a:t>
            </a:r>
          </a:p>
          <a:p>
            <a:pPr lvl="1"/>
            <a:r>
              <a:rPr lang="en-US"/>
              <a:t>breeding throughout the year</a:t>
            </a:r>
          </a:p>
          <a:p>
            <a:pPr lvl="1"/>
            <a:r>
              <a:rPr lang="en-US"/>
              <a:t>rainfall may trigger</a:t>
            </a:r>
          </a:p>
          <a:p>
            <a:pPr lvl="1"/>
            <a:r>
              <a:rPr lang="en-US"/>
              <a:t>diversity of reproductive strategies, breeding sites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 descr="080519-frog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505199"/>
            <a:ext cx="4191000" cy="313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/>
              <a:t>Tropical frog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/>
              <a:t>Tropical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5" name="*TropicalScrambleMating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Frog vocalization</a:t>
            </a:r>
          </a:p>
        </p:txBody>
      </p:sp>
      <p:pic>
        <p:nvPicPr>
          <p:cNvPr id="5" name="Picture 4" descr="13389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676400"/>
            <a:ext cx="7193735" cy="4800600"/>
          </a:xfrm>
          <a:prstGeom prst="rect">
            <a:avLst/>
          </a:prstGeom>
        </p:spPr>
      </p:pic>
      <p:pic>
        <p:nvPicPr>
          <p:cNvPr id="7" name="Picture 6" descr="Air-Flow-in-a-Frog-During-Cal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244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microbrachis_arthur-weasle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988" y="4638675"/>
            <a:ext cx="25304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 descr="frog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116013"/>
            <a:ext cx="17780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salamander-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116013"/>
            <a:ext cx="153987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caecilin_gower-43199-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116013"/>
            <a:ext cx="27400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2438400" y="2895600"/>
            <a:ext cx="4648200" cy="27432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3733800" y="76200"/>
            <a:ext cx="2466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Sprawling gait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Long tail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Hindlimbs = forelimbs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4689475" y="5176838"/>
            <a:ext cx="2466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Sprawling gait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Long tail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Hindlimbs = forelimbs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4999038" y="3078162"/>
            <a:ext cx="838200" cy="473075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64544" y="3269456"/>
            <a:ext cx="1981200" cy="1233488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43600" y="3351213"/>
            <a:ext cx="685800" cy="1587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38400" y="3505200"/>
            <a:ext cx="685800" cy="1588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19800" y="3657600"/>
            <a:ext cx="322421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Upright posture</a:t>
            </a:r>
          </a:p>
          <a:p>
            <a:pPr>
              <a:buFont typeface="Arial"/>
              <a:buChar char="•"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Loss of tail</a:t>
            </a:r>
          </a:p>
          <a:p>
            <a:pPr>
              <a:buFont typeface="Arial"/>
              <a:buChar char="•"/>
              <a:defRPr/>
            </a:pP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Hindlimbs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&gt; forelimbs</a:t>
            </a:r>
          </a:p>
        </p:txBody>
      </p:sp>
      <p:sp>
        <p:nvSpPr>
          <p:cNvPr id="26638" name="TextBox 23"/>
          <p:cNvSpPr txBox="1">
            <a:spLocks noChangeArrowheads="1"/>
          </p:cNvSpPr>
          <p:nvPr/>
        </p:nvSpPr>
        <p:spPr bwMode="auto">
          <a:xfrm>
            <a:off x="914400" y="192088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>
                <a:solidFill>
                  <a:schemeClr val="bg2"/>
                </a:solidFill>
              </a:rPr>
              <a:t>Loss of limbs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chemeClr val="bg2"/>
                </a:solidFill>
              </a:rPr>
              <a:t>Tail reduced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chemeClr val="bg2"/>
                </a:solidFill>
              </a:rPr>
              <a:t>Cylindrical body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38400" y="3352800"/>
            <a:ext cx="3838575" cy="22860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4999038" y="3078162"/>
            <a:ext cx="838200" cy="473075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2553495" y="3758406"/>
            <a:ext cx="1370012" cy="866775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2316163" y="3017837"/>
            <a:ext cx="611188" cy="366713"/>
          </a:xfrm>
          <a:prstGeom prst="line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6310313" y="2895600"/>
            <a:ext cx="776287" cy="457200"/>
          </a:xfrm>
          <a:prstGeom prst="line">
            <a:avLst/>
          </a:prstGeom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alamander_cyc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20700"/>
            <a:ext cx="73152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Salamander reproduction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382000" cy="4114800"/>
          </a:xfrm>
        </p:spPr>
        <p:txBody>
          <a:bodyPr/>
          <a:lstStyle/>
          <a:p>
            <a:pPr eaLnBrk="1" hangingPunct="1"/>
            <a:r>
              <a:rPr lang="en-US" sz="2400"/>
              <a:t>Internal (spermatophore) or external fertilization</a:t>
            </a:r>
          </a:p>
          <a:p>
            <a:pPr eaLnBrk="1" hangingPunct="1"/>
            <a:r>
              <a:rPr lang="en-US" sz="2400"/>
              <a:t>Most oviparous</a:t>
            </a:r>
          </a:p>
          <a:p>
            <a:pPr eaLnBrk="1" hangingPunct="1"/>
            <a:r>
              <a:rPr lang="en-US" sz="2400"/>
              <a:t>Most breed, lay eggs in water</a:t>
            </a:r>
          </a:p>
          <a:p>
            <a:pPr eaLnBrk="1" hangingPunct="1"/>
            <a:r>
              <a:rPr lang="en-US" sz="2400"/>
              <a:t>Most have larval stage </a:t>
            </a:r>
          </a:p>
          <a:p>
            <a:pPr eaLnBrk="1" hangingPunct="1">
              <a:buFontTx/>
              <a:buNone/>
            </a:pPr>
            <a:r>
              <a:rPr lang="en-US" sz="2400"/>
              <a:t>(tadpole)</a:t>
            </a:r>
          </a:p>
          <a:p>
            <a:pPr eaLnBrk="1" hangingPunct="1"/>
            <a:r>
              <a:rPr lang="en-US" sz="2400"/>
              <a:t>Few have parental care</a:t>
            </a:r>
          </a:p>
          <a:p>
            <a:pPr eaLnBrk="1" hangingPunct="1"/>
            <a:r>
              <a:rPr lang="en-US" sz="2400"/>
              <a:t>Complex courtship, </a:t>
            </a:r>
          </a:p>
          <a:p>
            <a:pPr eaLnBrk="1" hangingPunct="1">
              <a:buFontTx/>
              <a:buNone/>
            </a:pPr>
            <a:r>
              <a:rPr lang="en-US" sz="2400"/>
              <a:t>pheromones</a:t>
            </a:r>
          </a:p>
        </p:txBody>
      </p:sp>
      <p:pic>
        <p:nvPicPr>
          <p:cNvPr id="20484" name="Picture 6" descr="spermatopho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3111500"/>
            <a:ext cx="40767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181600" y="6110288"/>
            <a:ext cx="2544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spermatophore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H="1" flipV="1">
            <a:off x="6629400" y="5181600"/>
            <a:ext cx="53975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677</Words>
  <Application>Microsoft Macintosh PowerPoint</Application>
  <PresentationFormat>On-screen Show (4:3)</PresentationFormat>
  <Paragraphs>260</Paragraphs>
  <Slides>65</Slides>
  <Notes>57</Notes>
  <HiddenSlides>0</HiddenSlides>
  <MMClips>10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Slide 1</vt:lpstr>
      <vt:lpstr>Slide 2</vt:lpstr>
      <vt:lpstr>Slide 3</vt:lpstr>
      <vt:lpstr>Slide 4</vt:lpstr>
      <vt:lpstr>Salamander characteristics</vt:lpstr>
      <vt:lpstr>Slide 6</vt:lpstr>
      <vt:lpstr>Slide 7</vt:lpstr>
      <vt:lpstr>Slide 8</vt:lpstr>
      <vt:lpstr>Salamander reproduction</vt:lpstr>
      <vt:lpstr>Slide 10</vt:lpstr>
      <vt:lpstr>Slide 11</vt:lpstr>
      <vt:lpstr>Slide 12</vt:lpstr>
      <vt:lpstr>Sirenidae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Caecilian synapomorphies</vt:lpstr>
      <vt:lpstr>Caecilian synapomorphies</vt:lpstr>
      <vt:lpstr>Caecilian synapomorphies</vt:lpstr>
      <vt:lpstr>Caecilian synapomorphies</vt:lpstr>
      <vt:lpstr>Caecilian reproduction</vt:lpstr>
      <vt:lpstr>Slide 33</vt:lpstr>
      <vt:lpstr>Slide 34</vt:lpstr>
      <vt:lpstr>Variability between caecilian species</vt:lpstr>
      <vt:lpstr>Slide 36</vt:lpstr>
      <vt:lpstr>Slide 37</vt:lpstr>
      <vt:lpstr>Slide 38</vt:lpstr>
      <vt:lpstr>Slide 39</vt:lpstr>
      <vt:lpstr>Slide 40</vt:lpstr>
      <vt:lpstr>Slide 41</vt:lpstr>
      <vt:lpstr>Synapomorphies of Anura</vt:lpstr>
      <vt:lpstr>Synapomorphies of Anura</vt:lpstr>
      <vt:lpstr>Frog feeding</vt:lpstr>
      <vt:lpstr>Frog feeding</vt:lpstr>
      <vt:lpstr>Slide 46</vt:lpstr>
      <vt:lpstr>Frog diversity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Frog reproduction</vt:lpstr>
      <vt:lpstr>Frog reproduction</vt:lpstr>
      <vt:lpstr>Frog reproduction</vt:lpstr>
      <vt:lpstr>Explosive/ephemeral seasonal breeding</vt:lpstr>
      <vt:lpstr>Frog reproduction</vt:lpstr>
      <vt:lpstr>Tropical frog reproduction</vt:lpstr>
      <vt:lpstr>Frog vocalization</vt:lpstr>
    </vt:vector>
  </TitlesOfParts>
  <Company>University of New Mexico Medical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 puffs</dc:creator>
  <cp:lastModifiedBy>panda puffs</cp:lastModifiedBy>
  <cp:revision>105</cp:revision>
  <dcterms:created xsi:type="dcterms:W3CDTF">2018-02-26T15:14:01Z</dcterms:created>
  <dcterms:modified xsi:type="dcterms:W3CDTF">2018-02-26T15:16:08Z</dcterms:modified>
</cp:coreProperties>
</file>