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342" r:id="rId2"/>
    <p:sldId id="295" r:id="rId3"/>
    <p:sldId id="296" r:id="rId4"/>
    <p:sldId id="498" r:id="rId5"/>
    <p:sldId id="505" r:id="rId6"/>
    <p:sldId id="506" r:id="rId7"/>
    <p:sldId id="631" r:id="rId8"/>
    <p:sldId id="632" r:id="rId9"/>
    <p:sldId id="507" r:id="rId10"/>
    <p:sldId id="508" r:id="rId11"/>
    <p:sldId id="509" r:id="rId12"/>
    <p:sldId id="510" r:id="rId13"/>
    <p:sldId id="297" r:id="rId14"/>
    <p:sldId id="298" r:id="rId15"/>
    <p:sldId id="634" r:id="rId16"/>
    <p:sldId id="339" r:id="rId17"/>
    <p:sldId id="340" r:id="rId18"/>
    <p:sldId id="299" r:id="rId19"/>
    <p:sldId id="335" r:id="rId20"/>
    <p:sldId id="300" r:id="rId21"/>
    <p:sldId id="301" r:id="rId22"/>
    <p:sldId id="302" r:id="rId23"/>
    <p:sldId id="365" r:id="rId24"/>
    <p:sldId id="304" r:id="rId25"/>
    <p:sldId id="305" r:id="rId26"/>
    <p:sldId id="306" r:id="rId27"/>
    <p:sldId id="499" r:id="rId28"/>
    <p:sldId id="500" r:id="rId29"/>
    <p:sldId id="307" r:id="rId30"/>
    <p:sldId id="308" r:id="rId31"/>
    <p:sldId id="337" r:id="rId32"/>
    <p:sldId id="336" r:id="rId33"/>
    <p:sldId id="309" r:id="rId34"/>
    <p:sldId id="310" r:id="rId35"/>
    <p:sldId id="270" r:id="rId36"/>
    <p:sldId id="311" r:id="rId37"/>
    <p:sldId id="312" r:id="rId38"/>
    <p:sldId id="313" r:id="rId39"/>
    <p:sldId id="501" r:id="rId40"/>
    <p:sldId id="315" r:id="rId41"/>
    <p:sldId id="357" r:id="rId42"/>
    <p:sldId id="317" r:id="rId43"/>
    <p:sldId id="318" r:id="rId44"/>
    <p:sldId id="319" r:id="rId45"/>
    <p:sldId id="320" r:id="rId46"/>
    <p:sldId id="321" r:id="rId47"/>
    <p:sldId id="322" r:id="rId48"/>
    <p:sldId id="326" r:id="rId49"/>
    <p:sldId id="323" r:id="rId50"/>
    <p:sldId id="324" r:id="rId51"/>
    <p:sldId id="503" r:id="rId52"/>
    <p:sldId id="630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52" autoAdjust="0"/>
    <p:restoredTop sz="93792"/>
  </p:normalViewPr>
  <p:slideViewPr>
    <p:cSldViewPr snapToObjects="1">
      <p:cViewPr>
        <p:scale>
          <a:sx n="90" d="100"/>
          <a:sy n="90" d="100"/>
        </p:scale>
        <p:origin x="34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9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23B91-258F-BB4D-962C-3F96F076B9E1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7256A-DE9A-4E4E-8BFC-F4B77DE90989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A502B-3B2A-9D42-873E-82B93DD6A0DC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6913"/>
            <a:ext cx="4546600" cy="340995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650" y="4338638"/>
            <a:ext cx="5076825" cy="41084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724" tIns="44362" rIns="88724" bIns="44362"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10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81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11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43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12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42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13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45EB4-E25F-8F43-A3C8-49285D45CE91}" type="slidenum">
              <a:rPr lang="en-US"/>
              <a:pPr/>
              <a:t>14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45EB4-E25F-8F43-A3C8-49285D45CE91}" type="slidenum">
              <a:rPr lang="en-US"/>
              <a:pPr/>
              <a:t>15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97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F0F23-C2AC-CD48-97F8-7F10D2CA03F5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16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409D6-52D5-B248-A045-3279F3049E2C}" type="slidenum">
              <a:rPr lang="en-US"/>
              <a:pPr/>
              <a:t>18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2E43318-B766-9E41-9C95-48C0D2CE3E1B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446C7-6A8E-B745-A08C-5E3257708788}" type="slidenum">
              <a:rPr lang="en-US"/>
              <a:pPr/>
              <a:t>20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9D18F-50E2-A345-A6FE-52C73066227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A6FEBEA-59AF-A341-88D8-1553224BDD68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22032AB-1227-084C-9313-C47AE3B5DB1A}" type="slidenum">
              <a:rPr lang="en-US" sz="1200"/>
              <a:pPr algn="r"/>
              <a:t>22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22032AB-1227-084C-9313-C47AE3B5DB1A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A08928-3B52-6046-B0D2-98B39D562C65}" type="slidenum">
              <a:rPr lang="en-US"/>
              <a:pPr/>
              <a:t>24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E91B8-2E39-784E-852F-3AC9A6EF8F65}" type="slidenum">
              <a:rPr lang="en-US"/>
              <a:pPr/>
              <a:t>25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107EA-3622-C845-ADA2-8B8A47C4EAC6}" type="slidenum">
              <a:rPr lang="en-US"/>
              <a:pPr/>
              <a:t>26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107EA-3622-C845-ADA2-8B8A47C4EAC6}" type="slidenum">
              <a:rPr lang="en-US"/>
              <a:pPr/>
              <a:t>27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9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107EA-3622-C845-ADA2-8B8A47C4EAC6}" type="slidenum">
              <a:rPr lang="en-US"/>
              <a:pPr/>
              <a:t>28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41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7F73E-E0D8-6C4B-B9F3-ABEEF9A4649F}" type="slidenum">
              <a:rPr lang="en-US"/>
              <a:pPr/>
              <a:t>29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765DD-2C36-3649-BB14-3790016E6718}" type="slidenum">
              <a:rPr lang="en-US"/>
              <a:pPr/>
              <a:t>30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5C6EB-C34D-4B49-89C4-AC46C3290F89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9D18F-50E2-A345-A6FE-52C73066227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33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DFE638-DD55-DD4D-ABAA-D0AE506167F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BF5A5-A582-1541-88CC-5251093487A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73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9783A-C2FC-C24E-AEFE-5375C1ECCC4B}" type="slidenum">
              <a:rPr lang="en-US"/>
              <a:pPr/>
              <a:t>36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37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38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E25E8-6C99-714A-ADD1-D52213BE456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37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40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5C6EB-C34D-4B49-89C4-AC46C3290F89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4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045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41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4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A8C90-2560-3A4C-AAA7-BE25AB3B7B61}" type="slidenum">
              <a:rPr lang="en-US"/>
              <a:pPr/>
              <a:t>42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1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AC7E4-96E7-1246-8DEE-A8A7695BA085}" type="slidenum">
              <a:rPr lang="en-US"/>
              <a:pPr/>
              <a:t>43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175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EC018-9C54-5F40-B8ED-DA0131C4A0E8}" type="slidenum">
              <a:rPr lang="en-US"/>
              <a:pPr/>
              <a:t>44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799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475646-C089-5541-B1EA-566D7AB443E8}" type="slidenum">
              <a:rPr lang="en-US"/>
              <a:pPr/>
              <a:t>45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694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5EB594-F0FE-5A4A-BC66-BEB998FA2D34}" type="slidenum">
              <a:rPr lang="en-US"/>
              <a:pPr/>
              <a:t>46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768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F6335D-15BB-2446-8203-26E74582402E}" type="slidenum">
              <a:rPr lang="en-US"/>
              <a:pPr/>
              <a:t>47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195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A9C0C-3AB6-884A-83DC-29F1C7423321}" type="slidenum">
              <a:rPr lang="en-US"/>
              <a:pPr/>
              <a:t>48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BA3B5-AED6-B240-AAA6-3472BF3AD30C}" type="slidenum">
              <a:rPr lang="en-US"/>
              <a:pPr/>
              <a:t>49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584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92231-6277-8E46-BE72-41E04A22EF96}" type="slidenum">
              <a:rPr lang="en-US"/>
              <a:pPr/>
              <a:t>50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5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325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9783A-C2FC-C24E-AEFE-5375C1ECCC4B}" type="slidenum">
              <a:rPr lang="en-US"/>
              <a:pPr/>
              <a:t>51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1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6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0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7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9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8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9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8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4216A-6898-4C44-AE58-A20BAD339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B61A-EB9F-454C-B3D1-EF007829A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47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2CD8E-E861-464B-AB59-AD7EE7EA0DF6}" type="datetimeFigureOut">
              <a:rPr lang="en-US"/>
              <a:pPr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989CC-658A-6B45-9ADF-A2FE0F0FE37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d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ollection.pp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ABF3D-1554-AF2E-5EA1-72C0B33A6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1504950"/>
            <a:ext cx="7023100" cy="3848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Apoda (stem-based, maximum clade) = All species more closely related to </a:t>
            </a:r>
            <a:r>
              <a:rPr lang="en-US" dirty="0" err="1"/>
              <a:t>Typhlonectes</a:t>
            </a:r>
            <a:r>
              <a:rPr lang="en-US" dirty="0"/>
              <a:t> than to Rana.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B1C5B7-213B-F06A-C30F-86750F257B41}"/>
              </a:ext>
            </a:extLst>
          </p:cNvPr>
          <p:cNvCxnSpPr>
            <a:cxnSpLocks/>
          </p:cNvCxnSpPr>
          <p:nvPr/>
        </p:nvCxnSpPr>
        <p:spPr>
          <a:xfrm>
            <a:off x="1371600" y="2057400"/>
            <a:ext cx="457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91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Apoda (stem-based, maximum clade) = All species more closely related to </a:t>
            </a:r>
            <a:r>
              <a:rPr lang="en-US" dirty="0" err="1"/>
              <a:t>Rhinatrema</a:t>
            </a:r>
            <a:r>
              <a:rPr lang="en-US" dirty="0"/>
              <a:t> than to </a:t>
            </a:r>
            <a:r>
              <a:rPr lang="en-US" dirty="0" err="1"/>
              <a:t>Ranodon</a:t>
            </a:r>
            <a:r>
              <a:rPr lang="en-US" dirty="0"/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5EA000-7326-B374-EFE2-10C93C93F998}"/>
              </a:ext>
            </a:extLst>
          </p:cNvPr>
          <p:cNvCxnSpPr>
            <a:cxnSpLocks/>
          </p:cNvCxnSpPr>
          <p:nvPr/>
        </p:nvCxnSpPr>
        <p:spPr>
          <a:xfrm>
            <a:off x="1371600" y="2057400"/>
            <a:ext cx="457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24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Apoda (stem-based, maximum clade) = The largest clade including </a:t>
            </a:r>
            <a:r>
              <a:rPr lang="en-US" dirty="0" err="1"/>
              <a:t>Typhlonectes</a:t>
            </a:r>
            <a:r>
              <a:rPr lang="en-US" dirty="0"/>
              <a:t> but not Rana.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DFC137-F6BC-9803-FCE4-28894BE21382}"/>
              </a:ext>
            </a:extLst>
          </p:cNvPr>
          <p:cNvCxnSpPr>
            <a:cxnSpLocks/>
          </p:cNvCxnSpPr>
          <p:nvPr/>
        </p:nvCxnSpPr>
        <p:spPr>
          <a:xfrm>
            <a:off x="1371600" y="2057400"/>
            <a:ext cx="457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59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/>
              <a:t>Annuli</a:t>
            </a: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768600"/>
            <a:ext cx="3810000" cy="2540000"/>
          </a:xfrm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762750" y="5424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Annuli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Solidified skull with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Eyes reduced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Fusion of bones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Roofed, reduced fossa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19363"/>
            <a:ext cx="3810000" cy="30368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Annuli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Solidified skull with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Eyes reduced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Fusion of bones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Roofed, reduced fossa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Two jaw-closing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74042-F128-3F2E-DF76-FBD7DBF7A6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2-18 at 8.26.17 PM.png">
            <a:extLst>
              <a:ext uri="{FF2B5EF4-FFF2-40B4-BE49-F238E27FC236}">
                <a16:creationId xmlns:a16="http://schemas.microsoft.com/office/drawing/2014/main" id="{24EBB906-61C1-678A-570C-79F313D5C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6"/>
          <a:stretch>
            <a:fillRect/>
          </a:stretch>
        </p:blipFill>
        <p:spPr>
          <a:xfrm>
            <a:off x="4589867" y="2895600"/>
            <a:ext cx="4572871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5799A-E52C-A87D-7105-B58EEAD3D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853"/>
          <a:stretch/>
        </p:blipFill>
        <p:spPr>
          <a:xfrm>
            <a:off x="5263031" y="1393076"/>
            <a:ext cx="2580338" cy="14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5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dirty="0"/>
              <a:t>Rotational feeding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56" y="1524000"/>
            <a:ext cx="3942044" cy="517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2177242"/>
            <a:ext cx="4775200" cy="30170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685800" y="361950"/>
            <a:ext cx="7772400" cy="1143000"/>
          </a:xfrm>
        </p:spPr>
        <p:txBody>
          <a:bodyPr/>
          <a:lstStyle/>
          <a:p>
            <a:r>
              <a:rPr lang="en-US" dirty="0"/>
              <a:t>Rotational feeding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EAF34-6871-2D01-E7B4-CF9703A80B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4B890-D25A-AE45-B453-5DC221F7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99292"/>
            <a:ext cx="6388100" cy="47967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Annuli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Solidified skull with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Eyes reduced/absent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Fusion of bones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Roofed, few/no fossa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Two jaw-closing systems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Tentacle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38700" y="1981200"/>
            <a:ext cx="3429000" cy="41148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0000" contrast="10000"/>
          </a:blip>
          <a:srcRect l="42314" t="7050" r="2267"/>
          <a:stretch>
            <a:fillRect/>
          </a:stretch>
        </p:blipFill>
        <p:spPr>
          <a:xfrm>
            <a:off x="4800600" y="1447800"/>
            <a:ext cx="3941763" cy="4957763"/>
          </a:xfrm>
        </p:spPr>
      </p:pic>
      <p:sp>
        <p:nvSpPr>
          <p:cNvPr id="59395" name="Rectangle 9"/>
          <p:cNvSpPr>
            <a:spLocks noChangeArrowheads="1"/>
          </p:cNvSpPr>
          <p:nvPr/>
        </p:nvSpPr>
        <p:spPr bwMode="auto">
          <a:xfrm>
            <a:off x="762000" y="625475"/>
            <a:ext cx="762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O'Reilly, J. C., Nussbaum, R. A., and Boone, D.  1996.  Vertebrate with </a:t>
            </a:r>
            <a:r>
              <a:rPr lang="en-US" dirty="0" err="1"/>
              <a:t>protrusible</a:t>
            </a:r>
            <a:r>
              <a:rPr lang="en-US" dirty="0"/>
              <a:t> eyes.  Nature 382:33. </a:t>
            </a:r>
          </a:p>
        </p:txBody>
      </p:sp>
      <p:pic>
        <p:nvPicPr>
          <p:cNvPr id="59396" name="Picture 10" descr="dsa"/>
          <p:cNvPicPr>
            <a:picLocks noChangeAspect="1" noChangeArrowheads="1"/>
          </p:cNvPicPr>
          <p:nvPr/>
        </p:nvPicPr>
        <p:blipFill>
          <a:blip r:embed="rId4"/>
          <a:srcRect l="34703" t="18161" r="26027" b="47218"/>
          <a:stretch>
            <a:fillRect/>
          </a:stretch>
        </p:blipFill>
        <p:spPr bwMode="auto">
          <a:xfrm>
            <a:off x="471488" y="1693863"/>
            <a:ext cx="3719512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542" y="2133599"/>
            <a:ext cx="952112" cy="146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906" y="2698750"/>
            <a:ext cx="1647180" cy="900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686" y="1628732"/>
            <a:ext cx="4085587" cy="2333667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4191000" y="3657599"/>
            <a:ext cx="3679085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rcRect r="48134" b="36390"/>
              <a:stretch>
                <a:fillRect/>
              </a:stretch>
            </p:blipFill>
          </mc:Choice>
          <mc:Fallback>
            <p:blipFill>
              <a:blip r:embed="rId7"/>
              <a:srcRect r="48134" b="36390"/>
              <a:stretch>
                <a:fillRect/>
              </a:stretch>
            </p:blipFill>
          </mc:Fallback>
        </mc:AlternateContent>
        <p:spPr bwMode="auto">
          <a:xfrm>
            <a:off x="3688055" y="4800599"/>
            <a:ext cx="1667431" cy="173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840886" y="4343399"/>
            <a:ext cx="125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Amniota</a:t>
            </a:r>
          </a:p>
        </p:txBody>
      </p:sp>
      <p:sp>
        <p:nvSpPr>
          <p:cNvPr id="21" name="Oval 20"/>
          <p:cNvSpPr/>
          <p:nvPr/>
        </p:nvSpPr>
        <p:spPr>
          <a:xfrm>
            <a:off x="5917718" y="5486399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155718" y="6248399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92712" y="5486399"/>
            <a:ext cx="23565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              Amphibia</a:t>
            </a:r>
          </a:p>
          <a:p>
            <a:endParaRPr lang="en-US" sz="2400"/>
          </a:p>
          <a:p>
            <a:r>
              <a:rPr lang="en-US" sz="2400"/>
              <a:t>   Tetrapoda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257362-DDC3-6448-81FE-57998BEF9070}"/>
              </a:ext>
            </a:extLst>
          </p:cNvPr>
          <p:cNvSpPr txBox="1">
            <a:spLocks/>
          </p:cNvSpPr>
          <p:nvPr/>
        </p:nvSpPr>
        <p:spPr>
          <a:xfrm>
            <a:off x="495300" y="685800"/>
            <a:ext cx="58293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GVZ 2023 Lecture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Annuli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Solidified skull with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Eyes reduced/absent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Fusion of bones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Roofed, few/no fossa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Two jaw-closing systems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Tentacle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Phallodeum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24400" y="3276600"/>
            <a:ext cx="8839200" cy="4930775"/>
            <a:chOff x="0" y="830"/>
            <a:chExt cx="5568" cy="3106"/>
          </a:xfrm>
        </p:grpSpPr>
        <p:pic>
          <p:nvPicPr>
            <p:cNvPr id="28677" name="Picture 5" descr="IntroOrgan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 t="14000" r="50423" b="55000"/>
            <a:stretch>
              <a:fillRect/>
            </a:stretch>
          </p:blipFill>
          <p:spPr bwMode="auto">
            <a:xfrm>
              <a:off x="0" y="830"/>
              <a:ext cx="2713" cy="1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1152" y="2400"/>
              <a:ext cx="4416" cy="1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+mn-lt"/>
              </a:rPr>
              <a:t>Caecilian reproduction</a:t>
            </a:r>
          </a:p>
        </p:txBody>
      </p:sp>
      <p:sp>
        <p:nvSpPr>
          <p:cNvPr id="3277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2209800"/>
            <a:ext cx="5105400" cy="4114800"/>
          </a:xfrm>
        </p:spPr>
        <p:txBody>
          <a:bodyPr/>
          <a:lstStyle/>
          <a:p>
            <a:r>
              <a:rPr lang="en-US" dirty="0"/>
              <a:t>Internal fertilization</a:t>
            </a:r>
          </a:p>
          <a:p>
            <a:r>
              <a:rPr lang="en-US" dirty="0"/>
              <a:t>Oviparity or viviparity</a:t>
            </a:r>
          </a:p>
          <a:p>
            <a:r>
              <a:rPr lang="en-US" dirty="0"/>
              <a:t>Eggs aquatic or terrestrial</a:t>
            </a:r>
          </a:p>
          <a:p>
            <a:r>
              <a:rPr lang="en-US" dirty="0"/>
              <a:t>Larvae or direct development</a:t>
            </a:r>
          </a:p>
          <a:p>
            <a:r>
              <a:rPr lang="en-US" dirty="0"/>
              <a:t>Parental care</a:t>
            </a:r>
          </a:p>
          <a:p>
            <a:endParaRPr lang="en-US" dirty="0"/>
          </a:p>
        </p:txBody>
      </p:sp>
      <p:pic>
        <p:nvPicPr>
          <p:cNvPr id="3277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371600"/>
            <a:ext cx="2979576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F4CA3-879C-22A3-FA46-9FD782270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0" y="3962400"/>
            <a:ext cx="48895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aecilian"/>
          <p:cNvPicPr>
            <a:picLocks noChangeAspect="1" noChangeArrowheads="1"/>
          </p:cNvPicPr>
          <p:nvPr/>
        </p:nvPicPr>
        <p:blipFill>
          <a:blip r:embed="rId3"/>
          <a:srcRect b="70009"/>
          <a:stretch>
            <a:fillRect/>
          </a:stretch>
        </p:blipFill>
        <p:spPr bwMode="auto">
          <a:xfrm>
            <a:off x="914400" y="0"/>
            <a:ext cx="77724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7" descr="caecilian"/>
          <p:cNvPicPr>
            <a:picLocks noChangeAspect="1" noChangeArrowheads="1"/>
          </p:cNvPicPr>
          <p:nvPr/>
        </p:nvPicPr>
        <p:blipFill>
          <a:blip r:embed="rId3"/>
          <a:srcRect l="68243" t="56371" r="5884" b="17274"/>
          <a:stretch>
            <a:fillRect/>
          </a:stretch>
        </p:blipFill>
        <p:spPr bwMode="auto">
          <a:xfrm>
            <a:off x="5715000" y="2819400"/>
            <a:ext cx="2947988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429000"/>
            <a:ext cx="495300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aecilian"/>
          <p:cNvPicPr>
            <a:picLocks noChangeAspect="1" noChangeArrowheads="1"/>
          </p:cNvPicPr>
          <p:nvPr/>
        </p:nvPicPr>
        <p:blipFill>
          <a:blip r:embed="rId3"/>
          <a:srcRect b="70009"/>
          <a:stretch>
            <a:fillRect/>
          </a:stretch>
        </p:blipFill>
        <p:spPr bwMode="auto">
          <a:xfrm>
            <a:off x="914400" y="-1"/>
            <a:ext cx="5562600" cy="215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6F4FE-4292-86A8-A8DB-3D6C298C6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55342"/>
            <a:ext cx="7772400" cy="45276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/>
              <a:t>Variability between caecilian species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667000"/>
            <a:ext cx="4191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Position of tentacle</a:t>
            </a:r>
          </a:p>
          <a:p>
            <a:pPr>
              <a:lnSpc>
                <a:spcPct val="90000"/>
              </a:lnSpc>
            </a:pPr>
            <a:r>
              <a:rPr lang="en-US" sz="2000"/>
              <a:t>Position of mouth</a:t>
            </a:r>
          </a:p>
          <a:p>
            <a:pPr>
              <a:lnSpc>
                <a:spcPct val="90000"/>
              </a:lnSpc>
            </a:pPr>
            <a:r>
              <a:rPr lang="en-US" sz="2000"/>
              <a:t>Primary, secondary, tertiary annuli</a:t>
            </a:r>
          </a:p>
          <a:p>
            <a:pPr>
              <a:lnSpc>
                <a:spcPct val="90000"/>
              </a:lnSpc>
            </a:pPr>
            <a:r>
              <a:rPr lang="en-US" sz="2000"/>
              <a:t>Skull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Zygokrotaphic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Stegokrotaphic</a:t>
            </a:r>
          </a:p>
          <a:p>
            <a:pPr>
              <a:lnSpc>
                <a:spcPct val="90000"/>
              </a:lnSpc>
            </a:pPr>
            <a:r>
              <a:rPr lang="en-US" sz="2000"/>
              <a:t>Presence/absence of tail</a:t>
            </a:r>
          </a:p>
          <a:p>
            <a:pPr>
              <a:lnSpc>
                <a:spcPct val="90000"/>
              </a:lnSpc>
            </a:pPr>
            <a:r>
              <a:rPr lang="en-US" sz="2000"/>
              <a:t>Aquatic/fossorial</a:t>
            </a: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0000" contrast="10000"/>
          </a:blip>
          <a:srcRect l="42308" r="2266"/>
          <a:stretch>
            <a:fillRect/>
          </a:stretch>
        </p:blipFill>
        <p:spPr>
          <a:xfrm>
            <a:off x="5116513" y="1905000"/>
            <a:ext cx="3265487" cy="44196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t="15105"/>
          <a:stretch>
            <a:fillRect/>
          </a:stretch>
        </p:blipFill>
        <p:spPr bwMode="auto">
          <a:xfrm>
            <a:off x="1219200" y="1905000"/>
            <a:ext cx="708660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889125" y="517525"/>
            <a:ext cx="296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Eocaecilia micropodia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90600"/>
            <a:ext cx="71628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743200" y="6096000"/>
            <a:ext cx="200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Scolecomorphus kirkii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725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Gymnophiona: Scolecomorphidae: </a:t>
            </a:r>
            <a:r>
              <a:rPr lang="en-US" i="1"/>
              <a:t>Scolecomorphus kirkii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4973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Gymnophiona: </a:t>
            </a:r>
            <a:r>
              <a:rPr lang="en-US" dirty="0" err="1"/>
              <a:t>Siphonopidae</a:t>
            </a:r>
            <a:r>
              <a:rPr lang="en-US" dirty="0"/>
              <a:t>: </a:t>
            </a:r>
            <a:r>
              <a:rPr lang="en-US" i="1" dirty="0" err="1"/>
              <a:t>Siphonops</a:t>
            </a:r>
            <a:r>
              <a:rPr lang="en-US" i="1" dirty="0"/>
              <a:t> </a:t>
            </a:r>
            <a:r>
              <a:rPr lang="en-US" i="1" dirty="0" err="1"/>
              <a:t>annulatus</a:t>
            </a:r>
            <a:endParaRPr lang="en-US" i="1" dirty="0"/>
          </a:p>
        </p:txBody>
      </p:sp>
      <p:pic>
        <p:nvPicPr>
          <p:cNvPr id="1026" name="Picture 2" descr="Siphonops annulatus | Renato Gaiga | Flickr">
            <a:extLst>
              <a:ext uri="{FF2B5EF4-FFF2-40B4-BE49-F238E27FC236}">
                <a16:creationId xmlns:a16="http://schemas.microsoft.com/office/drawing/2014/main" id="{B7F9571E-AB33-BF4B-9C4A-E653F2F2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6818648" cy="45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8AB69-99CE-B54F-B3DD-B1D32AB81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800600"/>
            <a:ext cx="5156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56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4973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Gymnophiona: </a:t>
            </a:r>
            <a:r>
              <a:rPr lang="en-US" dirty="0" err="1"/>
              <a:t>Siphonopidae</a:t>
            </a:r>
            <a:r>
              <a:rPr lang="en-US" dirty="0"/>
              <a:t>: </a:t>
            </a:r>
            <a:r>
              <a:rPr lang="en-US" i="1" dirty="0" err="1"/>
              <a:t>Siphonops</a:t>
            </a:r>
            <a:r>
              <a:rPr lang="en-US" i="1" dirty="0"/>
              <a:t> </a:t>
            </a:r>
            <a:r>
              <a:rPr lang="en-US" i="1" dirty="0" err="1"/>
              <a:t>annulatus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3C295-76A9-6D46-9F01-F11643B1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5816600" cy="212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49CCE-01C6-E840-BFEE-567FDB814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590800"/>
            <a:ext cx="3835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99" y="1447800"/>
            <a:ext cx="618189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660525" y="669925"/>
            <a:ext cx="3849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Rhinatrematidae: </a:t>
            </a:r>
            <a:r>
              <a:rPr lang="en-US" i="1"/>
              <a:t>Epicrionops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b="16800"/>
          <a:stretch>
            <a:fillRect/>
          </a:stretch>
        </p:blipFill>
        <p:spPr bwMode="auto">
          <a:xfrm>
            <a:off x="304800" y="-152400"/>
            <a:ext cx="8382000" cy="464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ymnophiona_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10000"/>
            <a:ext cx="2911340" cy="2888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04833" y="4496816"/>
            <a:ext cx="2911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Gymnophiona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(caecilians; </a:t>
            </a:r>
            <a:r>
              <a:rPr lang="en-US" sz="2400" dirty="0" err="1"/>
              <a:t>Apoda</a:t>
            </a:r>
            <a:r>
              <a:rPr lang="en-US" sz="2400" dirty="0"/>
              <a:t>)</a:t>
            </a:r>
          </a:p>
          <a:p>
            <a:pPr algn="ctr"/>
            <a:endParaRPr lang="en-US" sz="2400" dirty="0"/>
          </a:p>
          <a:p>
            <a:pPr algn="ctr"/>
            <a:r>
              <a:rPr lang="en-US" dirty="0"/>
              <a:t>10 Families, 33 Genera, </a:t>
            </a:r>
          </a:p>
          <a:p>
            <a:pPr algn="ctr"/>
            <a:r>
              <a:rPr lang="en-US" dirty="0"/>
              <a:t>215 species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554764"/>
            <a:ext cx="2819400" cy="184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874" y="3733800"/>
            <a:ext cx="2235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2743200" y="4953000"/>
            <a:ext cx="2681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Times New Roman" charset="0"/>
              </a:rPr>
              <a:t>Typhlonectes natans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029200" y="1372541"/>
            <a:ext cx="480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Typhlonectidae</a:t>
            </a:r>
            <a:r>
              <a:rPr lang="en-US" dirty="0"/>
              <a:t>: </a:t>
            </a:r>
            <a:r>
              <a:rPr lang="en-US" i="1" dirty="0" err="1"/>
              <a:t>Typhlonectes</a:t>
            </a:r>
            <a:r>
              <a:rPr lang="en-US" i="1" dirty="0"/>
              <a:t> </a:t>
            </a:r>
            <a:r>
              <a:rPr lang="en-US" i="1" dirty="0" err="1"/>
              <a:t>natans</a:t>
            </a:r>
            <a:endParaRPr lang="en-US" i="1" dirty="0"/>
          </a:p>
        </p:txBody>
      </p:sp>
      <p:pic>
        <p:nvPicPr>
          <p:cNvPr id="40965" name="Picture 12" descr="3910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18" y="152400"/>
            <a:ext cx="46907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Y2Mate.is - Caecilian vs worms-zpBWURQGMW4-480p-1655180682159" descr="Y2Mate.is - Caecilian vs worms-zpBWURQGMW4-480p-1655180682159">
            <a:hlinkClick r:id="" action="ppaction://media"/>
            <a:extLst>
              <a:ext uri="{FF2B5EF4-FFF2-40B4-BE49-F238E27FC236}">
                <a16:creationId xmlns:a16="http://schemas.microsoft.com/office/drawing/2014/main" id="{6C02E9FD-131E-C866-9DFF-A6E5F128A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1824" y="3165152"/>
            <a:ext cx="6319344" cy="357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429000" y="191869"/>
            <a:ext cx="2186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Helvetica" pitchFamily="-84" charset="0"/>
              </a:rPr>
              <a:t>Chikilidae</a:t>
            </a:r>
            <a:endParaRPr lang="en-US" sz="3600" dirty="0">
              <a:latin typeface="Helvetica" pitchFamily="-8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0790"/>
          <a:stretch>
            <a:fillRect/>
          </a:stretch>
        </p:blipFill>
        <p:spPr>
          <a:xfrm>
            <a:off x="1143000" y="983556"/>
            <a:ext cx="7188200" cy="2369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b="50937"/>
          <a:stretch>
            <a:fillRect/>
          </a:stretch>
        </p:blipFill>
        <p:spPr>
          <a:xfrm>
            <a:off x="340215" y="0"/>
            <a:ext cx="2326785" cy="1519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276600"/>
            <a:ext cx="6709816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300210" y="228600"/>
            <a:ext cx="2186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Helvetica" pitchFamily="-84" charset="0"/>
              </a:rPr>
              <a:t>Chikilidae</a:t>
            </a:r>
            <a:endParaRPr lang="en-US" sz="3600" dirty="0">
              <a:latin typeface="Helvetica" pitchFamily="-84" charset="0"/>
            </a:endParaRPr>
          </a:p>
        </p:txBody>
      </p:sp>
      <p:pic>
        <p:nvPicPr>
          <p:cNvPr id="5" name="Picture 4" descr="Screen Shot 2015-02-19 at 3.09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353" y="1066799"/>
            <a:ext cx="4825847" cy="566542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844583"/>
            <a:ext cx="1676400" cy="916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98919"/>
            <a:ext cx="2003428" cy="114434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2493114" y="2819400"/>
            <a:ext cx="3679085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 r="48134" b="36390"/>
              <a:stretch>
                <a:fillRect/>
              </a:stretch>
            </p:blipFill>
          </mc:Choice>
          <mc:Fallback>
            <p:blipFill>
              <a:blip r:embed="rId6"/>
              <a:srcRect r="48134" b="36390"/>
              <a:stretch>
                <a:fillRect/>
              </a:stretch>
            </p:blipFill>
          </mc:Fallback>
        </mc:AlternateContent>
        <p:spPr bwMode="auto">
          <a:xfrm>
            <a:off x="1990169" y="3962400"/>
            <a:ext cx="1667431" cy="173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143000" y="3505200"/>
            <a:ext cx="125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Amniota</a:t>
            </a:r>
          </a:p>
        </p:txBody>
      </p:sp>
      <p:sp>
        <p:nvSpPr>
          <p:cNvPr id="21" name="Oval 20"/>
          <p:cNvSpPr/>
          <p:nvPr/>
        </p:nvSpPr>
        <p:spPr>
          <a:xfrm>
            <a:off x="4219832" y="4648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57832" y="5410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94826" y="4648200"/>
            <a:ext cx="23565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              Amphibia</a:t>
            </a:r>
          </a:p>
          <a:p>
            <a:endParaRPr lang="en-US" sz="2400"/>
          </a:p>
          <a:p>
            <a:r>
              <a:rPr lang="en-US" sz="2400"/>
              <a:t>   Tetrapoda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032" y="111711"/>
            <a:ext cx="1723768" cy="264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1828800" y="663575"/>
            <a:ext cx="50066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/>
              <a:t>Anura (Salientia): Frogs</a:t>
            </a:r>
          </a:p>
          <a:p>
            <a:pPr algn="ctr"/>
            <a:r>
              <a:rPr lang="en-US" sz="4000" dirty="0"/>
              <a:t>	7566 species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03188"/>
            <a:ext cx="18288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FD65D-53E8-EB4F-958E-3FD297D7C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51"/>
          <a:stretch/>
        </p:blipFill>
        <p:spPr>
          <a:xfrm>
            <a:off x="0" y="2133600"/>
            <a:ext cx="9144000" cy="453231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591" y="0"/>
            <a:ext cx="8538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8970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09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Synapomorphies of Anura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590800"/>
            <a:ext cx="4114800" cy="4114800"/>
          </a:xfrm>
        </p:spPr>
        <p:txBody>
          <a:bodyPr/>
          <a:lstStyle/>
          <a:p>
            <a:r>
              <a:rPr lang="en-US" sz="2800" dirty="0"/>
              <a:t>urostyle</a:t>
            </a:r>
          </a:p>
          <a:p>
            <a:r>
              <a:rPr lang="en-US" sz="2800" dirty="0"/>
              <a:t>lack tail</a:t>
            </a:r>
          </a:p>
          <a:p>
            <a:r>
              <a:rPr lang="en-US" sz="2800" dirty="0"/>
              <a:t>fused tibia and fibula</a:t>
            </a:r>
          </a:p>
          <a:p>
            <a:r>
              <a:rPr lang="en-US" sz="2800" dirty="0"/>
              <a:t>fused ulna and radius</a:t>
            </a:r>
          </a:p>
          <a:p>
            <a:r>
              <a:rPr lang="en-US" sz="2800" dirty="0"/>
              <a:t>hindlimbs &gt; forelimbs</a:t>
            </a:r>
          </a:p>
          <a:p>
            <a:r>
              <a:rPr lang="en-US" sz="2800" dirty="0"/>
              <a:t>Tongue protrusion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Synapomorphies of Anura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590800"/>
            <a:ext cx="4114800" cy="4114800"/>
          </a:xfrm>
        </p:spPr>
        <p:txBody>
          <a:bodyPr/>
          <a:lstStyle/>
          <a:p>
            <a:r>
              <a:rPr lang="en-US" sz="2800" dirty="0"/>
              <a:t>urostyle</a:t>
            </a:r>
          </a:p>
          <a:p>
            <a:r>
              <a:rPr lang="en-US" sz="2800" dirty="0"/>
              <a:t>lack tail</a:t>
            </a:r>
          </a:p>
          <a:p>
            <a:r>
              <a:rPr lang="en-US" sz="2800" dirty="0"/>
              <a:t>fused tibia and fibula</a:t>
            </a:r>
          </a:p>
          <a:p>
            <a:r>
              <a:rPr lang="en-US" sz="2800" dirty="0"/>
              <a:t>fused ulna and radius</a:t>
            </a:r>
          </a:p>
          <a:p>
            <a:r>
              <a:rPr lang="en-US" sz="2800" dirty="0"/>
              <a:t>hindlimbs &gt; forelimbs</a:t>
            </a:r>
          </a:p>
          <a:p>
            <a:r>
              <a:rPr lang="en-US" sz="2800"/>
              <a:t>Tongue protrusion</a:t>
            </a:r>
          </a:p>
          <a:p>
            <a:endParaRPr lang="en-US" sz="2800"/>
          </a:p>
          <a:p>
            <a:endParaRPr lang="en-US" sz="2800" dirty="0"/>
          </a:p>
        </p:txBody>
      </p:sp>
      <p:pic>
        <p:nvPicPr>
          <p:cNvPr id="25604" name="Picture 4" descr="2007033002657_460cadb10668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743200"/>
            <a:ext cx="44243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Frog feeding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200400"/>
            <a:ext cx="4114800" cy="2667000"/>
          </a:xfrm>
        </p:spPr>
        <p:txBody>
          <a:bodyPr/>
          <a:lstStyle/>
          <a:p>
            <a:r>
              <a:rPr lang="en-US" sz="2800" dirty="0"/>
              <a:t>Suction feeding</a:t>
            </a:r>
          </a:p>
          <a:p>
            <a:r>
              <a:rPr lang="en-US" sz="2800" dirty="0"/>
              <a:t>Bite</a:t>
            </a:r>
          </a:p>
          <a:p>
            <a:r>
              <a:rPr lang="en-US" sz="2800" dirty="0"/>
              <a:t>Protrusible tongue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" name="videoplayback-23" descr="videoplayback-23">
            <a:hlinkClick r:id="" action="ppaction://media"/>
            <a:extLst>
              <a:ext uri="{FF2B5EF4-FFF2-40B4-BE49-F238E27FC236}">
                <a16:creationId xmlns:a16="http://schemas.microsoft.com/office/drawing/2014/main" id="{52377EA1-9DF3-E545-B560-814C4F793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2895600"/>
            <a:ext cx="4884738" cy="274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1" y="2358946"/>
            <a:ext cx="5715000" cy="430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F2.large.jpg"/>
          <p:cNvPicPr>
            <a:picLocks noChangeAspect="1"/>
          </p:cNvPicPr>
          <p:nvPr/>
        </p:nvPicPr>
        <p:blipFill>
          <a:blip r:embed="rId4"/>
          <a:srcRect r="55078"/>
          <a:stretch>
            <a:fillRect/>
          </a:stretch>
        </p:blipFill>
        <p:spPr>
          <a:xfrm>
            <a:off x="3822894" y="70104"/>
            <a:ext cx="5016306" cy="2215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B1D6E-4D35-2D48-B410-F569E5400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381000"/>
            <a:ext cx="3467100" cy="14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7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b="16800"/>
          <a:stretch>
            <a:fillRect/>
          </a:stretch>
        </p:blipFill>
        <p:spPr bwMode="auto">
          <a:xfrm>
            <a:off x="304800" y="-152400"/>
            <a:ext cx="8382000" cy="464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ymnophiona_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10000"/>
            <a:ext cx="2911340" cy="2888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04833" y="4496816"/>
            <a:ext cx="2911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Gymnophiona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(caecilians; </a:t>
            </a:r>
            <a:r>
              <a:rPr lang="en-US" sz="2400" dirty="0" err="1"/>
              <a:t>Apoda</a:t>
            </a:r>
            <a:r>
              <a:rPr lang="en-US" sz="2400" dirty="0"/>
              <a:t>)</a:t>
            </a:r>
          </a:p>
          <a:p>
            <a:pPr algn="ctr"/>
            <a:endParaRPr lang="en-US" sz="2400" dirty="0"/>
          </a:p>
          <a:p>
            <a:pPr algn="ctr"/>
            <a:r>
              <a:rPr lang="en-US" dirty="0"/>
              <a:t>10 Families, 33 Genera, </a:t>
            </a:r>
          </a:p>
          <a:p>
            <a:pPr algn="ctr"/>
            <a:r>
              <a:rPr lang="en-US" dirty="0"/>
              <a:t>215 species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554764"/>
            <a:ext cx="2819400" cy="184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1040958.jpg">
            <a:extLst>
              <a:ext uri="{FF2B5EF4-FFF2-40B4-BE49-F238E27FC236}">
                <a16:creationId xmlns:a16="http://schemas.microsoft.com/office/drawing/2014/main" id="{23053FE8-52C1-7D4C-AF44-A4F3D087C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40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0"/>
            <a:ext cx="8007350" cy="2121745"/>
          </a:xfrm>
          <a:prstGeom prst="rect">
            <a:avLst/>
          </a:prstGeom>
        </p:spPr>
      </p:pic>
      <p:pic>
        <p:nvPicPr>
          <p:cNvPr id="3" name="videoplayback-63" descr="videoplayback-63">
            <a:hlinkClick r:id="" action="ppaction://media"/>
            <a:extLst>
              <a:ext uri="{FF2B5EF4-FFF2-40B4-BE49-F238E27FC236}">
                <a16:creationId xmlns:a16="http://schemas.microsoft.com/office/drawing/2014/main" id="{C2C57351-2487-62D4-A640-1D1957B89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492" y="2895600"/>
            <a:ext cx="60960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657350" y="1085850"/>
            <a:ext cx="5829300" cy="857250"/>
          </a:xfrm>
        </p:spPr>
        <p:txBody>
          <a:bodyPr/>
          <a:lstStyle/>
          <a:p>
            <a:r>
              <a:rPr lang="en-US"/>
              <a:t>Frog diversity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680" y="1885950"/>
            <a:ext cx="330327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57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7350" y="2571750"/>
            <a:ext cx="58293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8054" y="1139429"/>
            <a:ext cx="60102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1842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687712" y="1316026"/>
            <a:ext cx="210897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/>
              <a:t>Ascaphidae: </a:t>
            </a:r>
            <a:r>
              <a:rPr lang="en-US" sz="1350" i="1"/>
              <a:t>Ascaphus truei</a:t>
            </a:r>
            <a:endParaRPr lang="en-US" sz="1350"/>
          </a:p>
        </p:txBody>
      </p:sp>
      <p:pic>
        <p:nvPicPr>
          <p:cNvPr id="31747" name="Picture 4" descr="0105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4003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ascaphus.truei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28850"/>
            <a:ext cx="24003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48B1AF-F775-D743-B28F-44A07D245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0" y="857251"/>
            <a:ext cx="3028950" cy="2400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2C9FBF-ECF0-B64A-A12F-86B74FBDD7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22"/>
          <a:stretch/>
        </p:blipFill>
        <p:spPr>
          <a:xfrm>
            <a:off x="1143000" y="800100"/>
            <a:ext cx="3966882" cy="1546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4286D-A8D0-B14F-862B-046E32B5735E}"/>
              </a:ext>
            </a:extLst>
          </p:cNvPr>
          <p:cNvSpPr txBox="1"/>
          <p:nvPr/>
        </p:nvSpPr>
        <p:spPr>
          <a:xfrm>
            <a:off x="5729708" y="4800905"/>
            <a:ext cx="155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Ascaphus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truei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81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379061" y="1456929"/>
            <a:ext cx="3406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i="1" dirty="0"/>
              <a:t>Rana </a:t>
            </a:r>
            <a:r>
              <a:rPr lang="en-US" sz="2000" i="1" dirty="0" err="1"/>
              <a:t>berlandieri</a:t>
            </a:r>
            <a:endParaRPr lang="en-US" sz="2000" dirty="0"/>
          </a:p>
        </p:txBody>
      </p:sp>
      <p:pic>
        <p:nvPicPr>
          <p:cNvPr id="3074" name="Picture 2" descr="American Bullfrog | National Geographic">
            <a:extLst>
              <a:ext uri="{FF2B5EF4-FFF2-40B4-BE49-F238E27FC236}">
                <a16:creationId xmlns:a16="http://schemas.microsoft.com/office/drawing/2014/main" id="{28BF35DE-804B-AA41-8E10-A4E44B88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4376233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176E46E-9548-1A4E-8FCA-FCEDFA48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05000"/>
            <a:ext cx="4699640" cy="339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DA2C0885-FD70-7E4A-82EB-CC0AF283D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00290"/>
            <a:ext cx="3406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i="1" dirty="0"/>
              <a:t>Rana </a:t>
            </a:r>
            <a:r>
              <a:rPr lang="en-US" sz="2000" i="1" dirty="0" err="1"/>
              <a:t>catesbeiana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2174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943101"/>
            <a:ext cx="5772150" cy="384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074194" y="1229916"/>
            <a:ext cx="30101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Bufonidae</a:t>
            </a:r>
            <a:r>
              <a:rPr lang="en-US" sz="2000" i="1" dirty="0"/>
              <a:t>: </a:t>
            </a:r>
            <a:r>
              <a:rPr lang="en-US" sz="2000" i="1" dirty="0" err="1"/>
              <a:t>Rhinella</a:t>
            </a:r>
            <a:r>
              <a:rPr lang="en-US" sz="2000" i="1" dirty="0"/>
              <a:t> marina</a:t>
            </a:r>
          </a:p>
        </p:txBody>
      </p:sp>
    </p:spTree>
    <p:extLst>
      <p:ext uri="{BB962C8B-B14F-4D97-AF65-F5344CB8AC3E}">
        <p14:creationId xmlns:p14="http://schemas.microsoft.com/office/powerpoint/2010/main" val="2315578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783720" y="1028700"/>
            <a:ext cx="42509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Rhinophrynidae</a:t>
            </a:r>
            <a:r>
              <a:rPr lang="en-US" sz="2000" i="1" dirty="0"/>
              <a:t>: </a:t>
            </a:r>
            <a:r>
              <a:rPr lang="en-US" sz="2000" i="1" dirty="0" err="1"/>
              <a:t>Rhinophrynus</a:t>
            </a:r>
            <a:r>
              <a:rPr lang="en-US" sz="2000" i="1" dirty="0"/>
              <a:t> dorsalis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13937-9786-D158-6BE6-4D4372D84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81200"/>
            <a:ext cx="7772400" cy="43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6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381125"/>
            <a:ext cx="73152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514600" y="1413688"/>
            <a:ext cx="3263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Pelobatidae</a:t>
            </a:r>
            <a:r>
              <a:rPr lang="en-US" sz="2000" dirty="0"/>
              <a:t>: </a:t>
            </a:r>
            <a:r>
              <a:rPr lang="en-US" sz="2000" i="1" dirty="0" err="1"/>
              <a:t>Pelobates</a:t>
            </a:r>
            <a:r>
              <a:rPr lang="en-US" sz="2000" i="1" dirty="0"/>
              <a:t> </a:t>
            </a:r>
            <a:r>
              <a:rPr lang="en-US" sz="2000" i="1" dirty="0" err="1"/>
              <a:t>fuscus</a:t>
            </a:r>
            <a:endParaRPr lang="en-US" sz="2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5EAC6-93E2-2B4D-B0A9-40B7D67C2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49" y="2096278"/>
            <a:ext cx="6627545" cy="3771121"/>
          </a:xfrm>
          <a:prstGeom prst="rect">
            <a:avLst/>
          </a:prstGeom>
        </p:spPr>
      </p:pic>
      <p:pic>
        <p:nvPicPr>
          <p:cNvPr id="2" name="Picture 1" descr="Eastern Spadefoot (Scaphiopus holbrookii)spade.JPG">
            <a:extLst>
              <a:ext uri="{FF2B5EF4-FFF2-40B4-BE49-F238E27FC236}">
                <a16:creationId xmlns:a16="http://schemas.microsoft.com/office/drawing/2014/main" id="{E8F46646-73FC-0171-CFC0-55394E9CC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784826"/>
            <a:ext cx="2362200" cy="18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02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55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81000"/>
            <a:ext cx="2908653" cy="218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85215" y="938934"/>
            <a:ext cx="419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Centrolenidae</a:t>
            </a:r>
            <a:r>
              <a:rPr lang="en-US" i="1" dirty="0"/>
              <a:t>: </a:t>
            </a:r>
            <a:r>
              <a:rPr lang="en-US" i="1" dirty="0" err="1"/>
              <a:t>Centrolenella</a:t>
            </a:r>
            <a:r>
              <a:rPr lang="en-US" i="1" dirty="0"/>
              <a:t> </a:t>
            </a:r>
            <a:r>
              <a:rPr lang="en-US" i="1" dirty="0" err="1"/>
              <a:t>prosoblepon</a:t>
            </a:r>
            <a:endParaRPr lang="en-US" dirty="0"/>
          </a:p>
        </p:txBody>
      </p:sp>
      <p:pic>
        <p:nvPicPr>
          <p:cNvPr id="5" name="Picture 3" descr="Hyalinobatrachium fleischmanni on glass">
            <a:extLst>
              <a:ext uri="{FF2B5EF4-FFF2-40B4-BE49-F238E27FC236}">
                <a16:creationId xmlns:a16="http://schemas.microsoft.com/office/drawing/2014/main" id="{4DAD83F1-A663-CB4B-9032-09D81B2BD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625725"/>
            <a:ext cx="290865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781300"/>
            <a:ext cx="45148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857250"/>
            <a:ext cx="3429000" cy="258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588294" y="1416844"/>
            <a:ext cx="23404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 err="1"/>
              <a:t>Agalychnis</a:t>
            </a:r>
            <a:r>
              <a:rPr lang="en-US" sz="2000" i="1" dirty="0"/>
              <a:t> </a:t>
            </a:r>
            <a:r>
              <a:rPr lang="en-US" sz="2000" i="1" dirty="0" err="1"/>
              <a:t>callidryas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97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Gymnophiona (node-based, minimum clade) = The most recent common ancestor of </a:t>
            </a:r>
            <a:r>
              <a:rPr lang="en-US" dirty="0" err="1"/>
              <a:t>Rhinatrema</a:t>
            </a:r>
            <a:r>
              <a:rPr lang="en-US" dirty="0"/>
              <a:t> and </a:t>
            </a:r>
            <a:r>
              <a:rPr lang="en-US" dirty="0" err="1"/>
              <a:t>Typhlonectes</a:t>
            </a:r>
            <a:r>
              <a:rPr lang="en-US" dirty="0"/>
              <a:t> and all its descendants.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6617AA-5941-A76E-1454-84CCED87ABBF}"/>
              </a:ext>
            </a:extLst>
          </p:cNvPr>
          <p:cNvSpPr/>
          <p:nvPr/>
        </p:nvSpPr>
        <p:spPr>
          <a:xfrm>
            <a:off x="1676400" y="1905000"/>
            <a:ext cx="228600" cy="21423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12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90600" y="1600200"/>
            <a:ext cx="26003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Pipidae</a:t>
            </a:r>
            <a:r>
              <a:rPr lang="en-US" sz="2000" i="1" dirty="0"/>
              <a:t>: Xenopus </a:t>
            </a:r>
            <a:r>
              <a:rPr lang="en-US" sz="2000" i="1" dirty="0" err="1"/>
              <a:t>laevis</a:t>
            </a:r>
            <a:endParaRPr lang="en-US" sz="2000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F778EC9-0729-4338-0EE9-62B89073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8201" y="377855"/>
            <a:ext cx="4267200" cy="28448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32C48-5D2B-544F-3681-34AF80049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51" y="3222655"/>
            <a:ext cx="62865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47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590800"/>
            <a:ext cx="4114800" cy="4114800"/>
          </a:xfrm>
        </p:spPr>
        <p:txBody>
          <a:bodyPr/>
          <a:lstStyle/>
          <a:p>
            <a:r>
              <a:rPr lang="en-US" sz="2800" dirty="0" err="1"/>
              <a:t>Amphibiaweb</a:t>
            </a:r>
            <a:endParaRPr lang="en-US" sz="2800" dirty="0"/>
          </a:p>
          <a:p>
            <a:pPr lvl="1"/>
            <a:r>
              <a:rPr lang="en-US" sz="2400" dirty="0"/>
              <a:t>peruse</a:t>
            </a:r>
          </a:p>
          <a:p>
            <a:pPr lvl="1"/>
            <a:r>
              <a:rPr lang="en-US" sz="2400" dirty="0"/>
              <a:t>"Primer"</a:t>
            </a:r>
          </a:p>
          <a:p>
            <a:r>
              <a:rPr lang="en-US" sz="2800" dirty="0" err="1"/>
              <a:t>Kuchta</a:t>
            </a:r>
            <a:r>
              <a:rPr lang="en-US" sz="2800" dirty="0"/>
              <a:t> 2006</a:t>
            </a:r>
          </a:p>
          <a:p>
            <a:r>
              <a:rPr lang="en-US" sz="2800" dirty="0"/>
              <a:t>Lynch 2005</a:t>
            </a:r>
          </a:p>
          <a:p>
            <a:r>
              <a:rPr lang="en-US" sz="2800" dirty="0"/>
              <a:t>Jared et al. 2018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007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ᖇEᑭTIᒪE ᔕᑭEᑕIEᔕ ᗩᑎᗪ ᖴᗩᑕTᔕ🇪🇪🐍🇪🇺 on Instagram: “The desert rain frog  (Breviceps macrops) is found in Namibia and South Africa. The desert rain  frog is a small, plump species with bulging…” | Reptiles">
            <a:extLst>
              <a:ext uri="{FF2B5EF4-FFF2-40B4-BE49-F238E27FC236}">
                <a16:creationId xmlns:a16="http://schemas.microsoft.com/office/drawing/2014/main" id="{7FFF543B-A09E-1E02-2008-6ABF478C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72" y="304799"/>
            <a:ext cx="9221972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68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Gymnophiona (node-based, minimum clade) = The most recent common ancestor of </a:t>
            </a:r>
            <a:r>
              <a:rPr lang="en-US" dirty="0" err="1"/>
              <a:t>Rhinatrema</a:t>
            </a:r>
            <a:r>
              <a:rPr lang="en-US" dirty="0"/>
              <a:t> and </a:t>
            </a:r>
            <a:r>
              <a:rPr lang="en-US" dirty="0" err="1"/>
              <a:t>Ichythyophis</a:t>
            </a:r>
            <a:r>
              <a:rPr lang="en-US" dirty="0"/>
              <a:t> and all its descendants.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6617AA-5941-A76E-1454-84CCED87ABBF}"/>
              </a:ext>
            </a:extLst>
          </p:cNvPr>
          <p:cNvSpPr/>
          <p:nvPr/>
        </p:nvSpPr>
        <p:spPr>
          <a:xfrm>
            <a:off x="1676400" y="1905000"/>
            <a:ext cx="228600" cy="21423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43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Gymnophiona (node-based, minimum clade) = The most recent common ancestor of </a:t>
            </a:r>
            <a:r>
              <a:rPr lang="en-US" dirty="0" err="1"/>
              <a:t>Typhlonectes</a:t>
            </a:r>
            <a:r>
              <a:rPr lang="en-US" dirty="0"/>
              <a:t> and </a:t>
            </a:r>
            <a:r>
              <a:rPr lang="en-US" dirty="0" err="1"/>
              <a:t>Ichythyophis</a:t>
            </a:r>
            <a:r>
              <a:rPr lang="en-US" dirty="0"/>
              <a:t> and all its descendants.</a:t>
            </a:r>
          </a:p>
        </p:txBody>
      </p:sp>
    </p:spTree>
    <p:extLst>
      <p:ext uri="{BB962C8B-B14F-4D97-AF65-F5344CB8AC3E}">
        <p14:creationId xmlns:p14="http://schemas.microsoft.com/office/powerpoint/2010/main" val="281177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Gymnophiona (node-based, minimum clade) = The most recent common ancestor of </a:t>
            </a:r>
            <a:r>
              <a:rPr lang="en-US" dirty="0" err="1"/>
              <a:t>Typhlonectes</a:t>
            </a:r>
            <a:r>
              <a:rPr lang="en-US" dirty="0"/>
              <a:t> and </a:t>
            </a:r>
            <a:r>
              <a:rPr lang="en-US" dirty="0" err="1"/>
              <a:t>Ichythyophis</a:t>
            </a:r>
            <a:r>
              <a:rPr lang="en-US" dirty="0"/>
              <a:t> and all its descendants.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6617AA-5941-A76E-1454-84CCED87ABBF}"/>
              </a:ext>
            </a:extLst>
          </p:cNvPr>
          <p:cNvSpPr/>
          <p:nvPr/>
        </p:nvSpPr>
        <p:spPr>
          <a:xfrm>
            <a:off x="1981200" y="1447800"/>
            <a:ext cx="228600" cy="21423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D32525-959B-B256-DEBF-6205DA347E21}"/>
              </a:ext>
            </a:extLst>
          </p:cNvPr>
          <p:cNvCxnSpPr/>
          <p:nvPr/>
        </p:nvCxnSpPr>
        <p:spPr>
          <a:xfrm flipH="1">
            <a:off x="2286000" y="5127764"/>
            <a:ext cx="4114800" cy="17302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99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BC4AD-9E8A-05D9-BCB7-6EAAF34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599"/>
            <a:ext cx="9128522" cy="489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D4CC1-9875-87E6-BE56-D7E71A6AEB07}"/>
              </a:ext>
            </a:extLst>
          </p:cNvPr>
          <p:cNvSpPr txBox="1"/>
          <p:nvPr/>
        </p:nvSpPr>
        <p:spPr>
          <a:xfrm>
            <a:off x="1143000" y="5715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Gymnophiona (node-based, minimum clade) = The smallest clade including both </a:t>
            </a:r>
            <a:r>
              <a:rPr lang="en-US" dirty="0" err="1"/>
              <a:t>Rhinatrema</a:t>
            </a:r>
            <a:r>
              <a:rPr lang="en-US" dirty="0"/>
              <a:t> and </a:t>
            </a:r>
            <a:r>
              <a:rPr lang="en-US" dirty="0" err="1"/>
              <a:t>Ichythyophis</a:t>
            </a:r>
            <a:r>
              <a:rPr lang="en-US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6617AA-5941-A76E-1454-84CCED87ABBF}"/>
              </a:ext>
            </a:extLst>
          </p:cNvPr>
          <p:cNvSpPr/>
          <p:nvPr/>
        </p:nvSpPr>
        <p:spPr>
          <a:xfrm>
            <a:off x="1676400" y="1905000"/>
            <a:ext cx="228600" cy="21423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5734</TotalTime>
  <Words>563</Words>
  <Application>Microsoft Macintosh PowerPoint</Application>
  <PresentationFormat>On-screen Show (4:3)</PresentationFormat>
  <Paragraphs>178</Paragraphs>
  <Slides>52</Slides>
  <Notes>50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Caecilian synapomorphies</vt:lpstr>
      <vt:lpstr>Caecilian synapomorphies</vt:lpstr>
      <vt:lpstr>Caecilian synapomorphies</vt:lpstr>
      <vt:lpstr>Rotational feeding</vt:lpstr>
      <vt:lpstr>Rotational feeding</vt:lpstr>
      <vt:lpstr>Caecilian synapomorphies</vt:lpstr>
      <vt:lpstr>PowerPoint Presentation</vt:lpstr>
      <vt:lpstr>Caecilian synapomorphies</vt:lpstr>
      <vt:lpstr>Caecilian reproduction</vt:lpstr>
      <vt:lpstr>PowerPoint Presentation</vt:lpstr>
      <vt:lpstr>PowerPoint Presentation</vt:lpstr>
      <vt:lpstr>Variability between caecilian species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Synapomorphies of Anura</vt:lpstr>
      <vt:lpstr>Synapomorphies of Anura</vt:lpstr>
      <vt:lpstr>Frog feeding</vt:lpstr>
      <vt:lpstr>PowerPoint Presentation</vt:lpstr>
      <vt:lpstr>PowerPoint Presentation</vt:lpstr>
      <vt:lpstr>Frog 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</vt:lpstr>
      <vt:lpstr>PowerPoint Presentation</vt:lpstr>
    </vt:vector>
  </TitlesOfParts>
  <Company>University of New Mexico Medical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panda puffs</dc:creator>
  <cp:lastModifiedBy>Ray Ray</cp:lastModifiedBy>
  <cp:revision>60</cp:revision>
  <dcterms:created xsi:type="dcterms:W3CDTF">2019-03-05T20:56:10Z</dcterms:created>
  <dcterms:modified xsi:type="dcterms:W3CDTF">2023-02-22T06:35:29Z</dcterms:modified>
</cp:coreProperties>
</file>