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42.xml" ContentType="application/vnd.openxmlformats-officedocument.presentationml.notes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43.xml" ContentType="application/vnd.openxmlformats-officedocument.presentationml.notes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53"/>
  </p:notesMasterIdLst>
  <p:sldIdLst>
    <p:sldId id="371" r:id="rId2"/>
    <p:sldId id="295" r:id="rId3"/>
    <p:sldId id="297" r:id="rId4"/>
    <p:sldId id="298" r:id="rId5"/>
    <p:sldId id="296" r:id="rId6"/>
    <p:sldId id="341" r:id="rId7"/>
    <p:sldId id="299" r:id="rId8"/>
    <p:sldId id="300" r:id="rId9"/>
    <p:sldId id="342" r:id="rId10"/>
    <p:sldId id="309" r:id="rId11"/>
    <p:sldId id="310" r:id="rId12"/>
    <p:sldId id="311" r:id="rId13"/>
    <p:sldId id="301" r:id="rId14"/>
    <p:sldId id="302" r:id="rId15"/>
    <p:sldId id="303" r:id="rId16"/>
    <p:sldId id="304" r:id="rId17"/>
    <p:sldId id="305" r:id="rId18"/>
    <p:sldId id="306" r:id="rId19"/>
    <p:sldId id="368" r:id="rId20"/>
    <p:sldId id="369" r:id="rId21"/>
    <p:sldId id="307" r:id="rId22"/>
    <p:sldId id="308" r:id="rId23"/>
    <p:sldId id="312" r:id="rId24"/>
    <p:sldId id="367" r:id="rId25"/>
    <p:sldId id="313" r:id="rId26"/>
    <p:sldId id="344" r:id="rId27"/>
    <p:sldId id="345" r:id="rId28"/>
    <p:sldId id="346" r:id="rId29"/>
    <p:sldId id="347" r:id="rId30"/>
    <p:sldId id="372" r:id="rId31"/>
    <p:sldId id="348" r:id="rId32"/>
    <p:sldId id="350" r:id="rId33"/>
    <p:sldId id="374" r:id="rId34"/>
    <p:sldId id="351" r:id="rId35"/>
    <p:sldId id="376" r:id="rId36"/>
    <p:sldId id="352" r:id="rId37"/>
    <p:sldId id="353" r:id="rId38"/>
    <p:sldId id="375"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5437" autoAdjust="0"/>
  </p:normalViewPr>
  <p:slideViewPr>
    <p:cSldViewPr snapToObjects="1">
      <p:cViewPr>
        <p:scale>
          <a:sx n="100" d="100"/>
          <a:sy n="100" d="100"/>
        </p:scale>
        <p:origin x="-56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3A7C43-8250-994F-951A-E8D27F719FC6}" type="datetimeFigureOut">
              <a:rPr lang="en-US" smtClean="0"/>
              <a:pPr/>
              <a:t>4/16/18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E94645-6BCE-AE49-891E-81EED6308AF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atin typeface="Arial" pitchFamily="4" charset="0"/>
                <a:ea typeface="msgothic" charset="0"/>
                <a:cs typeface="msgothic" charset="0"/>
              </a:rPr>
              <a:t>Phylogenetic time tree of mammalian families (</a:t>
            </a:r>
            <a:r>
              <a:rPr lang="en-GB" i="1">
                <a:latin typeface="Arial" pitchFamily="4" charset="0"/>
                <a:ea typeface="msgothic" charset="0"/>
                <a:cs typeface="msgothic" charset="0"/>
              </a:rPr>
              <a:t>13</a:t>
            </a:r>
            <a:r>
              <a:rPr lang="en-GB">
                <a:latin typeface="Arial" pitchFamily="4" charset="0"/>
                <a:ea typeface="msgothic" charset="0"/>
                <a:cs typeface="msgothic" charset="0"/>
              </a:rPr>
              <a:t>) created on the basis of an analysis of the amino acid matrix (autocorrelated rates and hard-bounded constraints) of 164 mammals, rooted with five vertebrate outgroups (chicken, zebrafinch, green anole, frog, and zebrafish; see SOM for trees with outgroups). All nodes were strongly supported (BS ≥ 90%, BPP ≥ 0.95) in amino acid and DNA analyses except for nodes that are denoted by solid blue circles (conflict between DNA and amino acid trees) or solid black circles (DNA and amino acid trees agree, but with BS &lt; 90%). Strongly supported nodes that disagree with Bininda-Emonds </a:t>
            </a:r>
            <a:r>
              <a:rPr lang="en-GB" i="1">
                <a:latin typeface="Arial" pitchFamily="4" charset="0"/>
                <a:ea typeface="msgothic" charset="0"/>
                <a:cs typeface="msgothic" charset="0"/>
              </a:rPr>
              <a:t>et al</a:t>
            </a:r>
            <a:r>
              <a:rPr lang="en-GB">
                <a:latin typeface="Arial" pitchFamily="4" charset="0"/>
                <a:ea typeface="msgothic" charset="0"/>
                <a:cs typeface="msgothic" charset="0"/>
              </a:rPr>
              <a:t>. (</a:t>
            </a:r>
            <a:r>
              <a:rPr lang="en-GB" i="1">
                <a:latin typeface="Arial" pitchFamily="4" charset="0"/>
                <a:ea typeface="msgothic" charset="0"/>
                <a:cs typeface="msgothic" charset="0"/>
              </a:rPr>
              <a:t>8</a:t>
            </a:r>
            <a:r>
              <a:rPr lang="en-GB">
                <a:latin typeface="Arial" pitchFamily="4" charset="0"/>
                <a:ea typeface="msgothic" charset="0"/>
                <a:cs typeface="msgothic" charset="0"/>
              </a:rPr>
              <a:t>) are indicated with solid red circles. Several nodes that remain difficult to resolve (e.g., placental root) have variable support between studies of rare genomic changes (</a:t>
            </a:r>
            <a:r>
              <a:rPr lang="en-GB" i="1">
                <a:latin typeface="Arial" pitchFamily="4" charset="0"/>
                <a:ea typeface="msgothic" charset="0"/>
                <a:cs typeface="msgothic" charset="0"/>
              </a:rPr>
              <a:t>29</a:t>
            </a:r>
            <a:r>
              <a:rPr lang="en-GB">
                <a:latin typeface="Arial" pitchFamily="4" charset="0"/>
                <a:ea typeface="msgothic" charset="0"/>
                <a:cs typeface="msgothic" charset="0"/>
              </a:rPr>
              <a:t>, </a:t>
            </a:r>
            <a:r>
              <a:rPr lang="en-GB" i="1">
                <a:latin typeface="Arial" pitchFamily="4" charset="0"/>
                <a:ea typeface="msgothic" charset="0"/>
                <a:cs typeface="msgothic" charset="0"/>
              </a:rPr>
              <a:t>30</a:t>
            </a:r>
            <a:r>
              <a:rPr lang="en-GB">
                <a:latin typeface="Arial" pitchFamily="4" charset="0"/>
                <a:ea typeface="msgothic" charset="0"/>
                <a:cs typeface="msgothic" charset="0"/>
              </a:rPr>
              <a:t>), as well as genome-scale data sets (</a:t>
            </a:r>
            <a:r>
              <a:rPr lang="en-GB" i="1">
                <a:latin typeface="Arial" pitchFamily="4" charset="0"/>
                <a:ea typeface="msgothic" charset="0"/>
                <a:cs typeface="msgothic" charset="0"/>
              </a:rPr>
              <a:t>31</a:t>
            </a:r>
            <a:r>
              <a:rPr lang="en-GB">
                <a:latin typeface="Arial" pitchFamily="4" charset="0"/>
                <a:ea typeface="msgothic" charset="0"/>
                <a:cs typeface="msgothic" charset="0"/>
              </a:rPr>
              <a:t>–</a:t>
            </a:r>
            <a:r>
              <a:rPr lang="en-GB" i="1">
                <a:latin typeface="Arial" pitchFamily="4" charset="0"/>
                <a:ea typeface="msgothic" charset="0"/>
                <a:cs typeface="msgothic" charset="0"/>
              </a:rPr>
              <a:t>33</a:t>
            </a:r>
            <a:r>
              <a:rPr lang="en-GB">
                <a:latin typeface="Arial" pitchFamily="4" charset="0"/>
                <a:ea typeface="msgothic" charset="0"/>
                <a:cs typeface="msgothic" charset="0"/>
              </a:rPr>
              <a:t>), which suggest that diversification was not fully bifurcating or occurred in such rapid succession that phylogenetic signal tracking true species relations may not be recoverable with current methods. The KPg boundary is denoted by the transition from gray background (Mesozoic) to white background (Cenozoic). Color-coded branches in Placentalia correspond to Laurasiatheria (green), Euarchontoglires (blue), Xenarthra (orange), and Afrotheria (pink). See table S11 for ordinal affiliations of mammalian families. [Mammal paintings are by Carl Buell]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FC514-FA4A-A74B-BD77-DC9A8496F305}" type="slidenum">
              <a:rPr lang="en-US"/>
              <a:pPr/>
              <a:t>10</a:t>
            </a:fld>
            <a:endParaRPr lang="en-US"/>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CDC93-CDBE-284A-96F7-8B0A9966114B}" type="slidenum">
              <a:rPr lang="en-US"/>
              <a:pPr/>
              <a:t>11</a:t>
            </a:fld>
            <a:endParaRPr lang="en-US"/>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1B516-6835-FF49-AE79-FE3DC47B0726}" type="slidenum">
              <a:rPr lang="en-US"/>
              <a:pPr/>
              <a:t>12</a:t>
            </a:fld>
            <a:endParaRPr lang="en-US"/>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64C83-025A-2B42-A11F-C3F99ABA2962}" type="slidenum">
              <a:rPr lang="en-US"/>
              <a:pPr/>
              <a:t>13</a:t>
            </a:fld>
            <a:endParaRPr lang="en-US"/>
          </a:p>
        </p:txBody>
      </p:sp>
      <p:sp>
        <p:nvSpPr>
          <p:cNvPr id="1300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67A639-0418-8D4B-8AF7-4AA36FDAC1EC}" type="slidenum">
              <a:rPr lang="en-US"/>
              <a:pPr/>
              <a:t>14</a:t>
            </a:fld>
            <a:endParaRPr lang="en-US"/>
          </a:p>
        </p:txBody>
      </p:sp>
      <p:sp>
        <p:nvSpPr>
          <p:cNvPr id="1320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20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3B8899-051D-044A-9180-5F6D4B9F153E}" type="slidenum">
              <a:rPr lang="en-US"/>
              <a:pPr/>
              <a:t>15</a:t>
            </a:fld>
            <a:endParaRPr lang="en-US"/>
          </a:p>
        </p:txBody>
      </p:sp>
      <p:sp>
        <p:nvSpPr>
          <p:cNvPr id="1341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414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110C4-5281-8E49-B5FB-972426C44AE7}" type="slidenum">
              <a:rPr lang="en-US"/>
              <a:pPr/>
              <a:t>16</a:t>
            </a:fld>
            <a:endParaRPr lang="en-US"/>
          </a:p>
        </p:txBody>
      </p:sp>
      <p:sp>
        <p:nvSpPr>
          <p:cNvPr id="1361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619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FED1B-C87E-124C-97DA-1FFE5F5CE451}" type="slidenum">
              <a:rPr lang="en-US"/>
              <a:pPr/>
              <a:t>17</a:t>
            </a:fld>
            <a:endParaRPr lang="en-US"/>
          </a:p>
        </p:txBody>
      </p:sp>
      <p:sp>
        <p:nvSpPr>
          <p:cNvPr id="138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38E202-6B7E-254C-84BA-05934922A101}" type="slidenum">
              <a:rPr lang="en-US"/>
              <a:pPr/>
              <a:t>18</a:t>
            </a:fld>
            <a:endParaRPr lang="en-US"/>
          </a:p>
        </p:txBody>
      </p:sp>
      <p:sp>
        <p:nvSpPr>
          <p:cNvPr id="140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38E202-6B7E-254C-84BA-05934922A101}" type="slidenum">
              <a:rPr lang="en-US"/>
              <a:pPr/>
              <a:t>19</a:t>
            </a:fld>
            <a:endParaRPr lang="en-US"/>
          </a:p>
        </p:txBody>
      </p:sp>
      <p:sp>
        <p:nvSpPr>
          <p:cNvPr id="140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9CFBCF-75A7-634E-A359-00C027B5D18A}" type="slidenum">
              <a:rPr lang="en-US"/>
              <a:pPr/>
              <a:t>2</a:t>
            </a:fld>
            <a:endParaRPr lang="en-US"/>
          </a:p>
        </p:txBody>
      </p:sp>
      <p:sp>
        <p:nvSpPr>
          <p:cNvPr id="117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7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38E202-6B7E-254C-84BA-05934922A101}" type="slidenum">
              <a:rPr lang="en-US"/>
              <a:pPr/>
              <a:t>20</a:t>
            </a:fld>
            <a:endParaRPr lang="en-US"/>
          </a:p>
        </p:txBody>
      </p:sp>
      <p:sp>
        <p:nvSpPr>
          <p:cNvPr id="140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C370E-5F49-8846-80E5-38642CE8EB47}" type="slidenum">
              <a:rPr lang="en-US"/>
              <a:pPr/>
              <a:t>21</a:t>
            </a:fld>
            <a:endParaRPr lang="en-US"/>
          </a:p>
        </p:txBody>
      </p:sp>
      <p:sp>
        <p:nvSpPr>
          <p:cNvPr id="1505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935E-76C1-C843-8F3A-7273AEFDF6C7}" type="slidenum">
              <a:rPr lang="en-US"/>
              <a:pPr/>
              <a:t>22</a:t>
            </a:fld>
            <a:endParaRPr lang="en-US"/>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99DD2-E306-7046-BB83-EB3503FAB975}" type="slidenum">
              <a:rPr lang="en-US"/>
              <a:pPr/>
              <a:t>23</a:t>
            </a:fld>
            <a:endParaRPr lang="en-US"/>
          </a:p>
        </p:txBody>
      </p:sp>
      <p:sp>
        <p:nvSpPr>
          <p:cNvPr id="1464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99DD2-E306-7046-BB83-EB3503FAB975}" type="slidenum">
              <a:rPr lang="en-US"/>
              <a:pPr/>
              <a:t>24</a:t>
            </a:fld>
            <a:endParaRPr lang="en-US"/>
          </a:p>
        </p:txBody>
      </p:sp>
      <p:sp>
        <p:nvSpPr>
          <p:cNvPr id="1464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1CAD1-A312-D143-AE51-8058B1E6EFE0}" type="slidenum">
              <a:rPr lang="en-US"/>
              <a:pPr/>
              <a:t>25</a:t>
            </a:fld>
            <a:endParaRPr lang="en-US"/>
          </a:p>
        </p:txBody>
      </p:sp>
      <p:sp>
        <p:nvSpPr>
          <p:cNvPr id="1669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9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71594B-45D4-1C41-B850-365BCC4FFFD3}" type="slidenum">
              <a:rPr lang="en-US"/>
              <a:pPr/>
              <a:t>26</a:t>
            </a:fld>
            <a:endParaRPr lang="en-US"/>
          </a:p>
        </p:txBody>
      </p:sp>
      <p:sp>
        <p:nvSpPr>
          <p:cNvPr id="95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3DDDAA-6188-5848-B537-A2A7D117C3C6}" type="slidenum">
              <a:rPr lang="en-US"/>
              <a:pPr/>
              <a:t>27</a:t>
            </a:fld>
            <a:endParaRPr lang="en-US"/>
          </a:p>
        </p:txBody>
      </p:sp>
      <p:sp>
        <p:nvSpPr>
          <p:cNvPr id="3676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784F7-F17E-A741-B15D-E147B53490B9}" type="slidenum">
              <a:rPr lang="en-US"/>
              <a:pPr/>
              <a:t>28</a:t>
            </a:fld>
            <a:endParaRPr lang="en-US"/>
          </a:p>
        </p:txBody>
      </p:sp>
      <p:sp>
        <p:nvSpPr>
          <p:cNvPr id="3717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17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AB24E-8EFB-D049-AD1B-BC1B29CE8ABD}" type="slidenum">
              <a:rPr lang="en-US"/>
              <a:pPr/>
              <a:t>29</a:t>
            </a:fld>
            <a:endParaRPr lang="en-US"/>
          </a:p>
        </p:txBody>
      </p:sp>
      <p:sp>
        <p:nvSpPr>
          <p:cNvPr id="4495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953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2877B-0653-B54D-A618-2FCA56CE998A}" type="slidenum">
              <a:rPr lang="en-US"/>
              <a:pPr/>
              <a:t>3</a:t>
            </a:fld>
            <a:endParaRPr lang="en-US"/>
          </a:p>
        </p:txBody>
      </p:sp>
      <p:sp>
        <p:nvSpPr>
          <p:cNvPr id="1218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8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AB24E-8EFB-D049-AD1B-BC1B29CE8ABD}" type="slidenum">
              <a:rPr lang="en-US"/>
              <a:pPr/>
              <a:t>30</a:t>
            </a:fld>
            <a:endParaRPr lang="en-US"/>
          </a:p>
        </p:txBody>
      </p:sp>
      <p:sp>
        <p:nvSpPr>
          <p:cNvPr id="4495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953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609F6-C166-004F-9CD1-0DEA4520CDC5}" type="slidenum">
              <a:rPr lang="en-US"/>
              <a:pPr/>
              <a:t>31</a:t>
            </a:fld>
            <a:endParaRPr lang="en-US"/>
          </a:p>
        </p:txBody>
      </p:sp>
      <p:sp>
        <p:nvSpPr>
          <p:cNvPr id="3758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58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CA49EF-7D40-4840-BB3A-524640F1D7E5}" type="slidenum">
              <a:rPr lang="en-US"/>
              <a:pPr/>
              <a:t>32</a:t>
            </a:fld>
            <a:endParaRPr lang="en-US"/>
          </a:p>
        </p:txBody>
      </p:sp>
      <p:sp>
        <p:nvSpPr>
          <p:cNvPr id="3799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99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91FAC-AEFE-3448-84DE-0212C5215E3B}" type="slidenum">
              <a:rPr lang="en-US"/>
              <a:pPr/>
              <a:t>34</a:t>
            </a:fld>
            <a:endParaRPr lang="en-US"/>
          </a:p>
        </p:txBody>
      </p:sp>
      <p:sp>
        <p:nvSpPr>
          <p:cNvPr id="3819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19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91FAC-AEFE-3448-84DE-0212C5215E3B}" type="slidenum">
              <a:rPr lang="en-US"/>
              <a:pPr/>
              <a:t>35</a:t>
            </a:fld>
            <a:endParaRPr lang="en-US"/>
          </a:p>
        </p:txBody>
      </p:sp>
      <p:sp>
        <p:nvSpPr>
          <p:cNvPr id="3819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19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F2E06-9069-DA41-8AA5-F7B2A2EBC76B}" type="slidenum">
              <a:rPr lang="en-US"/>
              <a:pPr/>
              <a:t>36</a:t>
            </a:fld>
            <a:endParaRPr lang="en-US"/>
          </a:p>
        </p:txBody>
      </p:sp>
      <p:sp>
        <p:nvSpPr>
          <p:cNvPr id="384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40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7E5FB-5824-DD48-B784-9E376C95EFCD}" type="slidenum">
              <a:rPr lang="en-US"/>
              <a:pPr/>
              <a:t>37</a:t>
            </a:fld>
            <a:endParaRPr lang="en-US"/>
          </a:p>
        </p:txBody>
      </p:sp>
      <p:sp>
        <p:nvSpPr>
          <p:cNvPr id="3860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60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7E5FB-5824-DD48-B784-9E376C95EFCD}" type="slidenum">
              <a:rPr lang="en-US"/>
              <a:pPr/>
              <a:t>38</a:t>
            </a:fld>
            <a:endParaRPr lang="en-US"/>
          </a:p>
        </p:txBody>
      </p:sp>
      <p:sp>
        <p:nvSpPr>
          <p:cNvPr id="3860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60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C3B3FA-A311-F545-A738-47B356309766}" type="slidenum">
              <a:rPr lang="en-US"/>
              <a:pPr/>
              <a:t>39</a:t>
            </a:fld>
            <a:endParaRPr lang="en-US"/>
          </a:p>
        </p:txBody>
      </p:sp>
      <p:sp>
        <p:nvSpPr>
          <p:cNvPr id="3880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80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33EFF-67AC-274B-94DB-B608CF3A0D21}" type="slidenum">
              <a:rPr lang="en-US"/>
              <a:pPr/>
              <a:t>40</a:t>
            </a:fld>
            <a:endParaRPr lang="en-US"/>
          </a:p>
        </p:txBody>
      </p:sp>
      <p:sp>
        <p:nvSpPr>
          <p:cNvPr id="446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6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F6E068-F789-D645-A928-262DD1B82B0B}" type="slidenum">
              <a:rPr lang="en-US"/>
              <a:pPr/>
              <a:t>4</a:t>
            </a:fld>
            <a:endParaRPr lang="en-US"/>
          </a:p>
        </p:txBody>
      </p:sp>
      <p:sp>
        <p:nvSpPr>
          <p:cNvPr id="1239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39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D6882-EE80-6149-B274-1CE18A3565F3}" type="slidenum">
              <a:rPr lang="en-US"/>
              <a:pPr/>
              <a:t>41</a:t>
            </a:fld>
            <a:endParaRPr lang="en-US"/>
          </a:p>
        </p:txBody>
      </p:sp>
      <p:sp>
        <p:nvSpPr>
          <p:cNvPr id="394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42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D0F1C-2B0A-9740-8D35-40D0638138CE}" type="slidenum">
              <a:rPr lang="en-US"/>
              <a:pPr/>
              <a:t>42</a:t>
            </a:fld>
            <a:endParaRPr lang="en-US"/>
          </a:p>
        </p:txBody>
      </p:sp>
      <p:sp>
        <p:nvSpPr>
          <p:cNvPr id="438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82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E76EA-C041-E149-9777-452925C05087}" type="slidenum">
              <a:rPr lang="en-US"/>
              <a:pPr/>
              <a:t>43</a:t>
            </a:fld>
            <a:endParaRPr lang="en-US"/>
          </a:p>
        </p:txBody>
      </p:sp>
      <p:sp>
        <p:nvSpPr>
          <p:cNvPr id="4403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C431AF-2EAD-124A-80AE-29E88C4C7587}" type="slidenum">
              <a:rPr lang="en-US"/>
              <a:pPr/>
              <a:t>44</a:t>
            </a:fld>
            <a:endParaRPr lang="en-US"/>
          </a:p>
        </p:txBody>
      </p:sp>
      <p:sp>
        <p:nvSpPr>
          <p:cNvPr id="4423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23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AD577-10BB-D84A-B1D7-B8FA6A1CA87E}" type="slidenum">
              <a:rPr lang="en-US"/>
              <a:pPr/>
              <a:t>45</a:t>
            </a:fld>
            <a:endParaRPr lang="en-US"/>
          </a:p>
        </p:txBody>
      </p:sp>
      <p:sp>
        <p:nvSpPr>
          <p:cNvPr id="4444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44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97BDC9-0BCD-D349-8C61-B098A7370B18}" type="slidenum">
              <a:rPr lang="en-US"/>
              <a:pPr/>
              <a:t>46</a:t>
            </a:fld>
            <a:endParaRPr 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509112-3B83-EE4A-ADEC-363333AE07F3}" type="slidenum">
              <a:rPr lang="en-US"/>
              <a:pPr/>
              <a:t>47</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87F316-1AF2-A843-BA5D-53B6D5BB998B}" type="slidenum">
              <a:rPr lang="en-US"/>
              <a:pPr/>
              <a:t>48</a:t>
            </a:fld>
            <a:endParaRPr lang="en-US"/>
          </a:p>
        </p:txBody>
      </p:sp>
      <p:sp>
        <p:nvSpPr>
          <p:cNvPr id="3655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55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A49D0-498E-4141-99EE-287B7DD207D0}" type="slidenum">
              <a:rPr lang="en-US"/>
              <a:pPr/>
              <a:t>49</a:t>
            </a:fld>
            <a:endParaRPr lang="en-US"/>
          </a:p>
        </p:txBody>
      </p:sp>
      <p:sp>
        <p:nvSpPr>
          <p:cNvPr id="453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36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07127-FDAD-2949-A379-A46C88803A59}" type="slidenum">
              <a:rPr lang="en-US"/>
              <a:pPr/>
              <a:t>50</a:t>
            </a:fld>
            <a:endParaRPr lang="en-US"/>
          </a:p>
        </p:txBody>
      </p:sp>
      <p:sp>
        <p:nvSpPr>
          <p:cNvPr id="4577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693AB-3C0A-CB4D-9385-84AEFC102F02}" type="slidenum">
              <a:rPr lang="en-US"/>
              <a:pPr/>
              <a:t>5</a:t>
            </a:fld>
            <a:endParaRPr lang="en-US"/>
          </a:p>
        </p:txBody>
      </p:sp>
      <p:sp>
        <p:nvSpPr>
          <p:cNvPr id="1198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07127-FDAD-2949-A379-A46C88803A59}" type="slidenum">
              <a:rPr lang="en-US"/>
              <a:pPr/>
              <a:t>51</a:t>
            </a:fld>
            <a:endParaRPr lang="en-US"/>
          </a:p>
        </p:txBody>
      </p:sp>
      <p:sp>
        <p:nvSpPr>
          <p:cNvPr id="4577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693AB-3C0A-CB4D-9385-84AEFC102F02}" type="slidenum">
              <a:rPr lang="en-US"/>
              <a:pPr/>
              <a:t>6</a:t>
            </a:fld>
            <a:endParaRPr lang="en-US"/>
          </a:p>
        </p:txBody>
      </p:sp>
      <p:sp>
        <p:nvSpPr>
          <p:cNvPr id="1198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653B-28A9-984F-83EF-8D2104FD201D}" type="slidenum">
              <a:rPr lang="en-US"/>
              <a:pPr/>
              <a:t>7</a:t>
            </a:fld>
            <a:endParaRPr lang="en-US"/>
          </a:p>
        </p:txBody>
      </p:sp>
      <p:sp>
        <p:nvSpPr>
          <p:cNvPr id="1259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982900-8732-D940-B796-534E8270156F}" type="slidenum">
              <a:rPr lang="en-US"/>
              <a:pPr/>
              <a:t>8</a:t>
            </a:fld>
            <a:endParaRPr lang="en-US"/>
          </a:p>
        </p:txBody>
      </p:sp>
      <p:sp>
        <p:nvSpPr>
          <p:cNvPr id="128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982900-8732-D940-B796-534E8270156F}" type="slidenum">
              <a:rPr lang="en-US"/>
              <a:pPr/>
              <a:t>9</a:t>
            </a:fld>
            <a:endParaRPr lang="en-US"/>
          </a:p>
        </p:txBody>
      </p:sp>
      <p:sp>
        <p:nvSpPr>
          <p:cNvPr id="128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91E218-5522-F141-8EDC-9AAE686FA4F7}"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1E218-5522-F141-8EDC-9AAE686FA4F7}"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1E218-5522-F141-8EDC-9AAE686FA4F7}"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1E218-5522-F141-8EDC-9AAE686FA4F7}"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91E218-5522-F141-8EDC-9AAE686FA4F7}" type="datetimeFigureOut">
              <a:rPr lang="en-US" smtClean="0"/>
              <a:pPr/>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91E218-5522-F141-8EDC-9AAE686FA4F7}" type="datetimeFigureOut">
              <a:rPr lang="en-US" smtClean="0"/>
              <a:pPr/>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91E218-5522-F141-8EDC-9AAE686FA4F7}" type="datetimeFigureOut">
              <a:rPr lang="en-US" smtClean="0"/>
              <a:pPr/>
              <a:t>4/16/18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91E218-5522-F141-8EDC-9AAE686FA4F7}" type="datetimeFigureOut">
              <a:rPr lang="en-US" smtClean="0"/>
              <a:pPr/>
              <a:t>4/16/18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1E218-5522-F141-8EDC-9AAE686FA4F7}" type="datetimeFigureOut">
              <a:rPr lang="en-US" smtClean="0"/>
              <a:pPr/>
              <a:t>4/16/18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1E218-5522-F141-8EDC-9AAE686FA4F7}" type="datetimeFigureOut">
              <a:rPr lang="en-US" smtClean="0"/>
              <a:pPr/>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1E218-5522-F141-8EDC-9AAE686FA4F7}" type="datetimeFigureOut">
              <a:rPr lang="en-US" smtClean="0"/>
              <a:pPr/>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5DCF3-4138-DF4C-9656-13F7F87DDB6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1E218-5522-F141-8EDC-9AAE686FA4F7}" type="datetimeFigureOut">
              <a:rPr lang="en-US" smtClean="0"/>
              <a:pPr/>
              <a:t>4/16/18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5DCF3-4138-DF4C-9656-13F7F87DDB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4.png"/><Relationship Id="rId1" Type="http://schemas.openxmlformats.org/officeDocument/2006/relationships/video" Target="file://localhost/Users/pandapuffs/Downloads/Elephant%20size%20comparison%20_%20Elephants%20and%20extinct%20species.mp4" TargetMode="Externa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4.png"/><Relationship Id="rId1" Type="http://schemas.openxmlformats.org/officeDocument/2006/relationships/video" Target="file://localhost/Users/pandapuffs/Downloads/Baby%20elephant%20learns%20to%20use%20her%20trunk.mp4" TargetMode="Externa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47.png"/><Relationship Id="rId5" Type="http://schemas.openxmlformats.org/officeDocument/2006/relationships/image" Target="../media/image51.png"/><Relationship Id="rId1" Type="http://schemas.openxmlformats.org/officeDocument/2006/relationships/video" Target="file://localhost/Users/pandapuffs/Documents/GVZ2017/GVZPeliculas13April2017/Pangolin.mp4" TargetMode="Externa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video" Target="file://localhost/Users/pandapuffs/Downloads/Alcoholic%20Vervet%20Monkeys%20in%20St.%20Kitts.mp4" TargetMode="External"/><Relationship Id="rId2" Type="http://schemas.openxmlformats.org/officeDocument/2006/relationships/slideLayout" Target="../slideLayouts/slideLayout7.xml"/><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4.png"/><Relationship Id="rId1" Type="http://schemas.openxmlformats.org/officeDocument/2006/relationships/video" Target="file://localhost/Users/pandapuffs/Downloads/B-Roll_%20Western%20lowland%20gorilla_%20%20Calaya_%20giving%20birth.mp4" TargetMode="Externa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3.jpe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4.png"/><Relationship Id="rId1" Type="http://schemas.openxmlformats.org/officeDocument/2006/relationships/video" Target="file://localhost/Users/pandapuffs/Downloads/Most%20Spectacular%20Big%20Cat%20Attacks%20Compilation%20including%20Lion%20Attack_%20Leopard_%20Tig.mp4" TargetMode="Externa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9.png"/><Relationship Id="rId1" Type="http://schemas.openxmlformats.org/officeDocument/2006/relationships/video" Target="file://localhost/Users/pandapuffs/Documents/GVZ2017/GVZPeliculas13April2017/Dolphins.mp4" TargetMode="Externa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rot="16200000">
            <a:off x="1779016" y="-238482"/>
            <a:ext cx="5692186" cy="7635221"/>
          </a:xfrm>
          <a:prstGeom prst="rect">
            <a:avLst/>
          </a:prstGeom>
          <a:noFill/>
          <a:ln w="9525">
            <a:noFill/>
            <a:round/>
            <a:headEnd/>
            <a:tailEnd/>
          </a:ln>
          <a:effectLst/>
        </p:spPr>
      </p:pic>
      <p:sp>
        <p:nvSpPr>
          <p:cNvPr id="3076" name="Text Box 4"/>
          <p:cNvSpPr txBox="1">
            <a:spLocks noChangeArrowheads="1"/>
          </p:cNvSpPr>
          <p:nvPr/>
        </p:nvSpPr>
        <p:spPr bwMode="auto">
          <a:xfrm>
            <a:off x="217440" y="180019"/>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a:solidFill>
                  <a:srgbClr val="000000"/>
                </a:solidFill>
                <a:latin typeface="Arial" pitchFamily="4" charset="0"/>
                <a:ea typeface="msgothic" charset="0"/>
                <a:cs typeface="msgothic" charset="0"/>
              </a:rPr>
              <a:t>Robert W. Meredith et al. Science 2011;334:521-524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t>Eutheria: Cetartiodactyla: "Artiodactyla"</a:t>
            </a:r>
          </a:p>
        </p:txBody>
      </p:sp>
      <p:sp>
        <p:nvSpPr>
          <p:cNvPr id="153603" name="Rectangle 3"/>
          <p:cNvSpPr>
            <a:spLocks noGrp="1" noChangeArrowheads="1"/>
          </p:cNvSpPr>
          <p:nvPr>
            <p:ph type="body" idx="1"/>
          </p:nvPr>
        </p:nvSpPr>
        <p:spPr>
          <a:xfrm>
            <a:off x="304800" y="1798638"/>
            <a:ext cx="7315200" cy="4525962"/>
          </a:xfrm>
        </p:spPr>
        <p:txBody>
          <a:bodyPr/>
          <a:lstStyle/>
          <a:p>
            <a:pPr>
              <a:lnSpc>
                <a:spcPct val="90000"/>
              </a:lnSpc>
            </a:pPr>
            <a:r>
              <a:rPr lang="en-US" sz="2400" dirty="0"/>
              <a:t>Worldwide except Antarctica</a:t>
            </a:r>
          </a:p>
          <a:p>
            <a:pPr>
              <a:lnSpc>
                <a:spcPct val="90000"/>
              </a:lnSpc>
            </a:pPr>
            <a:r>
              <a:rPr lang="en-US" sz="2400" dirty="0"/>
              <a:t>Very diverse: 10 families, 220 species</a:t>
            </a:r>
          </a:p>
          <a:p>
            <a:pPr lvl="1">
              <a:lnSpc>
                <a:spcPct val="90000"/>
              </a:lnSpc>
            </a:pPr>
            <a:r>
              <a:rPr lang="en-US" sz="2000" dirty="0"/>
              <a:t>Suborder: </a:t>
            </a:r>
            <a:r>
              <a:rPr lang="en-US" sz="2000" dirty="0" err="1"/>
              <a:t>Suiformes</a:t>
            </a:r>
            <a:r>
              <a:rPr lang="en-US" sz="2000" dirty="0"/>
              <a:t>: pigs, hippos, peccaries</a:t>
            </a:r>
          </a:p>
          <a:p>
            <a:pPr lvl="1">
              <a:lnSpc>
                <a:spcPct val="90000"/>
              </a:lnSpc>
            </a:pPr>
            <a:r>
              <a:rPr lang="en-US" sz="2000" dirty="0"/>
              <a:t>Suborder: </a:t>
            </a:r>
            <a:r>
              <a:rPr lang="en-US" sz="2000" dirty="0" err="1"/>
              <a:t>Tylopoda</a:t>
            </a:r>
            <a:r>
              <a:rPr lang="en-US" sz="2000" dirty="0"/>
              <a:t>: camels</a:t>
            </a:r>
          </a:p>
          <a:p>
            <a:pPr lvl="1">
              <a:lnSpc>
                <a:spcPct val="90000"/>
              </a:lnSpc>
            </a:pPr>
            <a:r>
              <a:rPr lang="en-US" sz="2000" dirty="0"/>
              <a:t>Suborder: </a:t>
            </a:r>
            <a:r>
              <a:rPr lang="en-US" sz="2000" dirty="0" err="1"/>
              <a:t>Ruminantia</a:t>
            </a:r>
            <a:r>
              <a:rPr lang="en-US" sz="2000" dirty="0"/>
              <a:t>: deer, giraffe, pronghorn, antelope, bison, goats, sheep</a:t>
            </a:r>
          </a:p>
          <a:p>
            <a:pPr lvl="2">
              <a:lnSpc>
                <a:spcPct val="90000"/>
              </a:lnSpc>
            </a:pPr>
            <a:r>
              <a:rPr lang="en-US" sz="1800" dirty="0"/>
              <a:t>Microbial digestion in multiple stomachs</a:t>
            </a:r>
          </a:p>
          <a:p>
            <a:pPr>
              <a:lnSpc>
                <a:spcPct val="90000"/>
              </a:lnSpc>
            </a:pPr>
            <a:r>
              <a:rPr lang="en-US" sz="2400" dirty="0"/>
              <a:t>Even-toed ungulates, </a:t>
            </a:r>
            <a:r>
              <a:rPr lang="en-US" sz="2400" dirty="0" err="1"/>
              <a:t>cursorial</a:t>
            </a:r>
            <a:endParaRPr lang="en-US" sz="2400" dirty="0"/>
          </a:p>
          <a:p>
            <a:pPr>
              <a:lnSpc>
                <a:spcPct val="90000"/>
              </a:lnSpc>
            </a:pPr>
            <a:r>
              <a:rPr lang="en-US" sz="2400" dirty="0"/>
              <a:t>Have horns or antlers</a:t>
            </a:r>
          </a:p>
          <a:p>
            <a:pPr>
              <a:lnSpc>
                <a:spcPct val="90000"/>
              </a:lnSpc>
            </a:pPr>
            <a:endParaRPr lang="en-US" sz="2400" dirty="0"/>
          </a:p>
          <a:p>
            <a:pPr>
              <a:lnSpc>
                <a:spcPct val="90000"/>
              </a:lnSpc>
            </a:pPr>
            <a:endParaRPr lang="en-US" sz="2400" dirty="0"/>
          </a:p>
        </p:txBody>
      </p:sp>
      <p:pic>
        <p:nvPicPr>
          <p:cNvPr id="4" name="Picture 3"/>
          <p:cNvPicPr>
            <a:picLocks noChangeAspect="1"/>
          </p:cNvPicPr>
          <p:nvPr/>
        </p:nvPicPr>
        <p:blipFill>
          <a:blip r:embed="rId3"/>
          <a:srcRect l="3600" t="6000"/>
          <a:stretch>
            <a:fillRect/>
          </a:stretch>
        </p:blipFill>
        <p:spPr>
          <a:xfrm>
            <a:off x="6604270" y="3886200"/>
            <a:ext cx="2539730" cy="2971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srcRect/>
          <a:stretch>
            <a:fillRect/>
          </a:stretch>
        </p:blipFill>
        <p:spPr bwMode="auto">
          <a:xfrm>
            <a:off x="152400" y="152400"/>
            <a:ext cx="2693988" cy="3657600"/>
          </a:xfrm>
          <a:prstGeom prst="rect">
            <a:avLst/>
          </a:prstGeom>
          <a:noFill/>
          <a:ln w="9525">
            <a:noFill/>
            <a:miter lim="800000"/>
            <a:headEnd/>
            <a:tailEnd/>
          </a:ln>
          <a:effectLst/>
        </p:spPr>
      </p:pic>
      <p:pic>
        <p:nvPicPr>
          <p:cNvPr id="155651" name="Picture 3"/>
          <p:cNvPicPr>
            <a:picLocks noChangeAspect="1" noChangeArrowheads="1"/>
          </p:cNvPicPr>
          <p:nvPr/>
        </p:nvPicPr>
        <p:blipFill>
          <a:blip r:embed="rId4"/>
          <a:srcRect/>
          <a:stretch>
            <a:fillRect/>
          </a:stretch>
        </p:blipFill>
        <p:spPr bwMode="auto">
          <a:xfrm>
            <a:off x="3276600" y="152400"/>
            <a:ext cx="3810000" cy="3152775"/>
          </a:xfrm>
          <a:prstGeom prst="rect">
            <a:avLst/>
          </a:prstGeom>
          <a:noFill/>
          <a:ln w="9525">
            <a:noFill/>
            <a:miter lim="800000"/>
            <a:headEnd/>
            <a:tailEnd/>
          </a:ln>
          <a:effectLst/>
        </p:spPr>
      </p:pic>
      <p:pic>
        <p:nvPicPr>
          <p:cNvPr id="155652" name="Picture 4"/>
          <p:cNvPicPr>
            <a:picLocks noChangeAspect="1" noChangeArrowheads="1"/>
          </p:cNvPicPr>
          <p:nvPr/>
        </p:nvPicPr>
        <p:blipFill>
          <a:blip r:embed="rId5"/>
          <a:srcRect/>
          <a:stretch>
            <a:fillRect/>
          </a:stretch>
        </p:blipFill>
        <p:spPr bwMode="auto">
          <a:xfrm>
            <a:off x="5648325" y="3352800"/>
            <a:ext cx="3495675" cy="3505200"/>
          </a:xfrm>
          <a:prstGeom prst="rect">
            <a:avLst/>
          </a:prstGeom>
          <a:noFill/>
          <a:ln w="9525">
            <a:noFill/>
            <a:miter lim="800000"/>
            <a:headEnd/>
            <a:tailEnd/>
          </a:ln>
          <a:effectLst/>
        </p:spPr>
      </p:pic>
      <p:pic>
        <p:nvPicPr>
          <p:cNvPr id="155653" name="Picture 5"/>
          <p:cNvPicPr>
            <a:picLocks noChangeAspect="1" noChangeArrowheads="1"/>
          </p:cNvPicPr>
          <p:nvPr/>
        </p:nvPicPr>
        <p:blipFill>
          <a:blip r:embed="rId6"/>
          <a:srcRect/>
          <a:stretch>
            <a:fillRect/>
          </a:stretch>
        </p:blipFill>
        <p:spPr bwMode="auto">
          <a:xfrm>
            <a:off x="1143000" y="3714750"/>
            <a:ext cx="4191000" cy="3143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a:srcRect/>
          <a:stretch>
            <a:fillRect/>
          </a:stretch>
        </p:blipFill>
        <p:spPr bwMode="auto">
          <a:xfrm>
            <a:off x="152400" y="152400"/>
            <a:ext cx="2381250" cy="3629025"/>
          </a:xfrm>
          <a:prstGeom prst="rect">
            <a:avLst/>
          </a:prstGeom>
          <a:noFill/>
          <a:ln w="9525">
            <a:noFill/>
            <a:miter lim="800000"/>
            <a:headEnd/>
            <a:tailEnd/>
          </a:ln>
          <a:effectLst/>
        </p:spPr>
      </p:pic>
      <p:pic>
        <p:nvPicPr>
          <p:cNvPr id="157699" name="Picture 3"/>
          <p:cNvPicPr>
            <a:picLocks noChangeAspect="1" noChangeArrowheads="1"/>
          </p:cNvPicPr>
          <p:nvPr/>
        </p:nvPicPr>
        <p:blipFill>
          <a:blip r:embed="rId4"/>
          <a:srcRect/>
          <a:stretch>
            <a:fillRect/>
          </a:stretch>
        </p:blipFill>
        <p:spPr bwMode="auto">
          <a:xfrm>
            <a:off x="2667000" y="152400"/>
            <a:ext cx="3333750" cy="3733800"/>
          </a:xfrm>
          <a:prstGeom prst="rect">
            <a:avLst/>
          </a:prstGeom>
          <a:noFill/>
          <a:ln w="9525">
            <a:noFill/>
            <a:miter lim="800000"/>
            <a:headEnd/>
            <a:tailEnd/>
          </a:ln>
          <a:effectLst/>
        </p:spPr>
      </p:pic>
      <p:pic>
        <p:nvPicPr>
          <p:cNvPr id="157700" name="Picture 4"/>
          <p:cNvPicPr>
            <a:picLocks noChangeAspect="1" noChangeArrowheads="1"/>
          </p:cNvPicPr>
          <p:nvPr/>
        </p:nvPicPr>
        <p:blipFill>
          <a:blip r:embed="rId5"/>
          <a:srcRect/>
          <a:stretch>
            <a:fillRect/>
          </a:stretch>
        </p:blipFill>
        <p:spPr bwMode="auto">
          <a:xfrm>
            <a:off x="6096000" y="152400"/>
            <a:ext cx="2857500" cy="4248150"/>
          </a:xfrm>
          <a:prstGeom prst="rect">
            <a:avLst/>
          </a:prstGeom>
          <a:noFill/>
          <a:ln w="9525">
            <a:noFill/>
            <a:miter lim="800000"/>
            <a:headEnd/>
            <a:tailEnd/>
          </a:ln>
          <a:effectLst/>
        </p:spPr>
      </p:pic>
      <p:pic>
        <p:nvPicPr>
          <p:cNvPr id="157701" name="Picture 5"/>
          <p:cNvPicPr>
            <a:picLocks noChangeAspect="1" noChangeArrowheads="1"/>
          </p:cNvPicPr>
          <p:nvPr/>
        </p:nvPicPr>
        <p:blipFill>
          <a:blip r:embed="rId6"/>
          <a:srcRect/>
          <a:stretch>
            <a:fillRect/>
          </a:stretch>
        </p:blipFill>
        <p:spPr bwMode="auto">
          <a:xfrm>
            <a:off x="838200" y="3714750"/>
            <a:ext cx="4191000" cy="3143250"/>
          </a:xfrm>
          <a:prstGeom prst="rect">
            <a:avLst/>
          </a:prstGeom>
          <a:noFill/>
          <a:ln w="9525">
            <a:noFill/>
            <a:miter lim="800000"/>
            <a:headEnd/>
            <a:tailEnd/>
          </a:ln>
          <a:effectLst/>
        </p:spPr>
      </p:pic>
      <p:pic>
        <p:nvPicPr>
          <p:cNvPr id="157702" name="Picture 6"/>
          <p:cNvPicPr>
            <a:picLocks noChangeAspect="1" noChangeArrowheads="1"/>
          </p:cNvPicPr>
          <p:nvPr/>
        </p:nvPicPr>
        <p:blipFill>
          <a:blip r:embed="rId7"/>
          <a:srcRect/>
          <a:stretch>
            <a:fillRect/>
          </a:stretch>
        </p:blipFill>
        <p:spPr bwMode="auto">
          <a:xfrm>
            <a:off x="5334000" y="4191000"/>
            <a:ext cx="3276600" cy="2457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t>Eutheria: Rodentia</a:t>
            </a:r>
          </a:p>
        </p:txBody>
      </p:sp>
      <p:sp>
        <p:nvSpPr>
          <p:cNvPr id="129027" name="Rectangle 3"/>
          <p:cNvSpPr>
            <a:spLocks noGrp="1" noChangeArrowheads="1"/>
          </p:cNvSpPr>
          <p:nvPr>
            <p:ph type="body" idx="1"/>
          </p:nvPr>
        </p:nvSpPr>
        <p:spPr>
          <a:xfrm>
            <a:off x="685800" y="1951038"/>
            <a:ext cx="8763000" cy="4525962"/>
          </a:xfrm>
        </p:spPr>
        <p:txBody>
          <a:bodyPr/>
          <a:lstStyle/>
          <a:p>
            <a:r>
              <a:rPr lang="en-US" sz="2400" dirty="0"/>
              <a:t>Worldwide except Antarctica and islands</a:t>
            </a:r>
          </a:p>
          <a:p>
            <a:r>
              <a:rPr lang="en-US" sz="2400" dirty="0"/>
              <a:t>Largest mammal order (43% of all mammals)</a:t>
            </a:r>
          </a:p>
          <a:p>
            <a:pPr lvl="1"/>
            <a:r>
              <a:rPr lang="en-US" sz="2000" dirty="0"/>
              <a:t>28 families, 2000+ species</a:t>
            </a:r>
          </a:p>
          <a:p>
            <a:r>
              <a:rPr lang="en-US" sz="2400" dirty="0"/>
              <a:t>Diverse habitats</a:t>
            </a:r>
          </a:p>
          <a:p>
            <a:pPr lvl="1"/>
            <a:r>
              <a:rPr lang="en-US" sz="2000" dirty="0"/>
              <a:t>Arboreal, gliding, </a:t>
            </a:r>
            <a:r>
              <a:rPr lang="en-US" sz="2000" dirty="0" err="1"/>
              <a:t>fossorial</a:t>
            </a:r>
            <a:r>
              <a:rPr lang="en-US" sz="2000" dirty="0"/>
              <a:t>, terrestrial, semi-aquatic</a:t>
            </a:r>
          </a:p>
          <a:p>
            <a:r>
              <a:rPr lang="en-US" sz="2400" dirty="0"/>
              <a:t>Single pair of upper and lower incisors</a:t>
            </a:r>
          </a:p>
          <a:p>
            <a:pPr lvl="1"/>
            <a:r>
              <a:rPr lang="en-US" sz="2000" dirty="0"/>
              <a:t>Ever-growing</a:t>
            </a:r>
          </a:p>
          <a:p>
            <a:r>
              <a:rPr lang="en-US" sz="2400" dirty="0"/>
              <a:t>Mostly small, generally nocturnal</a:t>
            </a:r>
          </a:p>
          <a:p>
            <a:r>
              <a:rPr lang="en-US" sz="2400" dirty="0"/>
              <a:t>Generally herbivorous or </a:t>
            </a:r>
            <a:r>
              <a:rPr lang="en-US" sz="2400" dirty="0" err="1"/>
              <a:t>granivorous</a:t>
            </a:r>
            <a:endParaRPr lang="en-US" sz="2400" dirty="0"/>
          </a:p>
        </p:txBody>
      </p:sp>
      <p:pic>
        <p:nvPicPr>
          <p:cNvPr id="4" name="Picture 3"/>
          <p:cNvPicPr>
            <a:picLocks noChangeAspect="1"/>
          </p:cNvPicPr>
          <p:nvPr/>
        </p:nvPicPr>
        <p:blipFill>
          <a:blip r:embed="rId3"/>
          <a:stretch>
            <a:fillRect/>
          </a:stretch>
        </p:blipFill>
        <p:spPr>
          <a:xfrm>
            <a:off x="5808454" y="4648200"/>
            <a:ext cx="3335546" cy="220979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0" y="914400"/>
            <a:ext cx="7518400" cy="4902200"/>
          </a:xfrm>
          <a:prstGeom prst="rect">
            <a:avLst/>
          </a:prstGeom>
        </p:spPr>
      </p:pic>
      <p:pic>
        <p:nvPicPr>
          <p:cNvPr id="7" name="Picture 2"/>
          <p:cNvPicPr>
            <a:picLocks noChangeAspect="1" noChangeArrowheads="1"/>
          </p:cNvPicPr>
          <p:nvPr/>
        </p:nvPicPr>
        <p:blipFill>
          <a:blip r:embed="rId4"/>
          <a:srcRect/>
          <a:stretch>
            <a:fillRect/>
          </a:stretch>
        </p:blipFill>
        <p:spPr bwMode="auto">
          <a:xfrm>
            <a:off x="38100" y="0"/>
            <a:ext cx="3581400" cy="2649538"/>
          </a:xfrm>
          <a:prstGeom prst="rect">
            <a:avLst/>
          </a:prstGeom>
          <a:noFill/>
          <a:ln w="9525">
            <a:noFill/>
            <a:miter lim="800000"/>
            <a:headEnd/>
            <a:tailEnd/>
          </a:ln>
          <a:effectLst/>
        </p:spPr>
      </p:pic>
      <p:pic>
        <p:nvPicPr>
          <p:cNvPr id="8" name="Picture 3"/>
          <p:cNvPicPr>
            <a:picLocks noChangeAspect="1" noChangeArrowheads="1"/>
          </p:cNvPicPr>
          <p:nvPr/>
        </p:nvPicPr>
        <p:blipFill>
          <a:blip r:embed="rId5"/>
          <a:srcRect/>
          <a:stretch>
            <a:fillRect/>
          </a:stretch>
        </p:blipFill>
        <p:spPr bwMode="auto">
          <a:xfrm>
            <a:off x="5029200" y="0"/>
            <a:ext cx="4286250" cy="3000375"/>
          </a:xfrm>
          <a:prstGeom prst="rect">
            <a:avLst/>
          </a:prstGeom>
          <a:noFill/>
          <a:ln w="9525">
            <a:noFill/>
            <a:miter lim="800000"/>
            <a:headEnd/>
            <a:tailEnd/>
          </a:ln>
          <a:effectLst/>
        </p:spPr>
      </p:pic>
      <p:pic>
        <p:nvPicPr>
          <p:cNvPr id="9" name="Picture 4"/>
          <p:cNvPicPr>
            <a:picLocks noChangeAspect="1" noChangeArrowheads="1"/>
          </p:cNvPicPr>
          <p:nvPr/>
        </p:nvPicPr>
        <p:blipFill>
          <a:blip r:embed="rId6"/>
          <a:srcRect/>
          <a:stretch>
            <a:fillRect/>
          </a:stretch>
        </p:blipFill>
        <p:spPr bwMode="auto">
          <a:xfrm>
            <a:off x="5715000" y="4191000"/>
            <a:ext cx="4267200" cy="3019425"/>
          </a:xfrm>
          <a:prstGeom prst="rect">
            <a:avLst/>
          </a:prstGeom>
          <a:noFill/>
          <a:ln w="9525">
            <a:noFill/>
            <a:miter lim="800000"/>
            <a:headEnd/>
            <a:tailEnd/>
          </a:ln>
          <a:effectLst/>
        </p:spPr>
      </p:pic>
      <p:pic>
        <p:nvPicPr>
          <p:cNvPr id="10" name="Picture 5"/>
          <p:cNvPicPr>
            <a:picLocks noChangeAspect="1" noChangeArrowheads="1"/>
          </p:cNvPicPr>
          <p:nvPr/>
        </p:nvPicPr>
        <p:blipFill>
          <a:blip r:embed="rId7"/>
          <a:srcRect/>
          <a:stretch>
            <a:fillRect/>
          </a:stretch>
        </p:blipFill>
        <p:spPr bwMode="auto">
          <a:xfrm>
            <a:off x="0" y="3714750"/>
            <a:ext cx="3619500" cy="3143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Eutheria: Lagomorpha</a:t>
            </a:r>
          </a:p>
        </p:txBody>
      </p:sp>
      <p:sp>
        <p:nvSpPr>
          <p:cNvPr id="133123" name="Rectangle 3"/>
          <p:cNvSpPr>
            <a:spLocks noGrp="1" noChangeArrowheads="1"/>
          </p:cNvSpPr>
          <p:nvPr>
            <p:ph type="body" idx="1"/>
          </p:nvPr>
        </p:nvSpPr>
        <p:spPr>
          <a:xfrm>
            <a:off x="685800" y="1981200"/>
            <a:ext cx="8229600" cy="4525963"/>
          </a:xfrm>
        </p:spPr>
        <p:txBody>
          <a:bodyPr/>
          <a:lstStyle/>
          <a:p>
            <a:r>
              <a:rPr lang="en-US" dirty="0"/>
              <a:t>Worldwide except Australia, New Zealand</a:t>
            </a:r>
          </a:p>
          <a:p>
            <a:r>
              <a:rPr lang="en-US" dirty="0"/>
              <a:t>2 families, 80 species</a:t>
            </a:r>
          </a:p>
          <a:p>
            <a:r>
              <a:rPr lang="en-US" dirty="0"/>
              <a:t>2 pairs of upper incisors</a:t>
            </a:r>
          </a:p>
          <a:p>
            <a:r>
              <a:rPr lang="en-US" dirty="0"/>
              <a:t>Terrestrial and herbivorous</a:t>
            </a:r>
          </a:p>
          <a:p>
            <a:pPr lvl="1"/>
            <a:r>
              <a:rPr lang="en-US" dirty="0"/>
              <a:t>Practice </a:t>
            </a:r>
            <a:r>
              <a:rPr lang="en-US" dirty="0" err="1"/>
              <a:t>coprophagy</a:t>
            </a:r>
            <a:endParaRPr lang="en-US" dirty="0"/>
          </a:p>
          <a:p>
            <a:r>
              <a:rPr lang="en-US" dirty="0"/>
              <a:t>Small to medium size</a:t>
            </a:r>
          </a:p>
        </p:txBody>
      </p:sp>
      <p:pic>
        <p:nvPicPr>
          <p:cNvPr id="4" name="Picture 3"/>
          <p:cNvPicPr>
            <a:picLocks noChangeAspect="1"/>
          </p:cNvPicPr>
          <p:nvPr/>
        </p:nvPicPr>
        <p:blipFill>
          <a:blip r:embed="rId3"/>
          <a:stretch>
            <a:fillRect/>
          </a:stretch>
        </p:blipFill>
        <p:spPr>
          <a:xfrm>
            <a:off x="6623240" y="4005263"/>
            <a:ext cx="2292160" cy="25019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a:srcRect/>
          <a:stretch>
            <a:fillRect/>
          </a:stretch>
        </p:blipFill>
        <p:spPr bwMode="auto">
          <a:xfrm>
            <a:off x="304800" y="228600"/>
            <a:ext cx="3733800" cy="2463800"/>
          </a:xfrm>
          <a:prstGeom prst="rect">
            <a:avLst/>
          </a:prstGeom>
          <a:noFill/>
          <a:ln w="9525">
            <a:noFill/>
            <a:miter lim="800000"/>
            <a:headEnd/>
            <a:tailEnd/>
          </a:ln>
          <a:effectLst/>
        </p:spPr>
      </p:pic>
      <p:pic>
        <p:nvPicPr>
          <p:cNvPr id="135172" name="Picture 4"/>
          <p:cNvPicPr>
            <a:picLocks noChangeAspect="1" noChangeArrowheads="1"/>
          </p:cNvPicPr>
          <p:nvPr/>
        </p:nvPicPr>
        <p:blipFill>
          <a:blip r:embed="rId4"/>
          <a:srcRect/>
          <a:stretch>
            <a:fillRect/>
          </a:stretch>
        </p:blipFill>
        <p:spPr bwMode="auto">
          <a:xfrm>
            <a:off x="4876801" y="1498275"/>
            <a:ext cx="4267200" cy="5359726"/>
          </a:xfrm>
          <a:prstGeom prst="rect">
            <a:avLst/>
          </a:prstGeom>
          <a:noFill/>
          <a:ln w="9525">
            <a:noFill/>
            <a:miter lim="800000"/>
            <a:headEnd/>
            <a:tailEnd/>
          </a:ln>
          <a:effectLst/>
        </p:spPr>
      </p:pic>
      <p:pic>
        <p:nvPicPr>
          <p:cNvPr id="6" name="Picture 5"/>
          <p:cNvPicPr>
            <a:picLocks noChangeAspect="1"/>
          </p:cNvPicPr>
          <p:nvPr/>
        </p:nvPicPr>
        <p:blipFill>
          <a:blip r:embed="rId5"/>
          <a:stretch>
            <a:fillRect/>
          </a:stretch>
        </p:blipFill>
        <p:spPr>
          <a:xfrm>
            <a:off x="0" y="2692400"/>
            <a:ext cx="3762970" cy="4368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Eutheria: Proboscidea</a:t>
            </a:r>
          </a:p>
        </p:txBody>
      </p:sp>
      <p:sp>
        <p:nvSpPr>
          <p:cNvPr id="137219" name="Rectangle 3"/>
          <p:cNvSpPr>
            <a:spLocks noGrp="1" noChangeArrowheads="1"/>
          </p:cNvSpPr>
          <p:nvPr>
            <p:ph type="body" idx="1"/>
          </p:nvPr>
        </p:nvSpPr>
        <p:spPr>
          <a:xfrm>
            <a:off x="1371600" y="1752600"/>
            <a:ext cx="8229600" cy="4525963"/>
          </a:xfrm>
        </p:spPr>
        <p:txBody>
          <a:bodyPr/>
          <a:lstStyle/>
          <a:p>
            <a:r>
              <a:rPr lang="en-US" dirty="0"/>
              <a:t>Africa, southeast Asia</a:t>
            </a:r>
          </a:p>
          <a:p>
            <a:r>
              <a:rPr lang="en-US" dirty="0"/>
              <a:t>Family: </a:t>
            </a:r>
            <a:r>
              <a:rPr lang="en-US" dirty="0" err="1"/>
              <a:t>Elephantidae</a:t>
            </a:r>
            <a:endParaRPr lang="en-US" dirty="0"/>
          </a:p>
          <a:p>
            <a:pPr lvl="1"/>
            <a:r>
              <a:rPr lang="en-US" dirty="0"/>
              <a:t>African and Asian elephants</a:t>
            </a:r>
          </a:p>
          <a:p>
            <a:r>
              <a:rPr lang="en-US" dirty="0"/>
              <a:t>Largest land mammals (11 feet, 13K lbs)</a:t>
            </a:r>
          </a:p>
          <a:p>
            <a:r>
              <a:rPr lang="en-US" dirty="0"/>
              <a:t>Occupy various terrestrial habitats</a:t>
            </a:r>
          </a:p>
          <a:p>
            <a:r>
              <a:rPr lang="en-US" dirty="0"/>
              <a:t>Long lived and gregarious</a:t>
            </a:r>
          </a:p>
          <a:p>
            <a:r>
              <a:rPr lang="en-US" dirty="0"/>
              <a:t>Arid climate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381000" y="228600"/>
            <a:ext cx="4114800" cy="4114800"/>
          </a:xfrm>
          <a:prstGeom prst="rect">
            <a:avLst/>
          </a:prstGeom>
          <a:noFill/>
          <a:ln w="9525">
            <a:noFill/>
            <a:miter lim="800000"/>
            <a:headEnd/>
            <a:tailEnd/>
          </a:ln>
          <a:effectLst/>
        </p:spPr>
      </p:pic>
      <p:pic>
        <p:nvPicPr>
          <p:cNvPr id="139267" name="Picture 3"/>
          <p:cNvPicPr>
            <a:picLocks noChangeAspect="1" noChangeArrowheads="1"/>
          </p:cNvPicPr>
          <p:nvPr/>
        </p:nvPicPr>
        <p:blipFill>
          <a:blip r:embed="rId4"/>
          <a:srcRect/>
          <a:stretch>
            <a:fillRect/>
          </a:stretch>
        </p:blipFill>
        <p:spPr bwMode="auto">
          <a:xfrm>
            <a:off x="4953000" y="1219200"/>
            <a:ext cx="3457575"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Elephant size comparison _ Elephants and extinct species.mp4">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t>Eutheria: Carnivora</a:t>
            </a:r>
          </a:p>
        </p:txBody>
      </p:sp>
      <p:sp>
        <p:nvSpPr>
          <p:cNvPr id="116739" name="Rectangle 3"/>
          <p:cNvSpPr>
            <a:spLocks noGrp="1" noChangeArrowheads="1"/>
          </p:cNvSpPr>
          <p:nvPr>
            <p:ph type="body" idx="1"/>
          </p:nvPr>
        </p:nvSpPr>
        <p:spPr>
          <a:xfrm>
            <a:off x="457200" y="1600200"/>
            <a:ext cx="8686800" cy="4525963"/>
          </a:xfrm>
        </p:spPr>
        <p:txBody>
          <a:bodyPr/>
          <a:lstStyle/>
          <a:p>
            <a:r>
              <a:rPr lang="en-US"/>
              <a:t>Worldwide except Australia (until recently)</a:t>
            </a:r>
          </a:p>
          <a:p>
            <a:r>
              <a:rPr lang="en-US"/>
              <a:t>11 families, 271 species</a:t>
            </a:r>
          </a:p>
          <a:p>
            <a:r>
              <a:rPr lang="en-US"/>
              <a:t>Feliformia: cats, mongooses, hyenas, civets</a:t>
            </a:r>
          </a:p>
          <a:p>
            <a:r>
              <a:rPr lang="en-US"/>
              <a:t>Caniformia: dogs, bears, weasels, racoons</a:t>
            </a:r>
          </a:p>
          <a:p>
            <a:pPr lvl="1"/>
            <a:r>
              <a:rPr lang="en-US"/>
              <a:t>Pinnipeds: walrus, seals, sea-lions</a:t>
            </a:r>
          </a:p>
          <a:p>
            <a:r>
              <a:rPr lang="en-US"/>
              <a:t>Meat eating anatomy</a:t>
            </a:r>
          </a:p>
          <a:p>
            <a:r>
              <a:rPr lang="en-US"/>
              <a:t>Small to very large</a:t>
            </a:r>
          </a:p>
        </p:txBody>
      </p:sp>
      <p:pic>
        <p:nvPicPr>
          <p:cNvPr id="4" name="Picture 3"/>
          <p:cNvPicPr>
            <a:picLocks noChangeAspect="1"/>
          </p:cNvPicPr>
          <p:nvPr/>
        </p:nvPicPr>
        <p:blipFill>
          <a:blip r:embed="rId3"/>
          <a:srcRect l="52875" t="49500"/>
          <a:stretch>
            <a:fillRect/>
          </a:stretch>
        </p:blipFill>
        <p:spPr>
          <a:xfrm>
            <a:off x="5715000" y="4510353"/>
            <a:ext cx="2921000" cy="234764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Baby elephant learns to use her trunk.mp4">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t>Eutheria: Perissodactyla</a:t>
            </a:r>
          </a:p>
        </p:txBody>
      </p:sp>
      <p:sp>
        <p:nvSpPr>
          <p:cNvPr id="149507" name="Rectangle 3"/>
          <p:cNvSpPr>
            <a:spLocks noGrp="1" noChangeArrowheads="1"/>
          </p:cNvSpPr>
          <p:nvPr>
            <p:ph type="body" idx="1"/>
          </p:nvPr>
        </p:nvSpPr>
        <p:spPr>
          <a:xfrm>
            <a:off x="1295400" y="1905000"/>
            <a:ext cx="4953000" cy="4525963"/>
          </a:xfrm>
        </p:spPr>
        <p:txBody>
          <a:bodyPr/>
          <a:lstStyle/>
          <a:p>
            <a:r>
              <a:rPr lang="en-US" sz="2400" dirty="0"/>
              <a:t>Worldwide except Antarctica</a:t>
            </a:r>
          </a:p>
          <a:p>
            <a:r>
              <a:rPr lang="en-US" sz="2400" dirty="0"/>
              <a:t>3 families, 17 species</a:t>
            </a:r>
          </a:p>
          <a:p>
            <a:pPr lvl="1"/>
            <a:r>
              <a:rPr lang="en-US" sz="2000" dirty="0"/>
              <a:t>Horses, rhinos, tapirs</a:t>
            </a:r>
          </a:p>
          <a:p>
            <a:r>
              <a:rPr lang="en-US" sz="2400" dirty="0"/>
              <a:t>Odd-toed ungulates, </a:t>
            </a:r>
            <a:r>
              <a:rPr lang="en-US" sz="2400" dirty="0" err="1"/>
              <a:t>cursorial</a:t>
            </a:r>
            <a:endParaRPr lang="en-US" sz="2400" dirty="0"/>
          </a:p>
          <a:p>
            <a:pPr lvl="1"/>
            <a:r>
              <a:rPr lang="en-US" sz="2000" dirty="0"/>
              <a:t>Stand on middle digit</a:t>
            </a:r>
          </a:p>
          <a:p>
            <a:r>
              <a:rPr lang="en-US" sz="2400" dirty="0"/>
              <a:t>Very diverse in fossil record</a:t>
            </a:r>
          </a:p>
          <a:p>
            <a:r>
              <a:rPr lang="en-US" sz="2400" dirty="0"/>
              <a:t>Large</a:t>
            </a:r>
          </a:p>
          <a:p>
            <a:r>
              <a:rPr lang="en-US" sz="2400" dirty="0"/>
              <a:t>Generalist herbivores</a:t>
            </a:r>
          </a:p>
        </p:txBody>
      </p:sp>
      <p:pic>
        <p:nvPicPr>
          <p:cNvPr id="4" name="Picture 3"/>
          <p:cNvPicPr>
            <a:picLocks noChangeAspect="1"/>
          </p:cNvPicPr>
          <p:nvPr/>
        </p:nvPicPr>
        <p:blipFill>
          <a:blip r:embed="rId3"/>
          <a:srcRect t="12135"/>
          <a:stretch>
            <a:fillRect/>
          </a:stretch>
        </p:blipFill>
        <p:spPr>
          <a:xfrm>
            <a:off x="5792056" y="3242562"/>
            <a:ext cx="3351944" cy="361543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a:srcRect b="10001"/>
          <a:stretch>
            <a:fillRect/>
          </a:stretch>
        </p:blipFill>
        <p:spPr bwMode="auto">
          <a:xfrm>
            <a:off x="152400" y="152400"/>
            <a:ext cx="4495800" cy="3122613"/>
          </a:xfrm>
          <a:prstGeom prst="rect">
            <a:avLst/>
          </a:prstGeom>
          <a:noFill/>
          <a:ln w="9525">
            <a:noFill/>
            <a:miter lim="800000"/>
            <a:headEnd/>
            <a:tailEnd/>
          </a:ln>
          <a:effectLst/>
        </p:spPr>
      </p:pic>
      <p:pic>
        <p:nvPicPr>
          <p:cNvPr id="151555" name="Picture 3"/>
          <p:cNvPicPr>
            <a:picLocks noChangeAspect="1" noChangeArrowheads="1"/>
          </p:cNvPicPr>
          <p:nvPr/>
        </p:nvPicPr>
        <p:blipFill>
          <a:blip r:embed="rId4"/>
          <a:srcRect/>
          <a:stretch>
            <a:fillRect/>
          </a:stretch>
        </p:blipFill>
        <p:spPr bwMode="auto">
          <a:xfrm>
            <a:off x="4953000" y="152400"/>
            <a:ext cx="3452813" cy="4267200"/>
          </a:xfrm>
          <a:prstGeom prst="rect">
            <a:avLst/>
          </a:prstGeom>
          <a:noFill/>
          <a:ln w="9525">
            <a:noFill/>
            <a:miter lim="800000"/>
            <a:headEnd/>
            <a:tailEnd/>
          </a:ln>
          <a:effectLst/>
        </p:spPr>
      </p:pic>
      <p:pic>
        <p:nvPicPr>
          <p:cNvPr id="151556" name="Picture 4"/>
          <p:cNvPicPr>
            <a:picLocks noChangeAspect="1" noChangeArrowheads="1"/>
          </p:cNvPicPr>
          <p:nvPr/>
        </p:nvPicPr>
        <p:blipFill>
          <a:blip r:embed="rId5"/>
          <a:srcRect/>
          <a:stretch>
            <a:fillRect/>
          </a:stretch>
        </p:blipFill>
        <p:spPr bwMode="auto">
          <a:xfrm>
            <a:off x="4495800" y="4310063"/>
            <a:ext cx="3276600" cy="2547937"/>
          </a:xfrm>
          <a:prstGeom prst="rect">
            <a:avLst/>
          </a:prstGeom>
          <a:noFill/>
          <a:ln w="9525">
            <a:noFill/>
            <a:miter lim="800000"/>
            <a:headEnd/>
            <a:tailEnd/>
          </a:ln>
          <a:effectLst/>
        </p:spPr>
      </p:pic>
      <p:pic>
        <p:nvPicPr>
          <p:cNvPr id="151557" name="Picture 5"/>
          <p:cNvPicPr>
            <a:picLocks noChangeAspect="1" noChangeArrowheads="1"/>
          </p:cNvPicPr>
          <p:nvPr/>
        </p:nvPicPr>
        <p:blipFill>
          <a:blip r:embed="rId6"/>
          <a:srcRect/>
          <a:stretch>
            <a:fillRect/>
          </a:stretch>
        </p:blipFill>
        <p:spPr bwMode="auto">
          <a:xfrm>
            <a:off x="152400" y="3352800"/>
            <a:ext cx="4191000" cy="3143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800" y="152400"/>
            <a:ext cx="7772400" cy="1143000"/>
          </a:xfrm>
        </p:spPr>
        <p:txBody>
          <a:bodyPr/>
          <a:lstStyle/>
          <a:p>
            <a:r>
              <a:rPr lang="en-US"/>
              <a:t>Eutheria</a:t>
            </a:r>
          </a:p>
        </p:txBody>
      </p:sp>
      <p:sp>
        <p:nvSpPr>
          <p:cNvPr id="145411" name="Rectangle 3"/>
          <p:cNvSpPr>
            <a:spLocks noGrp="1" noChangeArrowheads="1"/>
          </p:cNvSpPr>
          <p:nvPr>
            <p:ph type="body" idx="1"/>
          </p:nvPr>
        </p:nvSpPr>
        <p:spPr>
          <a:xfrm>
            <a:off x="457200" y="1371600"/>
            <a:ext cx="8686800" cy="4525963"/>
          </a:xfrm>
        </p:spPr>
        <p:txBody>
          <a:bodyPr/>
          <a:lstStyle/>
          <a:p>
            <a:r>
              <a:rPr lang="en-US" sz="2800"/>
              <a:t>Sirenia (manatees, dugong; disjunct worldwide)</a:t>
            </a:r>
          </a:p>
          <a:p>
            <a:r>
              <a:rPr lang="en-US" sz="2800"/>
              <a:t>Pholidota (pangolins; Asia, Africa)</a:t>
            </a:r>
          </a:p>
          <a:p>
            <a:r>
              <a:rPr lang="en-US" sz="2800"/>
              <a:t>Tubulidentata (aardvark; Africa)</a:t>
            </a:r>
          </a:p>
          <a:p>
            <a:r>
              <a:rPr lang="en-US" sz="2800"/>
              <a:t>Macroscelidea (elephant shrews; Africa)</a:t>
            </a:r>
          </a:p>
          <a:p>
            <a:r>
              <a:rPr lang="en-US" sz="2800"/>
              <a:t>Scandentia (tree shrews; Southeast Asia)</a:t>
            </a:r>
          </a:p>
          <a:p>
            <a:r>
              <a:rPr lang="en-US" sz="2800"/>
              <a:t>Hyracoidea (hyraxes; Africa)</a:t>
            </a:r>
          </a:p>
          <a:p>
            <a:endParaRPr lang="en-US" sz="2800"/>
          </a:p>
        </p:txBody>
      </p:sp>
      <p:pic>
        <p:nvPicPr>
          <p:cNvPr id="145412" name="Picture 4"/>
          <p:cNvPicPr>
            <a:picLocks noChangeAspect="1" noChangeArrowheads="1"/>
          </p:cNvPicPr>
          <p:nvPr/>
        </p:nvPicPr>
        <p:blipFill>
          <a:blip r:embed="rId3"/>
          <a:srcRect/>
          <a:stretch>
            <a:fillRect/>
          </a:stretch>
        </p:blipFill>
        <p:spPr bwMode="auto">
          <a:xfrm>
            <a:off x="6172200" y="5349875"/>
            <a:ext cx="2209800" cy="1431925"/>
          </a:xfrm>
          <a:prstGeom prst="rect">
            <a:avLst/>
          </a:prstGeom>
          <a:noFill/>
          <a:ln w="9525">
            <a:noFill/>
            <a:miter lim="800000"/>
            <a:headEnd/>
            <a:tailEnd/>
          </a:ln>
          <a:effectLst/>
        </p:spPr>
      </p:pic>
      <p:pic>
        <p:nvPicPr>
          <p:cNvPr id="145413" name="Picture 5"/>
          <p:cNvPicPr>
            <a:picLocks noChangeAspect="1" noChangeArrowheads="1"/>
          </p:cNvPicPr>
          <p:nvPr/>
        </p:nvPicPr>
        <p:blipFill>
          <a:blip r:embed="rId4"/>
          <a:srcRect/>
          <a:stretch>
            <a:fillRect/>
          </a:stretch>
        </p:blipFill>
        <p:spPr bwMode="auto">
          <a:xfrm>
            <a:off x="3276600" y="5143500"/>
            <a:ext cx="2286000" cy="1714500"/>
          </a:xfrm>
          <a:prstGeom prst="rect">
            <a:avLst/>
          </a:prstGeom>
          <a:noFill/>
          <a:ln w="9525">
            <a:noFill/>
            <a:miter lim="800000"/>
            <a:headEnd/>
            <a:tailEnd/>
          </a:ln>
          <a:effectLst/>
        </p:spPr>
      </p:pic>
      <p:pic>
        <p:nvPicPr>
          <p:cNvPr id="145414" name="Picture 6"/>
          <p:cNvPicPr>
            <a:picLocks noChangeAspect="1" noChangeArrowheads="1"/>
          </p:cNvPicPr>
          <p:nvPr/>
        </p:nvPicPr>
        <p:blipFill>
          <a:blip r:embed="rId5"/>
          <a:srcRect/>
          <a:stretch>
            <a:fillRect/>
          </a:stretch>
        </p:blipFill>
        <p:spPr bwMode="auto">
          <a:xfrm>
            <a:off x="762000" y="5181600"/>
            <a:ext cx="2209800" cy="1598613"/>
          </a:xfrm>
          <a:prstGeom prst="rect">
            <a:avLst/>
          </a:prstGeom>
          <a:noFill/>
          <a:ln w="9525">
            <a:noFill/>
            <a:miter lim="800000"/>
            <a:headEnd/>
            <a:tailEnd/>
          </a:ln>
          <a:effectLst/>
        </p:spPr>
      </p:pic>
      <p:pic>
        <p:nvPicPr>
          <p:cNvPr id="145415" name="Picture 7"/>
          <p:cNvPicPr>
            <a:picLocks noChangeAspect="1" noChangeArrowheads="1"/>
          </p:cNvPicPr>
          <p:nvPr/>
        </p:nvPicPr>
        <p:blipFill>
          <a:blip r:embed="rId6"/>
          <a:srcRect/>
          <a:stretch>
            <a:fillRect/>
          </a:stretch>
        </p:blipFill>
        <p:spPr bwMode="auto">
          <a:xfrm>
            <a:off x="6019800" y="4038600"/>
            <a:ext cx="2743200" cy="1246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2" name="Picture 4"/>
          <p:cNvPicPr>
            <a:picLocks noChangeAspect="1" noChangeArrowheads="1"/>
          </p:cNvPicPr>
          <p:nvPr/>
        </p:nvPicPr>
        <p:blipFill>
          <a:blip r:embed="rId4"/>
          <a:srcRect/>
          <a:stretch>
            <a:fillRect/>
          </a:stretch>
        </p:blipFill>
        <p:spPr bwMode="auto">
          <a:xfrm>
            <a:off x="2514600" y="2514600"/>
            <a:ext cx="4586192" cy="2971800"/>
          </a:xfrm>
          <a:prstGeom prst="rect">
            <a:avLst/>
          </a:prstGeom>
          <a:noFill/>
          <a:ln w="9525">
            <a:noFill/>
            <a:miter lim="800000"/>
            <a:headEnd/>
            <a:tailEnd/>
          </a:ln>
          <a:effectLst/>
        </p:spPr>
      </p:pic>
      <p:sp>
        <p:nvSpPr>
          <p:cNvPr id="8" name="Title 7"/>
          <p:cNvSpPr>
            <a:spLocks noGrp="1"/>
          </p:cNvSpPr>
          <p:nvPr>
            <p:ph type="title"/>
          </p:nvPr>
        </p:nvSpPr>
        <p:spPr/>
        <p:txBody>
          <a:bodyPr/>
          <a:lstStyle/>
          <a:p>
            <a:endParaRPr lang="en-US"/>
          </a:p>
        </p:txBody>
      </p:sp>
      <p:pic>
        <p:nvPicPr>
          <p:cNvPr id="5" name="Pangolin.mp4">
            <a:hlinkClick r:id="" action="ppaction://media"/>
          </p:cNvPr>
          <p:cNvPicPr/>
          <p:nvPr>
            <p:ph idx="1"/>
            <a:videoFile r:link="rId1"/>
          </p:nvPr>
        </p:nvPicPr>
        <p:blipFill>
          <a:blip r:embed="rId5"/>
          <a:stretch>
            <a:fillRect/>
          </a:stretch>
        </p:blipFill>
        <p:spPr>
          <a:xfrm>
            <a:off x="548922" y="1600200"/>
            <a:ext cx="8046156"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1841500" y="0"/>
            <a:ext cx="5461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685800"/>
            <a:ext cx="8229600" cy="1143000"/>
          </a:xfrm>
        </p:spPr>
        <p:txBody>
          <a:bodyPr/>
          <a:lstStyle/>
          <a:p>
            <a:r>
              <a:rPr lang="en-US" dirty="0" err="1"/>
              <a:t>Eutheria</a:t>
            </a:r>
            <a:r>
              <a:rPr lang="en-US" dirty="0"/>
              <a:t>: Primates</a:t>
            </a:r>
          </a:p>
        </p:txBody>
      </p:sp>
      <p:sp>
        <p:nvSpPr>
          <p:cNvPr id="94211" name="Rectangle 3"/>
          <p:cNvSpPr>
            <a:spLocks noGrp="1" noChangeArrowheads="1"/>
          </p:cNvSpPr>
          <p:nvPr>
            <p:ph type="body" idx="1"/>
          </p:nvPr>
        </p:nvSpPr>
        <p:spPr>
          <a:xfrm>
            <a:off x="838200" y="2743200"/>
            <a:ext cx="5638800" cy="3276600"/>
          </a:xfrm>
        </p:spPr>
        <p:txBody>
          <a:bodyPr/>
          <a:lstStyle/>
          <a:p>
            <a:pPr>
              <a:lnSpc>
                <a:spcPct val="90000"/>
              </a:lnSpc>
            </a:pPr>
            <a:r>
              <a:rPr lang="en-US" sz="2400" dirty="0"/>
              <a:t>Worldwide tropics except</a:t>
            </a:r>
            <a:r>
              <a:rPr lang="en-US" sz="2400" dirty="0" smtClean="0"/>
              <a:t> </a:t>
            </a:r>
          </a:p>
          <a:p>
            <a:pPr>
              <a:lnSpc>
                <a:spcPct val="90000"/>
              </a:lnSpc>
              <a:buNone/>
            </a:pPr>
            <a:r>
              <a:rPr lang="en-US" sz="2400" dirty="0" smtClean="0"/>
              <a:t>Australia</a:t>
            </a:r>
            <a:endParaRPr lang="en-US" sz="2400" dirty="0"/>
          </a:p>
          <a:p>
            <a:pPr>
              <a:lnSpc>
                <a:spcPct val="90000"/>
              </a:lnSpc>
            </a:pPr>
            <a:r>
              <a:rPr lang="en-US" sz="2400" dirty="0"/>
              <a:t>13 families, 233 </a:t>
            </a:r>
            <a:r>
              <a:rPr lang="en-US" sz="2400" dirty="0" smtClean="0"/>
              <a:t>species</a:t>
            </a:r>
          </a:p>
          <a:p>
            <a:pPr>
              <a:lnSpc>
                <a:spcPct val="90000"/>
              </a:lnSpc>
            </a:pPr>
            <a:r>
              <a:rPr lang="en-US" sz="2400" dirty="0"/>
              <a:t>30 </a:t>
            </a:r>
            <a:r>
              <a:rPr lang="en-US" sz="2400" dirty="0" err="1"/>
              <a:t>g</a:t>
            </a:r>
            <a:r>
              <a:rPr lang="en-US" sz="2400" dirty="0"/>
              <a:t> to 200 kg</a:t>
            </a:r>
          </a:p>
        </p:txBody>
      </p:sp>
      <p:pic>
        <p:nvPicPr>
          <p:cNvPr id="94213" name="Picture 5" descr="zapp-brannigan-picture"/>
          <p:cNvPicPr>
            <a:picLocks noChangeAspect="1" noChangeArrowheads="1"/>
          </p:cNvPicPr>
          <p:nvPr/>
        </p:nvPicPr>
        <p:blipFill>
          <a:blip r:embed="rId3"/>
          <a:srcRect/>
          <a:stretch>
            <a:fillRect/>
          </a:stretch>
        </p:blipFill>
        <p:spPr bwMode="auto">
          <a:xfrm>
            <a:off x="4800599" y="2133601"/>
            <a:ext cx="4411409" cy="43434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685800" y="152400"/>
            <a:ext cx="7772400" cy="1143000"/>
          </a:xfrm>
        </p:spPr>
        <p:txBody>
          <a:bodyPr/>
          <a:lstStyle/>
          <a:p>
            <a:r>
              <a:rPr lang="en-US"/>
              <a:t>Primate synapomorphies</a:t>
            </a:r>
          </a:p>
        </p:txBody>
      </p:sp>
      <p:sp>
        <p:nvSpPr>
          <p:cNvPr id="366595" name="Rectangle 3"/>
          <p:cNvSpPr>
            <a:spLocks noGrp="1" noChangeArrowheads="1"/>
          </p:cNvSpPr>
          <p:nvPr>
            <p:ph type="body" idx="1"/>
          </p:nvPr>
        </p:nvSpPr>
        <p:spPr>
          <a:xfrm>
            <a:off x="685800" y="1143000"/>
            <a:ext cx="8229600" cy="5181600"/>
          </a:xfrm>
        </p:spPr>
        <p:txBody>
          <a:bodyPr/>
          <a:lstStyle/>
          <a:p>
            <a:pPr>
              <a:lnSpc>
                <a:spcPct val="80000"/>
              </a:lnSpc>
              <a:buFontTx/>
              <a:buNone/>
            </a:pPr>
            <a:endParaRPr lang="en-US" sz="2400" dirty="0"/>
          </a:p>
          <a:p>
            <a:pPr>
              <a:lnSpc>
                <a:spcPct val="80000"/>
              </a:lnSpc>
            </a:pPr>
            <a:r>
              <a:rPr lang="en-US" sz="2400" dirty="0"/>
              <a:t>Free moving shoulder and elbow joints</a:t>
            </a:r>
          </a:p>
          <a:p>
            <a:pPr lvl="1">
              <a:lnSpc>
                <a:spcPct val="80000"/>
              </a:lnSpc>
            </a:pPr>
            <a:r>
              <a:rPr lang="en-US" sz="2000" dirty="0"/>
              <a:t>Arboreal locomotion</a:t>
            </a:r>
          </a:p>
          <a:p>
            <a:pPr>
              <a:lnSpc>
                <a:spcPct val="80000"/>
              </a:lnSpc>
            </a:pPr>
            <a:r>
              <a:rPr lang="en-US" sz="2400" dirty="0" err="1"/>
              <a:t>Hindlimb</a:t>
            </a:r>
            <a:r>
              <a:rPr lang="en-US" sz="2400" dirty="0"/>
              <a:t>-dominated locomotion</a:t>
            </a:r>
          </a:p>
          <a:p>
            <a:pPr>
              <a:lnSpc>
                <a:spcPct val="80000"/>
              </a:lnSpc>
            </a:pPr>
            <a:r>
              <a:rPr lang="en-US" sz="2400" dirty="0"/>
              <a:t>Five functional digits on hands/feet</a:t>
            </a:r>
          </a:p>
          <a:p>
            <a:pPr lvl="1">
              <a:lnSpc>
                <a:spcPct val="80000"/>
              </a:lnSpc>
            </a:pPr>
            <a:r>
              <a:rPr lang="en-US" sz="2000" dirty="0"/>
              <a:t>Opposable thumb and big toe</a:t>
            </a:r>
          </a:p>
          <a:p>
            <a:pPr>
              <a:lnSpc>
                <a:spcPct val="80000"/>
              </a:lnSpc>
            </a:pPr>
            <a:r>
              <a:rPr lang="en-US" sz="2400" dirty="0"/>
              <a:t>Claws modified into nails</a:t>
            </a:r>
          </a:p>
          <a:p>
            <a:pPr>
              <a:lnSpc>
                <a:spcPct val="80000"/>
              </a:lnSpc>
            </a:pPr>
            <a:r>
              <a:rPr lang="en-US" sz="2400" dirty="0"/>
              <a:t>Reduced olfactory, increased vision</a:t>
            </a:r>
          </a:p>
          <a:p>
            <a:pPr lvl="1">
              <a:lnSpc>
                <a:spcPct val="80000"/>
              </a:lnSpc>
            </a:pPr>
            <a:r>
              <a:rPr lang="en-US" sz="2000" dirty="0"/>
              <a:t>Smaller snout</a:t>
            </a:r>
          </a:p>
          <a:p>
            <a:pPr lvl="1">
              <a:lnSpc>
                <a:spcPct val="80000"/>
              </a:lnSpc>
            </a:pPr>
            <a:r>
              <a:rPr lang="en-US" sz="2000" dirty="0"/>
              <a:t>Large </a:t>
            </a:r>
            <a:r>
              <a:rPr lang="en-US" sz="2000" dirty="0" smtClean="0"/>
              <a:t>orbits</a:t>
            </a:r>
          </a:p>
          <a:p>
            <a:pPr lvl="1">
              <a:lnSpc>
                <a:spcPct val="80000"/>
              </a:lnSpc>
            </a:pPr>
            <a:r>
              <a:rPr lang="en-US" sz="2000" dirty="0" smtClean="0"/>
              <a:t>Binocular vision</a:t>
            </a:r>
          </a:p>
          <a:p>
            <a:pPr>
              <a:lnSpc>
                <a:spcPct val="80000"/>
              </a:lnSpc>
            </a:pPr>
            <a:r>
              <a:rPr lang="en-US" sz="2400" dirty="0"/>
              <a:t>Large brain</a:t>
            </a:r>
          </a:p>
          <a:p>
            <a:pPr>
              <a:lnSpc>
                <a:spcPct val="80000"/>
              </a:lnSpc>
            </a:pPr>
            <a:r>
              <a:rPr lang="en-US" sz="2400" dirty="0"/>
              <a:t>Small litter, long gestation, long period of parental care</a:t>
            </a:r>
          </a:p>
        </p:txBody>
      </p:sp>
      <p:pic>
        <p:nvPicPr>
          <p:cNvPr id="4" name="Picture 3" descr="hart2.jpg"/>
          <p:cNvPicPr>
            <a:picLocks noChangeAspect="1"/>
          </p:cNvPicPr>
          <p:nvPr/>
        </p:nvPicPr>
        <p:blipFill>
          <a:blip r:embed="rId3"/>
          <a:srcRect l="29527" t="10836" r="14763" b="43344"/>
          <a:stretch>
            <a:fillRect/>
          </a:stretch>
        </p:blipFill>
        <p:spPr>
          <a:xfrm>
            <a:off x="5562600" y="2504829"/>
            <a:ext cx="3352800" cy="260057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0698" name="Picture 10" descr="PrimatePhylogeny"/>
          <p:cNvPicPr>
            <a:picLocks noChangeAspect="1" noChangeArrowheads="1"/>
          </p:cNvPicPr>
          <p:nvPr/>
        </p:nvPicPr>
        <p:blipFill>
          <a:blip r:embed="rId3"/>
          <a:srcRect/>
          <a:stretch>
            <a:fillRect/>
          </a:stretch>
        </p:blipFill>
        <p:spPr bwMode="auto">
          <a:xfrm>
            <a:off x="990600" y="1065670"/>
            <a:ext cx="6400800" cy="2429395"/>
          </a:xfrm>
          <a:prstGeom prst="rect">
            <a:avLst/>
          </a:prstGeom>
          <a:noFill/>
        </p:spPr>
      </p:pic>
      <p:pic>
        <p:nvPicPr>
          <p:cNvPr id="4" name="Picture 3" descr="Primate-clade-tree.jpg"/>
          <p:cNvPicPr>
            <a:picLocks noChangeAspect="1"/>
          </p:cNvPicPr>
          <p:nvPr/>
        </p:nvPicPr>
        <p:blipFill>
          <a:blip r:embed="rId4"/>
          <a:srcRect t="2930"/>
          <a:stretch>
            <a:fillRect/>
          </a:stretch>
        </p:blipFill>
        <p:spPr>
          <a:xfrm>
            <a:off x="533400" y="209472"/>
            <a:ext cx="8371391" cy="5200727"/>
          </a:xfrm>
          <a:prstGeom prst="rect">
            <a:avLst/>
          </a:prstGeom>
        </p:spPr>
      </p:pic>
      <p:sp>
        <p:nvSpPr>
          <p:cNvPr id="5" name="TextBox 4"/>
          <p:cNvSpPr txBox="1"/>
          <p:nvPr/>
        </p:nvSpPr>
        <p:spPr>
          <a:xfrm>
            <a:off x="1219200" y="5646003"/>
            <a:ext cx="4679887" cy="830997"/>
          </a:xfrm>
          <a:prstGeom prst="rect">
            <a:avLst/>
          </a:prstGeom>
          <a:noFill/>
        </p:spPr>
        <p:txBody>
          <a:bodyPr wrap="none" rtlCol="0">
            <a:spAutoFit/>
          </a:bodyPr>
          <a:lstStyle/>
          <a:p>
            <a:r>
              <a:rPr lang="en-US" sz="2400" dirty="0" smtClean="0"/>
              <a:t>Lemurs, </a:t>
            </a:r>
            <a:r>
              <a:rPr lang="en-US" sz="2400" dirty="0" err="1" smtClean="0"/>
              <a:t>pottos</a:t>
            </a:r>
            <a:r>
              <a:rPr lang="en-US" sz="2400" dirty="0" smtClean="0"/>
              <a:t>, </a:t>
            </a:r>
            <a:r>
              <a:rPr lang="en-US" sz="2400" dirty="0" err="1" smtClean="0"/>
              <a:t>lorises</a:t>
            </a:r>
            <a:r>
              <a:rPr lang="en-US" sz="2400" dirty="0" smtClean="0"/>
              <a:t>: </a:t>
            </a:r>
            <a:r>
              <a:rPr lang="en-US" sz="2400" dirty="0" err="1" smtClean="0">
                <a:solidFill>
                  <a:srgbClr val="FF0000"/>
                </a:solidFill>
              </a:rPr>
              <a:t>Strepsirrhini</a:t>
            </a:r>
            <a:endParaRPr lang="en-US" sz="2400" dirty="0" smtClean="0">
              <a:solidFill>
                <a:srgbClr val="FF0000"/>
              </a:solidFill>
            </a:endParaRPr>
          </a:p>
          <a:p>
            <a:r>
              <a:rPr lang="en-US" sz="2400" dirty="0" smtClean="0"/>
              <a:t>Anthropoids, tarsiers: </a:t>
            </a:r>
            <a:r>
              <a:rPr lang="en-US" sz="2400" dirty="0" err="1" smtClean="0">
                <a:solidFill>
                  <a:srgbClr val="FF0000"/>
                </a:solidFill>
              </a:rPr>
              <a:t>Haplorhini</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8515" name="Rectangle 3"/>
          <p:cNvSpPr>
            <a:spLocks noGrp="1" noChangeArrowheads="1"/>
          </p:cNvSpPr>
          <p:nvPr>
            <p:ph type="body" idx="1"/>
          </p:nvPr>
        </p:nvSpPr>
        <p:spPr>
          <a:xfrm>
            <a:off x="457200" y="1295400"/>
            <a:ext cx="4876800" cy="4525962"/>
          </a:xfrm>
        </p:spPr>
        <p:txBody>
          <a:bodyPr>
            <a:normAutofit/>
          </a:bodyPr>
          <a:lstStyle/>
          <a:p>
            <a:r>
              <a:rPr lang="en-US" sz="2800"/>
              <a:t>Lemurs: Madagascar</a:t>
            </a:r>
          </a:p>
          <a:p>
            <a:r>
              <a:rPr lang="en-US" sz="2800"/>
              <a:t>Lorises: SE Asia, India</a:t>
            </a:r>
          </a:p>
          <a:p>
            <a:r>
              <a:rPr lang="en-US" sz="2800"/>
              <a:t>Potto, Galagos: Africa</a:t>
            </a:r>
          </a:p>
          <a:p>
            <a:r>
              <a:rPr lang="en-US" sz="2800"/>
              <a:t>Small, arboreal, diurnal (lemurs) or nocturnal (others)</a:t>
            </a:r>
          </a:p>
        </p:txBody>
      </p:sp>
      <p:pic>
        <p:nvPicPr>
          <p:cNvPr id="448520" name="Picture 8"/>
          <p:cNvPicPr>
            <a:picLocks noChangeAspect="1" noChangeArrowheads="1"/>
          </p:cNvPicPr>
          <p:nvPr/>
        </p:nvPicPr>
        <p:blipFill>
          <a:blip r:embed="rId3"/>
          <a:srcRect/>
          <a:stretch>
            <a:fillRect/>
          </a:stretch>
        </p:blipFill>
        <p:spPr bwMode="auto">
          <a:xfrm>
            <a:off x="685800" y="4572000"/>
            <a:ext cx="2219975" cy="2286000"/>
          </a:xfrm>
          <a:prstGeom prst="rect">
            <a:avLst/>
          </a:prstGeom>
          <a:noFill/>
          <a:ln w="9525">
            <a:noFill/>
            <a:miter lim="800000"/>
            <a:headEnd/>
            <a:tailEnd/>
          </a:ln>
          <a:effectLst/>
        </p:spPr>
      </p:pic>
      <p:sp>
        <p:nvSpPr>
          <p:cNvPr id="7" name="Title 6"/>
          <p:cNvSpPr>
            <a:spLocks noGrp="1"/>
          </p:cNvSpPr>
          <p:nvPr>
            <p:ph type="title"/>
          </p:nvPr>
        </p:nvSpPr>
        <p:spPr>
          <a:xfrm>
            <a:off x="457200" y="0"/>
            <a:ext cx="8229600" cy="1143000"/>
          </a:xfrm>
        </p:spPr>
        <p:txBody>
          <a:bodyPr/>
          <a:lstStyle/>
          <a:p>
            <a:pPr algn="l"/>
            <a:r>
              <a:rPr lang="en-US"/>
              <a:t>Strepsirrhini</a:t>
            </a:r>
          </a:p>
        </p:txBody>
      </p:sp>
      <p:pic>
        <p:nvPicPr>
          <p:cNvPr id="8" name="Picture 7"/>
          <p:cNvPicPr>
            <a:picLocks noChangeAspect="1"/>
          </p:cNvPicPr>
          <p:nvPr/>
        </p:nvPicPr>
        <p:blipFill>
          <a:blip r:embed="rId4"/>
          <a:stretch>
            <a:fillRect/>
          </a:stretch>
        </p:blipFill>
        <p:spPr>
          <a:xfrm>
            <a:off x="5715000" y="381000"/>
            <a:ext cx="2971800" cy="3566160"/>
          </a:xfrm>
          <a:prstGeom prst="rect">
            <a:avLst/>
          </a:prstGeom>
        </p:spPr>
      </p:pic>
      <p:pic>
        <p:nvPicPr>
          <p:cNvPr id="9" name="Picture 8"/>
          <p:cNvPicPr>
            <a:picLocks noChangeAspect="1"/>
          </p:cNvPicPr>
          <p:nvPr/>
        </p:nvPicPr>
        <p:blipFill>
          <a:blip r:embed="rId5"/>
          <a:stretch>
            <a:fillRect/>
          </a:stretch>
        </p:blipFill>
        <p:spPr>
          <a:xfrm>
            <a:off x="3048000" y="4114800"/>
            <a:ext cx="3048000" cy="2286000"/>
          </a:xfrm>
          <a:prstGeom prst="rect">
            <a:avLst/>
          </a:prstGeom>
        </p:spPr>
      </p:pic>
      <p:pic>
        <p:nvPicPr>
          <p:cNvPr id="10" name="Picture 9"/>
          <p:cNvPicPr>
            <a:picLocks noChangeAspect="1"/>
          </p:cNvPicPr>
          <p:nvPr/>
        </p:nvPicPr>
        <p:blipFill>
          <a:blip r:embed="rId6"/>
          <a:stretch>
            <a:fillRect/>
          </a:stretch>
        </p:blipFill>
        <p:spPr>
          <a:xfrm>
            <a:off x="6508235" y="4143375"/>
            <a:ext cx="2102365" cy="28003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srcRect/>
          <a:stretch>
            <a:fillRect/>
          </a:stretch>
        </p:blipFill>
        <p:spPr bwMode="auto">
          <a:xfrm>
            <a:off x="152400" y="152400"/>
            <a:ext cx="2560638" cy="3200400"/>
          </a:xfrm>
          <a:prstGeom prst="rect">
            <a:avLst/>
          </a:prstGeom>
          <a:noFill/>
          <a:ln w="9525">
            <a:noFill/>
            <a:miter lim="800000"/>
            <a:headEnd/>
            <a:tailEnd/>
          </a:ln>
          <a:effectLst/>
        </p:spPr>
      </p:pic>
      <p:pic>
        <p:nvPicPr>
          <p:cNvPr id="120835" name="Picture 3"/>
          <p:cNvPicPr>
            <a:picLocks noChangeAspect="1" noChangeArrowheads="1"/>
          </p:cNvPicPr>
          <p:nvPr/>
        </p:nvPicPr>
        <p:blipFill>
          <a:blip r:embed="rId4"/>
          <a:srcRect l="7547" b="6918"/>
          <a:stretch>
            <a:fillRect/>
          </a:stretch>
        </p:blipFill>
        <p:spPr bwMode="auto">
          <a:xfrm>
            <a:off x="3886200" y="685800"/>
            <a:ext cx="3733800" cy="2819400"/>
          </a:xfrm>
          <a:prstGeom prst="rect">
            <a:avLst/>
          </a:prstGeom>
          <a:noFill/>
          <a:ln w="9525">
            <a:noFill/>
            <a:miter lim="800000"/>
            <a:headEnd/>
            <a:tailEnd/>
          </a:ln>
          <a:effectLst/>
        </p:spPr>
      </p:pic>
      <p:pic>
        <p:nvPicPr>
          <p:cNvPr id="120837" name="Picture 5"/>
          <p:cNvPicPr>
            <a:picLocks noChangeAspect="1" noChangeArrowheads="1"/>
          </p:cNvPicPr>
          <p:nvPr/>
        </p:nvPicPr>
        <p:blipFill>
          <a:blip r:embed="rId5"/>
          <a:srcRect/>
          <a:stretch>
            <a:fillRect/>
          </a:stretch>
        </p:blipFill>
        <p:spPr bwMode="auto">
          <a:xfrm>
            <a:off x="685800" y="3276600"/>
            <a:ext cx="3810000" cy="2533650"/>
          </a:xfrm>
          <a:prstGeom prst="rect">
            <a:avLst/>
          </a:prstGeom>
          <a:noFill/>
          <a:ln w="9525">
            <a:noFill/>
            <a:miter lim="800000"/>
            <a:headEnd/>
            <a:tailEnd/>
          </a:ln>
          <a:effectLst/>
        </p:spPr>
      </p:pic>
      <p:pic>
        <p:nvPicPr>
          <p:cNvPr id="6" name="Picture 5"/>
          <p:cNvPicPr>
            <a:picLocks noChangeAspect="1"/>
          </p:cNvPicPr>
          <p:nvPr/>
        </p:nvPicPr>
        <p:blipFill>
          <a:blip r:embed="rId6"/>
          <a:stretch>
            <a:fillRect/>
          </a:stretch>
        </p:blipFill>
        <p:spPr>
          <a:xfrm>
            <a:off x="4953000" y="4114800"/>
            <a:ext cx="3860800" cy="21717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914400" y="-152400"/>
            <a:ext cx="8229600" cy="1143000"/>
          </a:xfrm>
        </p:spPr>
        <p:txBody>
          <a:bodyPr/>
          <a:lstStyle/>
          <a:p>
            <a:pPr algn="l"/>
            <a:r>
              <a:rPr lang="en-US" sz="4000"/>
              <a:t>Tarsiiformes</a:t>
            </a:r>
          </a:p>
        </p:txBody>
      </p:sp>
      <p:sp>
        <p:nvSpPr>
          <p:cNvPr id="448515" name="Rectangle 3"/>
          <p:cNvSpPr>
            <a:spLocks noGrp="1" noChangeArrowheads="1"/>
          </p:cNvSpPr>
          <p:nvPr>
            <p:ph type="body" idx="1"/>
          </p:nvPr>
        </p:nvSpPr>
        <p:spPr>
          <a:xfrm>
            <a:off x="381000" y="1265238"/>
            <a:ext cx="5410200" cy="4525962"/>
          </a:xfrm>
        </p:spPr>
        <p:txBody>
          <a:bodyPr>
            <a:normAutofit/>
          </a:bodyPr>
          <a:lstStyle/>
          <a:p>
            <a:r>
              <a:rPr lang="en-US" sz="2400"/>
              <a:t>Part of Haplorhini</a:t>
            </a:r>
          </a:p>
          <a:p>
            <a:r>
              <a:rPr lang="en-US" sz="2400"/>
              <a:t>Southeast Asia islands</a:t>
            </a:r>
          </a:p>
          <a:p>
            <a:r>
              <a:rPr lang="en-US" sz="2400"/>
              <a:t>Small, nocturnal, arboreal, carnivorous</a:t>
            </a:r>
          </a:p>
          <a:p>
            <a:r>
              <a:rPr lang="en-US" sz="2400"/>
              <a:t>Elongate fingers, hindlimbs (tarsus)</a:t>
            </a:r>
          </a:p>
          <a:p>
            <a:r>
              <a:rPr lang="en-US" sz="2400"/>
              <a:t>Large eyes</a:t>
            </a:r>
          </a:p>
        </p:txBody>
      </p:sp>
      <p:pic>
        <p:nvPicPr>
          <p:cNvPr id="7" name="Picture 6"/>
          <p:cNvPicPr>
            <a:picLocks noChangeAspect="1"/>
          </p:cNvPicPr>
          <p:nvPr/>
        </p:nvPicPr>
        <p:blipFill>
          <a:blip r:embed="rId3"/>
          <a:stretch>
            <a:fillRect/>
          </a:stretch>
        </p:blipFill>
        <p:spPr>
          <a:xfrm>
            <a:off x="5105400" y="4114800"/>
            <a:ext cx="3836966" cy="2546350"/>
          </a:xfrm>
          <a:prstGeom prst="rect">
            <a:avLst/>
          </a:prstGeom>
        </p:spPr>
      </p:pic>
      <p:pic>
        <p:nvPicPr>
          <p:cNvPr id="8" name="Picture 7"/>
          <p:cNvPicPr>
            <a:picLocks noChangeAspect="1"/>
          </p:cNvPicPr>
          <p:nvPr/>
        </p:nvPicPr>
        <p:blipFill>
          <a:blip r:embed="rId4"/>
          <a:stretch>
            <a:fillRect/>
          </a:stretch>
        </p:blipFill>
        <p:spPr>
          <a:xfrm>
            <a:off x="5751581" y="670268"/>
            <a:ext cx="3190785" cy="3139732"/>
          </a:xfrm>
          <a:prstGeom prst="rect">
            <a:avLst/>
          </a:prstGeom>
        </p:spPr>
      </p:pic>
      <p:pic>
        <p:nvPicPr>
          <p:cNvPr id="9" name="Picture 8"/>
          <p:cNvPicPr>
            <a:picLocks noChangeAspect="1"/>
          </p:cNvPicPr>
          <p:nvPr/>
        </p:nvPicPr>
        <p:blipFill>
          <a:blip r:embed="rId5"/>
          <a:stretch>
            <a:fillRect/>
          </a:stretch>
        </p:blipFill>
        <p:spPr>
          <a:xfrm>
            <a:off x="152400" y="3810000"/>
            <a:ext cx="4597400" cy="294890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en-US" dirty="0" err="1" smtClean="0"/>
              <a:t>Simiiformes (Anthropoidea)</a:t>
            </a:r>
            <a:endParaRPr lang="en-US" dirty="0"/>
          </a:p>
        </p:txBody>
      </p:sp>
      <p:sp>
        <p:nvSpPr>
          <p:cNvPr id="374787" name="Rectangle 3"/>
          <p:cNvSpPr>
            <a:spLocks noGrp="1" noChangeArrowheads="1"/>
          </p:cNvSpPr>
          <p:nvPr>
            <p:ph type="body" idx="1"/>
          </p:nvPr>
        </p:nvSpPr>
        <p:spPr/>
        <p:txBody>
          <a:bodyPr/>
          <a:lstStyle/>
          <a:p>
            <a:pPr>
              <a:lnSpc>
                <a:spcPct val="90000"/>
              </a:lnSpc>
            </a:pPr>
            <a:r>
              <a:rPr lang="en-US" sz="2800" dirty="0"/>
              <a:t>Larger size</a:t>
            </a:r>
          </a:p>
          <a:p>
            <a:pPr lvl="1">
              <a:lnSpc>
                <a:spcPct val="90000"/>
              </a:lnSpc>
            </a:pPr>
            <a:r>
              <a:rPr lang="en-US" sz="2400" dirty="0"/>
              <a:t>Body size and brain size increased</a:t>
            </a:r>
          </a:p>
          <a:p>
            <a:pPr>
              <a:lnSpc>
                <a:spcPct val="90000"/>
              </a:lnSpc>
            </a:pPr>
            <a:r>
              <a:rPr lang="en-US" sz="2800" dirty="0"/>
              <a:t>Change of diet</a:t>
            </a:r>
          </a:p>
          <a:p>
            <a:pPr lvl="1">
              <a:lnSpc>
                <a:spcPct val="90000"/>
              </a:lnSpc>
            </a:pPr>
            <a:r>
              <a:rPr lang="en-US" sz="2400" dirty="0"/>
              <a:t>Insectivorous to</a:t>
            </a:r>
            <a:r>
              <a:rPr lang="en-US" sz="2400" dirty="0" smtClean="0"/>
              <a:t> </a:t>
            </a:r>
          </a:p>
          <a:p>
            <a:pPr lvl="1">
              <a:lnSpc>
                <a:spcPct val="90000"/>
              </a:lnSpc>
              <a:buNone/>
            </a:pPr>
            <a:r>
              <a:rPr lang="en-US" sz="2400" dirty="0" err="1" smtClean="0"/>
              <a:t>frugivorous</a:t>
            </a:r>
            <a:r>
              <a:rPr lang="en-US" sz="2400" dirty="0" err="1"/>
              <a:t>/folivorous</a:t>
            </a:r>
            <a:endParaRPr lang="en-US" sz="2400" dirty="0"/>
          </a:p>
          <a:p>
            <a:pPr>
              <a:lnSpc>
                <a:spcPct val="90000"/>
              </a:lnSpc>
            </a:pPr>
            <a:r>
              <a:rPr lang="en-US" sz="2800" dirty="0"/>
              <a:t>Change in activity</a:t>
            </a:r>
          </a:p>
          <a:p>
            <a:pPr lvl="1">
              <a:lnSpc>
                <a:spcPct val="90000"/>
              </a:lnSpc>
            </a:pPr>
            <a:r>
              <a:rPr lang="en-US" sz="2400" dirty="0"/>
              <a:t>Nocturnal to diurnal</a:t>
            </a:r>
          </a:p>
          <a:p>
            <a:pPr>
              <a:lnSpc>
                <a:spcPct val="90000"/>
              </a:lnSpc>
            </a:pPr>
            <a:r>
              <a:rPr lang="en-US" sz="2800" dirty="0"/>
              <a:t>Locomotion</a:t>
            </a:r>
          </a:p>
          <a:p>
            <a:pPr lvl="1">
              <a:lnSpc>
                <a:spcPct val="90000"/>
              </a:lnSpc>
            </a:pPr>
            <a:r>
              <a:rPr lang="en-US" sz="2400" dirty="0"/>
              <a:t>From leaping and clinging to running and brachiating</a:t>
            </a:r>
          </a:p>
          <a:p>
            <a:pPr>
              <a:lnSpc>
                <a:spcPct val="90000"/>
              </a:lnSpc>
            </a:pPr>
            <a:r>
              <a:rPr lang="en-US" dirty="0"/>
              <a:t>Includes monkeys and Hominoids </a:t>
            </a:r>
          </a:p>
        </p:txBody>
      </p:sp>
      <p:pic>
        <p:nvPicPr>
          <p:cNvPr id="4" name="Picture 3" descr="small-monkey-eating-macaque-banana-tree.jpg"/>
          <p:cNvPicPr>
            <a:picLocks noChangeAspect="1"/>
          </p:cNvPicPr>
          <p:nvPr/>
        </p:nvPicPr>
        <p:blipFill>
          <a:blip r:embed="rId3"/>
          <a:srcRect t="3573" r="17881"/>
          <a:stretch>
            <a:fillRect/>
          </a:stretch>
        </p:blipFill>
        <p:spPr>
          <a:xfrm>
            <a:off x="5486400" y="1955970"/>
            <a:ext cx="3430944" cy="268805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83" name="Rectangle 3"/>
          <p:cNvSpPr>
            <a:spLocks noGrp="1" noChangeArrowheads="1"/>
          </p:cNvSpPr>
          <p:nvPr>
            <p:ph sz="half" idx="1"/>
          </p:nvPr>
        </p:nvSpPr>
        <p:spPr>
          <a:xfrm>
            <a:off x="457200" y="808037"/>
            <a:ext cx="4038600" cy="4525963"/>
          </a:xfrm>
        </p:spPr>
        <p:txBody>
          <a:bodyPr/>
          <a:lstStyle/>
          <a:p>
            <a:pPr>
              <a:lnSpc>
                <a:spcPct val="90000"/>
              </a:lnSpc>
            </a:pPr>
            <a:r>
              <a:rPr lang="en-US" dirty="0"/>
              <a:t>Platyrrhini</a:t>
            </a:r>
          </a:p>
          <a:p>
            <a:pPr lvl="1">
              <a:lnSpc>
                <a:spcPct val="90000"/>
              </a:lnSpc>
            </a:pPr>
            <a:r>
              <a:rPr lang="en-US" dirty="0"/>
              <a:t>New World monkeys</a:t>
            </a:r>
          </a:p>
          <a:p>
            <a:pPr lvl="2">
              <a:lnSpc>
                <a:spcPct val="90000"/>
              </a:lnSpc>
            </a:pPr>
            <a:r>
              <a:rPr lang="en-US" dirty="0"/>
              <a:t>flat face, lateral nostrils</a:t>
            </a:r>
          </a:p>
          <a:p>
            <a:pPr lvl="2">
              <a:lnSpc>
                <a:spcPct val="90000"/>
              </a:lnSpc>
            </a:pPr>
            <a:r>
              <a:rPr lang="en-US" dirty="0"/>
              <a:t>prehensile tail (some)</a:t>
            </a:r>
          </a:p>
          <a:p>
            <a:pPr lvl="2">
              <a:lnSpc>
                <a:spcPct val="90000"/>
              </a:lnSpc>
            </a:pPr>
            <a:r>
              <a:rPr lang="en-US" dirty="0"/>
              <a:t>frequent monogamy, male parental care</a:t>
            </a:r>
          </a:p>
          <a:p>
            <a:pPr lvl="2">
              <a:lnSpc>
                <a:spcPct val="90000"/>
              </a:lnSpc>
            </a:pPr>
            <a:r>
              <a:rPr lang="en-US" dirty="0"/>
              <a:t>3 premolars</a:t>
            </a:r>
          </a:p>
          <a:p>
            <a:pPr lvl="2">
              <a:lnSpc>
                <a:spcPct val="90000"/>
              </a:lnSpc>
            </a:pPr>
            <a:r>
              <a:rPr lang="en-US" dirty="0"/>
              <a:t>structure of digits</a:t>
            </a:r>
            <a:endParaRPr lang="en-US" dirty="0"/>
          </a:p>
          <a:p>
            <a:pPr lvl="2">
              <a:lnSpc>
                <a:spcPct val="90000"/>
              </a:lnSpc>
            </a:pPr>
            <a:endParaRPr lang="en-US" dirty="0"/>
          </a:p>
        </p:txBody>
      </p:sp>
      <p:sp>
        <p:nvSpPr>
          <p:cNvPr id="5" name="Content Placeholder 4"/>
          <p:cNvSpPr>
            <a:spLocks noGrp="1"/>
          </p:cNvSpPr>
          <p:nvPr>
            <p:ph sz="half" idx="2"/>
          </p:nvPr>
        </p:nvSpPr>
        <p:spPr>
          <a:xfrm>
            <a:off x="4648200" y="762000"/>
            <a:ext cx="4038600" cy="4525963"/>
          </a:xfrm>
        </p:spPr>
        <p:txBody>
          <a:bodyPr/>
          <a:lstStyle/>
          <a:p>
            <a:r>
              <a:rPr lang="en-US"/>
              <a:t>Cercopithecoidea (part of Catarrhini)</a:t>
            </a:r>
          </a:p>
          <a:p>
            <a:pPr lvl="1"/>
            <a:r>
              <a:rPr lang="en-US"/>
              <a:t>Old world monkeys</a:t>
            </a:r>
          </a:p>
          <a:p>
            <a:pPr lvl="2"/>
            <a:r>
              <a:rPr lang="en-US"/>
              <a:t>downward nose, nostrils</a:t>
            </a:r>
          </a:p>
          <a:p>
            <a:pPr lvl="2"/>
            <a:r>
              <a:rPr lang="en-US"/>
              <a:t>polygamous</a:t>
            </a:r>
          </a:p>
          <a:p>
            <a:pPr lvl="2"/>
            <a:r>
              <a:rPr lang="en-US"/>
              <a:t>2 premolars</a:t>
            </a:r>
          </a:p>
          <a:p>
            <a:pPr lvl="2"/>
            <a:r>
              <a:rPr lang="en-US"/>
              <a:t>structure of digits</a:t>
            </a:r>
          </a:p>
        </p:txBody>
      </p:sp>
      <p:pic>
        <p:nvPicPr>
          <p:cNvPr id="7" name="Picture 6"/>
          <p:cNvPicPr>
            <a:picLocks noChangeAspect="1"/>
          </p:cNvPicPr>
          <p:nvPr/>
        </p:nvPicPr>
        <p:blipFill>
          <a:blip r:embed="rId3"/>
          <a:stretch>
            <a:fillRect/>
          </a:stretch>
        </p:blipFill>
        <p:spPr>
          <a:xfrm>
            <a:off x="529109" y="4114800"/>
            <a:ext cx="3433291" cy="2286000"/>
          </a:xfrm>
          <a:prstGeom prst="rect">
            <a:avLst/>
          </a:prstGeom>
        </p:spPr>
      </p:pic>
      <p:pic>
        <p:nvPicPr>
          <p:cNvPr id="8" name="Picture 7"/>
          <p:cNvPicPr>
            <a:picLocks noChangeAspect="1"/>
          </p:cNvPicPr>
          <p:nvPr/>
        </p:nvPicPr>
        <p:blipFill>
          <a:blip r:embed="rId4"/>
          <a:stretch>
            <a:fillRect/>
          </a:stretch>
        </p:blipFill>
        <p:spPr>
          <a:xfrm>
            <a:off x="4836695" y="4114800"/>
            <a:ext cx="3850105" cy="2286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Alcoholic Vervet Monkeys in St. Kitts.mp4">
            <a:hlinkClick r:id="" action="ppaction://media"/>
          </p:cNvPr>
          <p:cNvPicPr/>
          <p:nvPr>
            <a:videoFile r:link="rId1"/>
          </p:nvPr>
        </p:nvPicPr>
        <p:blipFill>
          <a:blip r:embed="rId3"/>
          <a:stretch>
            <a:fillRect/>
          </a:stretch>
        </p:blipFill>
        <p:spPr>
          <a:xfrm>
            <a:off x="1143000" y="1371599"/>
            <a:ext cx="6781800" cy="38147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533400"/>
            <a:ext cx="8229600" cy="1143000"/>
          </a:xfrm>
        </p:spPr>
        <p:txBody>
          <a:bodyPr/>
          <a:lstStyle/>
          <a:p>
            <a:pPr algn="l"/>
            <a:r>
              <a:rPr lang="en-US"/>
              <a:t>Hominoidea</a:t>
            </a:r>
          </a:p>
        </p:txBody>
      </p:sp>
      <p:pic>
        <p:nvPicPr>
          <p:cNvPr id="6" name="Picture 5"/>
          <p:cNvPicPr>
            <a:picLocks noChangeAspect="1"/>
          </p:cNvPicPr>
          <p:nvPr/>
        </p:nvPicPr>
        <p:blipFill>
          <a:blip r:embed="rId3"/>
          <a:stretch>
            <a:fillRect/>
          </a:stretch>
        </p:blipFill>
        <p:spPr>
          <a:xfrm>
            <a:off x="5572548" y="57150"/>
            <a:ext cx="3571452" cy="2686050"/>
          </a:xfrm>
          <a:prstGeom prst="rect">
            <a:avLst/>
          </a:prstGeom>
        </p:spPr>
      </p:pic>
      <p:pic>
        <p:nvPicPr>
          <p:cNvPr id="8" name="Picture 7"/>
          <p:cNvPicPr>
            <a:picLocks noChangeAspect="1"/>
          </p:cNvPicPr>
          <p:nvPr/>
        </p:nvPicPr>
        <p:blipFill>
          <a:blip r:embed="rId4"/>
          <a:stretch>
            <a:fillRect/>
          </a:stretch>
        </p:blipFill>
        <p:spPr>
          <a:xfrm>
            <a:off x="457200" y="2677510"/>
            <a:ext cx="5562600" cy="402809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152400"/>
            <a:ext cx="8229600" cy="1143000"/>
          </a:xfrm>
        </p:spPr>
        <p:txBody>
          <a:bodyPr/>
          <a:lstStyle/>
          <a:p>
            <a:pPr algn="l"/>
            <a:r>
              <a:rPr lang="en-US"/>
              <a:t>Hominoidea: Gibbons</a:t>
            </a:r>
          </a:p>
        </p:txBody>
      </p:sp>
      <p:sp>
        <p:nvSpPr>
          <p:cNvPr id="380931" name="Rectangle 3"/>
          <p:cNvSpPr>
            <a:spLocks noGrp="1" noChangeArrowheads="1"/>
          </p:cNvSpPr>
          <p:nvPr>
            <p:ph type="body" idx="1"/>
          </p:nvPr>
        </p:nvSpPr>
        <p:spPr>
          <a:xfrm>
            <a:off x="457200" y="1143000"/>
            <a:ext cx="8229600" cy="4525963"/>
          </a:xfrm>
        </p:spPr>
        <p:txBody>
          <a:bodyPr/>
          <a:lstStyle/>
          <a:p>
            <a:r>
              <a:rPr lang="en-US"/>
              <a:t>18 species</a:t>
            </a:r>
          </a:p>
          <a:p>
            <a:r>
              <a:rPr lang="en-US"/>
              <a:t>Monogamous social system</a:t>
            </a:r>
          </a:p>
          <a:p>
            <a:r>
              <a:rPr lang="en-US"/>
              <a:t>Brachiation</a:t>
            </a:r>
          </a:p>
          <a:p>
            <a:pPr>
              <a:buFontTx/>
              <a:buNone/>
            </a:pPr>
            <a:endParaRPr lang="en-US"/>
          </a:p>
        </p:txBody>
      </p:sp>
      <p:pic>
        <p:nvPicPr>
          <p:cNvPr id="380932" name="Picture 4"/>
          <p:cNvPicPr>
            <a:picLocks noChangeAspect="1" noChangeArrowheads="1"/>
          </p:cNvPicPr>
          <p:nvPr/>
        </p:nvPicPr>
        <p:blipFill>
          <a:blip r:embed="rId3"/>
          <a:srcRect/>
          <a:stretch>
            <a:fillRect/>
          </a:stretch>
        </p:blipFill>
        <p:spPr bwMode="auto">
          <a:xfrm>
            <a:off x="685800" y="3657600"/>
            <a:ext cx="2819400" cy="2751138"/>
          </a:xfrm>
          <a:prstGeom prst="rect">
            <a:avLst/>
          </a:prstGeom>
          <a:noFill/>
          <a:ln w="9525">
            <a:noFill/>
            <a:miter lim="800000"/>
            <a:headEnd/>
            <a:tailEnd/>
          </a:ln>
          <a:effectLst/>
        </p:spPr>
      </p:pic>
      <p:pic>
        <p:nvPicPr>
          <p:cNvPr id="380933" name="Picture 5"/>
          <p:cNvPicPr>
            <a:picLocks noChangeAspect="1" noChangeArrowheads="1"/>
          </p:cNvPicPr>
          <p:nvPr/>
        </p:nvPicPr>
        <p:blipFill>
          <a:blip r:embed="rId4"/>
          <a:srcRect/>
          <a:stretch>
            <a:fillRect/>
          </a:stretch>
        </p:blipFill>
        <p:spPr bwMode="auto">
          <a:xfrm>
            <a:off x="4419600" y="3225800"/>
            <a:ext cx="4286250" cy="3632200"/>
          </a:xfrm>
          <a:prstGeom prst="rect">
            <a:avLst/>
          </a:prstGeom>
          <a:noFill/>
          <a:ln w="9525">
            <a:noFill/>
            <a:miter lim="800000"/>
            <a:headEnd/>
            <a:tailEnd/>
          </a:ln>
          <a:effectLst/>
        </p:spPr>
      </p:pic>
      <p:pic>
        <p:nvPicPr>
          <p:cNvPr id="6" name="Picture 5"/>
          <p:cNvPicPr>
            <a:picLocks noChangeAspect="1"/>
          </p:cNvPicPr>
          <p:nvPr/>
        </p:nvPicPr>
        <p:blipFill>
          <a:blip r:embed="rId5"/>
          <a:stretch>
            <a:fillRect/>
          </a:stretch>
        </p:blipFill>
        <p:spPr>
          <a:xfrm>
            <a:off x="5572548" y="57150"/>
            <a:ext cx="3571452" cy="268605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73025"/>
            <a:ext cx="8229600" cy="1139825"/>
          </a:xfrm>
        </p:spPr>
        <p:txBody>
          <a:bodyPr/>
          <a:lstStyle/>
          <a:p>
            <a:pPr algn="l"/>
            <a:r>
              <a:rPr lang="en-US"/>
              <a:t>Hominoidea: Orangutans</a:t>
            </a:r>
          </a:p>
        </p:txBody>
      </p:sp>
      <p:sp>
        <p:nvSpPr>
          <p:cNvPr id="382979" name="Rectangle 3"/>
          <p:cNvSpPr>
            <a:spLocks noGrp="1" noChangeArrowheads="1"/>
          </p:cNvSpPr>
          <p:nvPr>
            <p:ph type="body" idx="1"/>
          </p:nvPr>
        </p:nvSpPr>
        <p:spPr>
          <a:xfrm>
            <a:off x="533400" y="1371600"/>
            <a:ext cx="5029200" cy="4525963"/>
          </a:xfrm>
        </p:spPr>
        <p:txBody>
          <a:bodyPr>
            <a:normAutofit/>
          </a:bodyPr>
          <a:lstStyle/>
          <a:p>
            <a:r>
              <a:rPr lang="en-US" sz="2400" i="1" dirty="0" err="1"/>
              <a:t>Pongo</a:t>
            </a:r>
            <a:r>
              <a:rPr lang="en-US" sz="2400" i="1" dirty="0"/>
              <a:t> </a:t>
            </a:r>
            <a:r>
              <a:rPr lang="en-US" sz="2400" i="1" dirty="0" err="1"/>
              <a:t>pygmaeus</a:t>
            </a:r>
            <a:r>
              <a:rPr lang="en-US" sz="2400" i="1" dirty="0"/>
              <a:t>, P. </a:t>
            </a:r>
            <a:r>
              <a:rPr lang="en-US" sz="2400" i="1" dirty="0" err="1"/>
              <a:t>abelii, P. tapanuliensis</a:t>
            </a:r>
            <a:endParaRPr lang="en-US" sz="2400" i="1" dirty="0"/>
          </a:p>
          <a:p>
            <a:r>
              <a:rPr lang="en-US" sz="2400" dirty="0"/>
              <a:t>Sophisticated tool use</a:t>
            </a:r>
          </a:p>
          <a:p>
            <a:r>
              <a:rPr lang="en-US" sz="2400" dirty="0"/>
              <a:t>Solitary</a:t>
            </a:r>
          </a:p>
          <a:p>
            <a:r>
              <a:rPr lang="en-US" sz="2400" dirty="0"/>
              <a:t>Sexual dimorphism</a:t>
            </a:r>
          </a:p>
          <a:p>
            <a:r>
              <a:rPr lang="en-US" sz="2400" dirty="0"/>
              <a:t>Arboreal but heavy</a:t>
            </a:r>
          </a:p>
          <a:p>
            <a:pPr lvl="1">
              <a:buFontTx/>
              <a:buNone/>
            </a:pPr>
            <a:endParaRPr lang="en-US" sz="2400" dirty="0"/>
          </a:p>
        </p:txBody>
      </p:sp>
      <p:pic>
        <p:nvPicPr>
          <p:cNvPr id="382980" name="Picture 4"/>
          <p:cNvPicPr>
            <a:picLocks noChangeAspect="1" noChangeArrowheads="1"/>
          </p:cNvPicPr>
          <p:nvPr/>
        </p:nvPicPr>
        <p:blipFill>
          <a:blip r:embed="rId3"/>
          <a:srcRect/>
          <a:stretch>
            <a:fillRect/>
          </a:stretch>
        </p:blipFill>
        <p:spPr bwMode="auto">
          <a:xfrm>
            <a:off x="6081713" y="3124200"/>
            <a:ext cx="3062287" cy="3733800"/>
          </a:xfrm>
          <a:prstGeom prst="rect">
            <a:avLst/>
          </a:prstGeom>
          <a:noFill/>
          <a:ln w="9525">
            <a:noFill/>
            <a:miter lim="800000"/>
            <a:headEnd/>
            <a:tailEnd/>
          </a:ln>
          <a:effectLst/>
        </p:spPr>
      </p:pic>
      <p:pic>
        <p:nvPicPr>
          <p:cNvPr id="382982" name="Picture 6"/>
          <p:cNvPicPr>
            <a:picLocks noChangeAspect="1" noChangeArrowheads="1"/>
          </p:cNvPicPr>
          <p:nvPr/>
        </p:nvPicPr>
        <p:blipFill>
          <a:blip r:embed="rId4"/>
          <a:srcRect/>
          <a:stretch>
            <a:fillRect/>
          </a:stretch>
        </p:blipFill>
        <p:spPr bwMode="auto">
          <a:xfrm>
            <a:off x="533400" y="4572000"/>
            <a:ext cx="1570038" cy="2286000"/>
          </a:xfrm>
          <a:prstGeom prst="rect">
            <a:avLst/>
          </a:prstGeom>
          <a:noFill/>
          <a:ln w="9525">
            <a:noFill/>
            <a:miter lim="800000"/>
            <a:headEnd/>
            <a:tailEnd/>
          </a:ln>
          <a:effectLst/>
        </p:spPr>
      </p:pic>
      <p:pic>
        <p:nvPicPr>
          <p:cNvPr id="382983" name="Picture 7"/>
          <p:cNvPicPr>
            <a:picLocks noChangeAspect="1" noChangeArrowheads="1"/>
          </p:cNvPicPr>
          <p:nvPr/>
        </p:nvPicPr>
        <p:blipFill>
          <a:blip r:embed="rId5"/>
          <a:srcRect/>
          <a:stretch>
            <a:fillRect/>
          </a:stretch>
        </p:blipFill>
        <p:spPr bwMode="auto">
          <a:xfrm>
            <a:off x="2514600" y="4337050"/>
            <a:ext cx="3149600" cy="2292350"/>
          </a:xfrm>
          <a:prstGeom prst="rect">
            <a:avLst/>
          </a:prstGeom>
          <a:noFill/>
          <a:ln w="9525">
            <a:noFill/>
            <a:miter lim="800000"/>
            <a:headEnd/>
            <a:tailEnd/>
          </a:ln>
          <a:effectLst/>
        </p:spPr>
      </p:pic>
      <p:pic>
        <p:nvPicPr>
          <p:cNvPr id="7" name="Picture 6"/>
          <p:cNvPicPr>
            <a:picLocks noChangeAspect="1"/>
          </p:cNvPicPr>
          <p:nvPr/>
        </p:nvPicPr>
        <p:blipFill>
          <a:blip r:embed="rId6"/>
          <a:stretch>
            <a:fillRect/>
          </a:stretch>
        </p:blipFill>
        <p:spPr>
          <a:xfrm>
            <a:off x="5572548" y="57150"/>
            <a:ext cx="3571452" cy="268605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152400" y="0"/>
            <a:ext cx="7772400" cy="1143000"/>
          </a:xfrm>
        </p:spPr>
        <p:txBody>
          <a:bodyPr/>
          <a:lstStyle/>
          <a:p>
            <a:pPr algn="l"/>
            <a:r>
              <a:rPr lang="en-US"/>
              <a:t>Hominoidea: Gorillas</a:t>
            </a:r>
          </a:p>
        </p:txBody>
      </p:sp>
      <p:sp>
        <p:nvSpPr>
          <p:cNvPr id="385027" name="Rectangle 3"/>
          <p:cNvSpPr>
            <a:spLocks noGrp="1" noChangeArrowheads="1"/>
          </p:cNvSpPr>
          <p:nvPr>
            <p:ph type="body" idx="1"/>
          </p:nvPr>
        </p:nvSpPr>
        <p:spPr>
          <a:xfrm>
            <a:off x="381000" y="1143000"/>
            <a:ext cx="5191548" cy="4114800"/>
          </a:xfrm>
        </p:spPr>
        <p:txBody>
          <a:bodyPr>
            <a:normAutofit/>
          </a:bodyPr>
          <a:lstStyle/>
          <a:p>
            <a:r>
              <a:rPr lang="en-US" sz="2800" i="1"/>
              <a:t>Gorilla gorilla, G. beringei</a:t>
            </a:r>
          </a:p>
          <a:p>
            <a:r>
              <a:rPr lang="en-US" sz="2800"/>
              <a:t>Highly social and sexually dimorphic</a:t>
            </a:r>
          </a:p>
          <a:p>
            <a:r>
              <a:rPr lang="en-US" sz="2800"/>
              <a:t>Polygynous (harems)</a:t>
            </a:r>
          </a:p>
          <a:p>
            <a:r>
              <a:rPr lang="en-US" sz="2800"/>
              <a:t>Terrestrial</a:t>
            </a:r>
          </a:p>
          <a:p>
            <a:endParaRPr lang="en-US" sz="2800"/>
          </a:p>
        </p:txBody>
      </p:sp>
      <p:pic>
        <p:nvPicPr>
          <p:cNvPr id="385028" name="Picture 4"/>
          <p:cNvPicPr>
            <a:picLocks noChangeAspect="1" noChangeArrowheads="1"/>
          </p:cNvPicPr>
          <p:nvPr/>
        </p:nvPicPr>
        <p:blipFill>
          <a:blip r:embed="rId3"/>
          <a:srcRect/>
          <a:stretch>
            <a:fillRect/>
          </a:stretch>
        </p:blipFill>
        <p:spPr bwMode="auto">
          <a:xfrm>
            <a:off x="0" y="4191000"/>
            <a:ext cx="2432050" cy="2667000"/>
          </a:xfrm>
          <a:prstGeom prst="rect">
            <a:avLst/>
          </a:prstGeom>
          <a:noFill/>
          <a:ln w="9525">
            <a:noFill/>
            <a:miter lim="800000"/>
            <a:headEnd/>
            <a:tailEnd/>
          </a:ln>
          <a:effectLst/>
        </p:spPr>
      </p:pic>
      <p:pic>
        <p:nvPicPr>
          <p:cNvPr id="385029" name="Picture 5"/>
          <p:cNvPicPr>
            <a:picLocks noChangeAspect="1" noChangeArrowheads="1"/>
          </p:cNvPicPr>
          <p:nvPr/>
        </p:nvPicPr>
        <p:blipFill>
          <a:blip r:embed="rId4"/>
          <a:srcRect/>
          <a:stretch>
            <a:fillRect/>
          </a:stretch>
        </p:blipFill>
        <p:spPr bwMode="auto">
          <a:xfrm>
            <a:off x="6305550" y="3228975"/>
            <a:ext cx="2838450" cy="3629025"/>
          </a:xfrm>
          <a:prstGeom prst="rect">
            <a:avLst/>
          </a:prstGeom>
          <a:noFill/>
          <a:ln w="9525">
            <a:noFill/>
            <a:miter lim="800000"/>
            <a:headEnd/>
            <a:tailEnd/>
          </a:ln>
          <a:effectLst/>
        </p:spPr>
      </p:pic>
      <p:pic>
        <p:nvPicPr>
          <p:cNvPr id="385030" name="Picture 6"/>
          <p:cNvPicPr>
            <a:picLocks noChangeAspect="1" noChangeArrowheads="1"/>
          </p:cNvPicPr>
          <p:nvPr/>
        </p:nvPicPr>
        <p:blipFill>
          <a:blip r:embed="rId5"/>
          <a:srcRect/>
          <a:stretch>
            <a:fillRect/>
          </a:stretch>
        </p:blipFill>
        <p:spPr bwMode="auto">
          <a:xfrm>
            <a:off x="2743200" y="4343400"/>
            <a:ext cx="3124200" cy="2349500"/>
          </a:xfrm>
          <a:prstGeom prst="rect">
            <a:avLst/>
          </a:prstGeom>
          <a:noFill/>
          <a:ln w="9525">
            <a:noFill/>
            <a:miter lim="800000"/>
            <a:headEnd/>
            <a:tailEnd/>
          </a:ln>
          <a:effectLst/>
        </p:spPr>
      </p:pic>
      <p:pic>
        <p:nvPicPr>
          <p:cNvPr id="7" name="Picture 6"/>
          <p:cNvPicPr>
            <a:picLocks noChangeAspect="1"/>
          </p:cNvPicPr>
          <p:nvPr/>
        </p:nvPicPr>
        <p:blipFill>
          <a:blip r:embed="rId6"/>
          <a:stretch>
            <a:fillRect/>
          </a:stretch>
        </p:blipFill>
        <p:spPr>
          <a:xfrm>
            <a:off x="5572548" y="57150"/>
            <a:ext cx="3571452" cy="268605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152400" y="0"/>
            <a:ext cx="7772400" cy="1143000"/>
          </a:xfrm>
        </p:spPr>
        <p:txBody>
          <a:bodyPr/>
          <a:lstStyle/>
          <a:p>
            <a:pPr algn="l"/>
            <a:r>
              <a:rPr lang="en-US"/>
              <a:t>Hominoidea: Gorillas</a:t>
            </a:r>
          </a:p>
        </p:txBody>
      </p:sp>
      <p:pic>
        <p:nvPicPr>
          <p:cNvPr id="9" name="B-Roll_ Western lowland gorilla_  Calaya_ giving birth.mp4">
            <a:hlinkClick r:id="" action="ppaction://media"/>
          </p:cNvPr>
          <p:cNvPicPr/>
          <p:nvPr>
            <a:videoFile r:link="rId1"/>
          </p:nvPr>
        </p:nvPicPr>
        <p:blipFill>
          <a:blip r:embed="rId4"/>
          <a:stretch>
            <a:fillRect/>
          </a:stretch>
        </p:blipFill>
        <p:spPr>
          <a:xfrm>
            <a:off x="0" y="12573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7075" name="Rectangle 3"/>
          <p:cNvSpPr>
            <a:spLocks noGrp="1" noChangeArrowheads="1"/>
          </p:cNvSpPr>
          <p:nvPr>
            <p:ph type="body" idx="1"/>
          </p:nvPr>
        </p:nvSpPr>
        <p:spPr>
          <a:xfrm>
            <a:off x="533400" y="838200"/>
            <a:ext cx="8229600" cy="4525963"/>
          </a:xfrm>
        </p:spPr>
        <p:txBody>
          <a:bodyPr>
            <a:normAutofit/>
          </a:bodyPr>
          <a:lstStyle/>
          <a:p>
            <a:r>
              <a:rPr lang="en-US" sz="2800" dirty="0"/>
              <a:t>Highly social but </a:t>
            </a:r>
            <a:r>
              <a:rPr lang="en-US" sz="2800" dirty="0" smtClean="0"/>
              <a:t>polygamous</a:t>
            </a:r>
          </a:p>
          <a:p>
            <a:r>
              <a:rPr lang="en-US" sz="2800" dirty="0" smtClean="0"/>
              <a:t>Africa</a:t>
            </a:r>
          </a:p>
          <a:p>
            <a:r>
              <a:rPr lang="en-US" sz="2800" dirty="0"/>
              <a:t>Terrestrial</a:t>
            </a:r>
          </a:p>
          <a:p>
            <a:r>
              <a:rPr lang="en-US" sz="2800" dirty="0"/>
              <a:t>Omnivorous</a:t>
            </a:r>
          </a:p>
          <a:p>
            <a:r>
              <a:rPr lang="en-US" sz="2800" i="1" dirty="0"/>
              <a:t>Pan troglodytes </a:t>
            </a:r>
            <a:r>
              <a:rPr lang="en-US" sz="2800" dirty="0"/>
              <a:t>(common chimp), </a:t>
            </a:r>
            <a:r>
              <a:rPr lang="en-US" sz="2800" i="1" dirty="0"/>
              <a:t>P.  </a:t>
            </a:r>
            <a:r>
              <a:rPr lang="en-US" sz="2800" i="1" dirty="0" err="1"/>
              <a:t>paniscus</a:t>
            </a:r>
            <a:r>
              <a:rPr lang="en-US" sz="2800" dirty="0"/>
              <a:t> (</a:t>
            </a:r>
            <a:r>
              <a:rPr lang="en-US" sz="2800" dirty="0" err="1"/>
              <a:t>bonobo</a:t>
            </a:r>
            <a:r>
              <a:rPr lang="en-US" sz="2800" dirty="0"/>
              <a:t>)</a:t>
            </a:r>
          </a:p>
          <a:p>
            <a:endParaRPr lang="en-US" sz="2800" dirty="0"/>
          </a:p>
          <a:p>
            <a:endParaRPr lang="en-US" sz="2800" dirty="0"/>
          </a:p>
        </p:txBody>
      </p:sp>
      <p:pic>
        <p:nvPicPr>
          <p:cNvPr id="387076" name="Picture 4"/>
          <p:cNvPicPr>
            <a:picLocks noChangeAspect="1" noChangeArrowheads="1"/>
          </p:cNvPicPr>
          <p:nvPr/>
        </p:nvPicPr>
        <p:blipFill>
          <a:blip r:embed="rId3"/>
          <a:srcRect/>
          <a:stretch>
            <a:fillRect/>
          </a:stretch>
        </p:blipFill>
        <p:spPr bwMode="auto">
          <a:xfrm>
            <a:off x="228600" y="4114800"/>
            <a:ext cx="2411413" cy="2743200"/>
          </a:xfrm>
          <a:prstGeom prst="rect">
            <a:avLst/>
          </a:prstGeom>
          <a:noFill/>
          <a:ln w="9525">
            <a:noFill/>
            <a:miter lim="800000"/>
            <a:headEnd/>
            <a:tailEnd/>
          </a:ln>
          <a:effectLst/>
        </p:spPr>
      </p:pic>
      <p:pic>
        <p:nvPicPr>
          <p:cNvPr id="387077" name="Picture 5"/>
          <p:cNvPicPr>
            <a:picLocks noChangeAspect="1" noChangeArrowheads="1"/>
          </p:cNvPicPr>
          <p:nvPr/>
        </p:nvPicPr>
        <p:blipFill>
          <a:blip r:embed="rId4"/>
          <a:srcRect/>
          <a:stretch>
            <a:fillRect/>
          </a:stretch>
        </p:blipFill>
        <p:spPr bwMode="auto">
          <a:xfrm>
            <a:off x="2895600" y="3962400"/>
            <a:ext cx="2376488" cy="2895600"/>
          </a:xfrm>
          <a:prstGeom prst="rect">
            <a:avLst/>
          </a:prstGeom>
          <a:noFill/>
          <a:ln w="9525">
            <a:noFill/>
            <a:miter lim="800000"/>
            <a:headEnd/>
            <a:tailEnd/>
          </a:ln>
          <a:effectLst/>
        </p:spPr>
      </p:pic>
      <p:pic>
        <p:nvPicPr>
          <p:cNvPr id="387078" name="Picture 6"/>
          <p:cNvPicPr>
            <a:picLocks noChangeAspect="1" noChangeArrowheads="1"/>
          </p:cNvPicPr>
          <p:nvPr/>
        </p:nvPicPr>
        <p:blipFill>
          <a:blip r:embed="rId5"/>
          <a:srcRect/>
          <a:stretch>
            <a:fillRect/>
          </a:stretch>
        </p:blipFill>
        <p:spPr bwMode="auto">
          <a:xfrm>
            <a:off x="5334000" y="4267200"/>
            <a:ext cx="3600450" cy="2397125"/>
          </a:xfrm>
          <a:prstGeom prst="rect">
            <a:avLst/>
          </a:prstGeom>
          <a:noFill/>
          <a:ln w="9525">
            <a:noFill/>
            <a:miter lim="800000"/>
            <a:headEnd/>
            <a:tailEnd/>
          </a:ln>
          <a:effectLst/>
        </p:spPr>
      </p:pic>
      <p:pic>
        <p:nvPicPr>
          <p:cNvPr id="7" name="Picture 6"/>
          <p:cNvPicPr>
            <a:picLocks noChangeAspect="1"/>
          </p:cNvPicPr>
          <p:nvPr/>
        </p:nvPicPr>
        <p:blipFill>
          <a:blip r:embed="rId6"/>
          <a:stretch>
            <a:fillRect/>
          </a:stretch>
        </p:blipFill>
        <p:spPr>
          <a:xfrm>
            <a:off x="5572548" y="57150"/>
            <a:ext cx="3571452" cy="2686050"/>
          </a:xfrm>
          <a:prstGeom prst="rect">
            <a:avLst/>
          </a:prstGeom>
        </p:spPr>
      </p:pic>
      <p:sp>
        <p:nvSpPr>
          <p:cNvPr id="9" name="Rectangle 2"/>
          <p:cNvSpPr txBox="1">
            <a:spLocks noChangeArrowheads="1"/>
          </p:cNvSpPr>
          <p:nvPr/>
        </p:nvSpPr>
        <p:spPr>
          <a:xfrm>
            <a:off x="76200" y="-152400"/>
            <a:ext cx="77724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Hominoidea: Chimpanzees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srcRect/>
          <a:stretch>
            <a:fillRect/>
          </a:stretch>
        </p:blipFill>
        <p:spPr bwMode="auto">
          <a:xfrm>
            <a:off x="530225" y="152400"/>
            <a:ext cx="3455988" cy="3505200"/>
          </a:xfrm>
          <a:prstGeom prst="rect">
            <a:avLst/>
          </a:prstGeom>
          <a:noFill/>
          <a:ln w="9525">
            <a:noFill/>
            <a:miter lim="800000"/>
            <a:headEnd/>
            <a:tailEnd/>
          </a:ln>
          <a:effectLst/>
        </p:spPr>
      </p:pic>
      <p:pic>
        <p:nvPicPr>
          <p:cNvPr id="122883" name="Picture 3"/>
          <p:cNvPicPr>
            <a:picLocks noChangeAspect="1" noChangeArrowheads="1"/>
          </p:cNvPicPr>
          <p:nvPr/>
        </p:nvPicPr>
        <p:blipFill>
          <a:blip r:embed="rId4"/>
          <a:srcRect/>
          <a:stretch>
            <a:fillRect/>
          </a:stretch>
        </p:blipFill>
        <p:spPr bwMode="auto">
          <a:xfrm>
            <a:off x="3886200" y="762000"/>
            <a:ext cx="4762500" cy="4029075"/>
          </a:xfrm>
          <a:prstGeom prst="rect">
            <a:avLst/>
          </a:prstGeom>
          <a:noFill/>
          <a:ln w="9525">
            <a:noFill/>
            <a:miter lim="800000"/>
            <a:headEnd/>
            <a:tailEnd/>
          </a:ln>
          <a:effectLst/>
        </p:spPr>
      </p:pic>
      <p:pic>
        <p:nvPicPr>
          <p:cNvPr id="122884" name="Picture 4"/>
          <p:cNvPicPr>
            <a:picLocks noChangeAspect="1" noChangeArrowheads="1"/>
          </p:cNvPicPr>
          <p:nvPr/>
        </p:nvPicPr>
        <p:blipFill>
          <a:blip r:embed="rId5"/>
          <a:srcRect/>
          <a:stretch>
            <a:fillRect/>
          </a:stretch>
        </p:blipFill>
        <p:spPr bwMode="auto">
          <a:xfrm>
            <a:off x="914400" y="3733800"/>
            <a:ext cx="3924300" cy="2943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5442" name="Picture 2" descr="DSCI0229"/>
          <p:cNvPicPr>
            <a:picLocks noChangeAspect="1" noChangeArrowheads="1"/>
          </p:cNvPicPr>
          <p:nvPr/>
        </p:nvPicPr>
        <p:blipFill>
          <a:blip r:embed="rId3"/>
          <a:srcRect/>
          <a:stretch>
            <a:fillRect/>
          </a:stretch>
        </p:blipFill>
        <p:spPr bwMode="auto">
          <a:xfrm>
            <a:off x="1752600" y="-25464"/>
            <a:ext cx="5256213" cy="7008924"/>
          </a:xfrm>
          <a:prstGeom prst="rect">
            <a:avLst/>
          </a:prstGeom>
          <a:noFill/>
        </p:spPr>
      </p:pic>
      <p:sp>
        <p:nvSpPr>
          <p:cNvPr id="445443" name="Text Box 3"/>
          <p:cNvSpPr txBox="1">
            <a:spLocks noChangeArrowheads="1"/>
          </p:cNvSpPr>
          <p:nvPr/>
        </p:nvSpPr>
        <p:spPr bwMode="auto">
          <a:xfrm>
            <a:off x="1774195" y="376535"/>
            <a:ext cx="2340605" cy="830997"/>
          </a:xfrm>
          <a:prstGeom prst="rect">
            <a:avLst/>
          </a:prstGeom>
          <a:noFill/>
          <a:ln w="9525">
            <a:noFill/>
            <a:miter lim="800000"/>
            <a:headEnd/>
            <a:tailEnd/>
          </a:ln>
        </p:spPr>
        <p:txBody>
          <a:bodyPr wrap="none">
            <a:prstTxWarp prst="textNoShape">
              <a:avLst/>
            </a:prstTxWarp>
            <a:spAutoFit/>
          </a:bodyPr>
          <a:lstStyle/>
          <a:p>
            <a:r>
              <a:rPr lang="en-US" sz="2400" dirty="0" smtClean="0">
                <a:solidFill>
                  <a:schemeClr val="bg1"/>
                </a:solidFill>
              </a:rPr>
              <a:t>Hominoidea:</a:t>
            </a:r>
          </a:p>
          <a:p>
            <a:r>
              <a:rPr lang="en-US" sz="2400" dirty="0" smtClean="0">
                <a:solidFill>
                  <a:schemeClr val="bg1"/>
                </a:solidFill>
              </a:rPr>
              <a:t>Human </a:t>
            </a:r>
            <a:r>
              <a:rPr lang="en-US" sz="2400" dirty="0">
                <a:solidFill>
                  <a:schemeClr val="bg1"/>
                </a:solidFill>
              </a:rPr>
              <a:t>evolution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685800" y="0"/>
            <a:ext cx="7772400" cy="1143000"/>
          </a:xfrm>
        </p:spPr>
        <p:txBody>
          <a:bodyPr/>
          <a:lstStyle/>
          <a:p>
            <a:r>
              <a:rPr lang="en-US"/>
              <a:t>Humans (</a:t>
            </a:r>
            <a:r>
              <a:rPr lang="en-US" i="1"/>
              <a:t>Homo</a:t>
            </a:r>
            <a:r>
              <a:rPr lang="en-US"/>
              <a:t>)</a:t>
            </a:r>
          </a:p>
        </p:txBody>
      </p:sp>
      <p:sp>
        <p:nvSpPr>
          <p:cNvPr id="393219" name="Rectangle 3"/>
          <p:cNvSpPr>
            <a:spLocks noGrp="1" noChangeArrowheads="1"/>
          </p:cNvSpPr>
          <p:nvPr>
            <p:ph type="body" idx="1"/>
          </p:nvPr>
        </p:nvSpPr>
        <p:spPr>
          <a:xfrm>
            <a:off x="228600" y="1371600"/>
            <a:ext cx="8229600" cy="5257800"/>
          </a:xfrm>
        </p:spPr>
        <p:txBody>
          <a:bodyPr>
            <a:normAutofit fontScale="92500" lnSpcReduction="20000"/>
          </a:bodyPr>
          <a:lstStyle/>
          <a:p>
            <a:pPr>
              <a:lnSpc>
                <a:spcPct val="90000"/>
              </a:lnSpc>
            </a:pPr>
            <a:r>
              <a:rPr lang="en-US" dirty="0"/>
              <a:t>Diverged from other great apes ~6-13 </a:t>
            </a:r>
            <a:r>
              <a:rPr lang="en-US" dirty="0" err="1"/>
              <a:t>Mya</a:t>
            </a:r>
            <a:endParaRPr lang="en-US" dirty="0"/>
          </a:p>
          <a:p>
            <a:pPr>
              <a:lnSpc>
                <a:spcPct val="90000"/>
              </a:lnSpc>
            </a:pPr>
            <a:r>
              <a:rPr lang="en-US" dirty="0"/>
              <a:t>Three</a:t>
            </a:r>
            <a:r>
              <a:rPr lang="en-US" dirty="0" smtClean="0"/>
              <a:t> </a:t>
            </a:r>
            <a:r>
              <a:rPr lang="en-US" dirty="0" err="1" smtClean="0"/>
              <a:t>synapomorphies</a:t>
            </a:r>
            <a:endParaRPr lang="en-US" dirty="0" smtClean="0"/>
          </a:p>
          <a:p>
            <a:pPr lvl="1">
              <a:lnSpc>
                <a:spcPct val="90000"/>
              </a:lnSpc>
            </a:pPr>
            <a:r>
              <a:rPr lang="en-US" dirty="0"/>
              <a:t>Bipedal stance</a:t>
            </a:r>
          </a:p>
          <a:p>
            <a:pPr lvl="2">
              <a:lnSpc>
                <a:spcPct val="90000"/>
              </a:lnSpc>
            </a:pPr>
            <a:r>
              <a:rPr lang="en-US" dirty="0"/>
              <a:t>S-shaped curvature of vertebrae</a:t>
            </a:r>
          </a:p>
          <a:p>
            <a:pPr lvl="2">
              <a:lnSpc>
                <a:spcPct val="90000"/>
              </a:lnSpc>
            </a:pPr>
            <a:r>
              <a:rPr lang="en-US" dirty="0"/>
              <a:t>Pelvic modifications</a:t>
            </a:r>
          </a:p>
          <a:p>
            <a:pPr lvl="2">
              <a:lnSpc>
                <a:spcPct val="90000"/>
              </a:lnSpc>
            </a:pPr>
            <a:r>
              <a:rPr lang="en-US" dirty="0"/>
              <a:t>Lengthening and placement</a:t>
            </a:r>
            <a:r>
              <a:rPr lang="en-US" dirty="0" smtClean="0"/>
              <a:t> </a:t>
            </a:r>
          </a:p>
          <a:p>
            <a:pPr lvl="2">
              <a:lnSpc>
                <a:spcPct val="90000"/>
              </a:lnSpc>
              <a:buNone/>
            </a:pPr>
            <a:r>
              <a:rPr lang="en-US" dirty="0" smtClean="0"/>
              <a:t>of </a:t>
            </a:r>
            <a:r>
              <a:rPr lang="en-US" dirty="0"/>
              <a:t>leg bones</a:t>
            </a:r>
          </a:p>
          <a:p>
            <a:pPr lvl="2">
              <a:lnSpc>
                <a:spcPct val="90000"/>
              </a:lnSpc>
            </a:pPr>
            <a:r>
              <a:rPr lang="en-US" dirty="0"/>
              <a:t>Flattened feet,</a:t>
            </a:r>
            <a:r>
              <a:rPr lang="en-US" dirty="0" smtClean="0"/>
              <a:t> </a:t>
            </a:r>
          </a:p>
          <a:p>
            <a:pPr lvl="2">
              <a:lnSpc>
                <a:spcPct val="90000"/>
              </a:lnSpc>
              <a:buNone/>
            </a:pPr>
            <a:r>
              <a:rPr lang="en-US" dirty="0" err="1" smtClean="0"/>
              <a:t>unopposable</a:t>
            </a:r>
            <a:r>
              <a:rPr lang="en-US" dirty="0" smtClean="0"/>
              <a:t> </a:t>
            </a:r>
            <a:r>
              <a:rPr lang="en-US" dirty="0"/>
              <a:t>big </a:t>
            </a:r>
            <a:r>
              <a:rPr lang="en-US" dirty="0" smtClean="0"/>
              <a:t>toe</a:t>
            </a:r>
          </a:p>
          <a:p>
            <a:pPr lvl="2">
              <a:lnSpc>
                <a:spcPct val="90000"/>
              </a:lnSpc>
              <a:buNone/>
            </a:pPr>
            <a:endParaRPr lang="en-US" dirty="0" smtClean="0"/>
          </a:p>
          <a:p>
            <a:pPr lvl="1">
              <a:lnSpc>
                <a:spcPct val="90000"/>
              </a:lnSpc>
            </a:pPr>
            <a:r>
              <a:rPr lang="en-US" dirty="0"/>
              <a:t>Large brains</a:t>
            </a:r>
          </a:p>
          <a:p>
            <a:pPr lvl="2">
              <a:lnSpc>
                <a:spcPct val="90000"/>
              </a:lnSpc>
            </a:pPr>
            <a:r>
              <a:rPr lang="en-US" dirty="0"/>
              <a:t>Linked to locomotion and hand manipulation</a:t>
            </a:r>
          </a:p>
          <a:p>
            <a:pPr lvl="1">
              <a:lnSpc>
                <a:spcPct val="90000"/>
              </a:lnSpc>
            </a:pPr>
            <a:r>
              <a:rPr lang="en-US" dirty="0"/>
              <a:t>Speech and Language</a:t>
            </a:r>
          </a:p>
          <a:p>
            <a:pPr lvl="2">
              <a:lnSpc>
                <a:spcPct val="90000"/>
              </a:lnSpc>
            </a:pPr>
            <a:r>
              <a:rPr lang="en-US" dirty="0"/>
              <a:t> larynx shifted back, use of tongue</a:t>
            </a:r>
          </a:p>
        </p:txBody>
      </p:sp>
      <p:pic>
        <p:nvPicPr>
          <p:cNvPr id="5" name="Picture 4" descr="geico-caveman.jpg"/>
          <p:cNvPicPr>
            <a:picLocks noChangeAspect="1"/>
          </p:cNvPicPr>
          <p:nvPr/>
        </p:nvPicPr>
        <p:blipFill>
          <a:blip r:embed="rId3"/>
          <a:stretch>
            <a:fillRect/>
          </a:stretch>
        </p:blipFill>
        <p:spPr>
          <a:xfrm>
            <a:off x="6122169" y="2133600"/>
            <a:ext cx="2107431" cy="295239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7254" name="Picture 6" descr="gary-busey-300x"/>
          <p:cNvPicPr>
            <a:picLocks noChangeAspect="1" noChangeArrowheads="1"/>
          </p:cNvPicPr>
          <p:nvPr/>
        </p:nvPicPr>
        <p:blipFill>
          <a:blip r:embed="rId3"/>
          <a:srcRect/>
          <a:stretch>
            <a:fillRect/>
          </a:stretch>
        </p:blipFill>
        <p:spPr bwMode="auto">
          <a:xfrm>
            <a:off x="914400" y="1524000"/>
            <a:ext cx="2133600" cy="2438400"/>
          </a:xfrm>
          <a:prstGeom prst="rect">
            <a:avLst/>
          </a:prstGeom>
          <a:noFill/>
        </p:spPr>
      </p:pic>
      <p:pic>
        <p:nvPicPr>
          <p:cNvPr id="437255" name="Picture 7" descr="Cigarette-Smoking-Chimpanzee"/>
          <p:cNvPicPr>
            <a:picLocks noChangeAspect="1" noChangeArrowheads="1"/>
          </p:cNvPicPr>
          <p:nvPr/>
        </p:nvPicPr>
        <p:blipFill>
          <a:blip r:embed="rId4"/>
          <a:srcRect/>
          <a:stretch>
            <a:fillRect/>
          </a:stretch>
        </p:blipFill>
        <p:spPr bwMode="auto">
          <a:xfrm>
            <a:off x="4724400" y="1828800"/>
            <a:ext cx="3446463" cy="1939925"/>
          </a:xfrm>
          <a:prstGeom prst="rect">
            <a:avLst/>
          </a:prstGeom>
          <a:noFill/>
        </p:spPr>
      </p:pic>
      <p:sp>
        <p:nvSpPr>
          <p:cNvPr id="437256" name="Text Box 8"/>
          <p:cNvSpPr txBox="1">
            <a:spLocks noChangeArrowheads="1"/>
          </p:cNvSpPr>
          <p:nvPr/>
        </p:nvSpPr>
        <p:spPr bwMode="auto">
          <a:xfrm>
            <a:off x="3352800" y="2438400"/>
            <a:ext cx="889987" cy="646331"/>
          </a:xfrm>
          <a:prstGeom prst="rect">
            <a:avLst/>
          </a:prstGeom>
          <a:noFill/>
          <a:ln w="9525">
            <a:noFill/>
            <a:miter lim="800000"/>
            <a:headEnd/>
            <a:tailEnd/>
          </a:ln>
        </p:spPr>
        <p:txBody>
          <a:bodyPr wrap="none">
            <a:prstTxWarp prst="textNoShape">
              <a:avLst/>
            </a:prstTxWarp>
            <a:spAutoFit/>
          </a:bodyPr>
          <a:lstStyle/>
          <a:p>
            <a:r>
              <a:rPr lang="en-US"/>
              <a:t>95-98%</a:t>
            </a:r>
          </a:p>
          <a:p>
            <a:r>
              <a:rPr lang="en-US"/>
              <a:t>similar</a:t>
            </a:r>
          </a:p>
        </p:txBody>
      </p:sp>
      <p:pic>
        <p:nvPicPr>
          <p:cNvPr id="437257" name="Picture 9" descr="DSCN1270"/>
          <p:cNvPicPr>
            <a:picLocks noChangeAspect="1" noChangeArrowheads="1"/>
          </p:cNvPicPr>
          <p:nvPr/>
        </p:nvPicPr>
        <p:blipFill>
          <a:blip r:embed="rId5"/>
          <a:srcRect/>
          <a:stretch>
            <a:fillRect/>
          </a:stretch>
        </p:blipFill>
        <p:spPr bwMode="auto">
          <a:xfrm>
            <a:off x="684213" y="4341813"/>
            <a:ext cx="2439987" cy="1830387"/>
          </a:xfrm>
          <a:prstGeom prst="rect">
            <a:avLst/>
          </a:prstGeom>
          <a:noFill/>
          <a:ln w="9525">
            <a:noFill/>
            <a:miter lim="800000"/>
            <a:headEnd/>
            <a:tailEnd/>
          </a:ln>
        </p:spPr>
      </p:pic>
      <p:pic>
        <p:nvPicPr>
          <p:cNvPr id="437258" name="Picture 10" descr="POE 3387 - Anolis biporcatus (6)"/>
          <p:cNvPicPr>
            <a:picLocks noChangeAspect="1" noChangeArrowheads="1"/>
          </p:cNvPicPr>
          <p:nvPr/>
        </p:nvPicPr>
        <p:blipFill>
          <a:blip r:embed="rId6"/>
          <a:srcRect/>
          <a:stretch>
            <a:fillRect/>
          </a:stretch>
        </p:blipFill>
        <p:spPr bwMode="auto">
          <a:xfrm flipH="1">
            <a:off x="5334000" y="4267200"/>
            <a:ext cx="2751138" cy="1827213"/>
          </a:xfrm>
          <a:prstGeom prst="rect">
            <a:avLst/>
          </a:prstGeom>
          <a:noFill/>
        </p:spPr>
      </p:pic>
      <p:sp>
        <p:nvSpPr>
          <p:cNvPr id="437259" name="Text Box 11"/>
          <p:cNvSpPr txBox="1">
            <a:spLocks noChangeArrowheads="1"/>
          </p:cNvSpPr>
          <p:nvPr/>
        </p:nvSpPr>
        <p:spPr bwMode="auto">
          <a:xfrm>
            <a:off x="3657600" y="4648200"/>
            <a:ext cx="1065213" cy="822325"/>
          </a:xfrm>
          <a:prstGeom prst="rect">
            <a:avLst/>
          </a:prstGeom>
          <a:noFill/>
          <a:ln w="9525">
            <a:noFill/>
            <a:miter lim="800000"/>
            <a:headEnd/>
            <a:tailEnd/>
          </a:ln>
        </p:spPr>
        <p:txBody>
          <a:bodyPr wrap="none">
            <a:prstTxWarp prst="textNoShape">
              <a:avLst/>
            </a:prstTxWarp>
            <a:spAutoFit/>
          </a:bodyPr>
          <a:lstStyle/>
          <a:p>
            <a:r>
              <a:rPr lang="en-US"/>
              <a:t>86%</a:t>
            </a:r>
          </a:p>
          <a:p>
            <a:r>
              <a:rPr lang="en-US"/>
              <a:t>similar</a:t>
            </a:r>
          </a:p>
        </p:txBody>
      </p:sp>
      <p:sp>
        <p:nvSpPr>
          <p:cNvPr id="437260" name="Text Box 12"/>
          <p:cNvSpPr txBox="1">
            <a:spLocks noChangeArrowheads="1"/>
          </p:cNvSpPr>
          <p:nvPr/>
        </p:nvSpPr>
        <p:spPr bwMode="auto">
          <a:xfrm>
            <a:off x="3276600" y="609600"/>
            <a:ext cx="2287555" cy="461665"/>
          </a:xfrm>
          <a:prstGeom prst="rect">
            <a:avLst/>
          </a:prstGeom>
          <a:noFill/>
          <a:ln w="9525">
            <a:noFill/>
            <a:miter lim="800000"/>
            <a:headEnd/>
            <a:tailEnd/>
          </a:ln>
        </p:spPr>
        <p:txBody>
          <a:bodyPr wrap="none">
            <a:prstTxWarp prst="textNoShape">
              <a:avLst/>
            </a:prstTxWarp>
            <a:spAutoFit/>
          </a:bodyPr>
          <a:lstStyle/>
          <a:p>
            <a:r>
              <a:rPr lang="en-US" sz="2400" dirty="0"/>
              <a:t>DNA comparison</a:t>
            </a:r>
          </a:p>
        </p:txBody>
      </p:sp>
      <p:sp>
        <p:nvSpPr>
          <p:cNvPr id="437261" name="Line 13"/>
          <p:cNvSpPr>
            <a:spLocks noChangeShapeType="1"/>
          </p:cNvSpPr>
          <p:nvPr/>
        </p:nvSpPr>
        <p:spPr bwMode="auto">
          <a:xfrm>
            <a:off x="3276600" y="3276600"/>
            <a:ext cx="1143000" cy="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437262" name="Line 14"/>
          <p:cNvSpPr>
            <a:spLocks noChangeShapeType="1"/>
          </p:cNvSpPr>
          <p:nvPr/>
        </p:nvSpPr>
        <p:spPr bwMode="auto">
          <a:xfrm>
            <a:off x="3581400" y="5562600"/>
            <a:ext cx="1143000" cy="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685800" y="228600"/>
            <a:ext cx="7772400" cy="1143000"/>
          </a:xfrm>
        </p:spPr>
        <p:txBody>
          <a:bodyPr>
            <a:normAutofit fontScale="90000"/>
          </a:bodyPr>
          <a:lstStyle/>
          <a:p>
            <a:r>
              <a:rPr lang="en-US" sz="3600"/>
              <a:t>Great moments in the study of human evolution: Texts</a:t>
            </a:r>
          </a:p>
        </p:txBody>
      </p:sp>
      <p:sp>
        <p:nvSpPr>
          <p:cNvPr id="439299" name="Rectangle 3"/>
          <p:cNvSpPr>
            <a:spLocks noGrp="1" noChangeArrowheads="1"/>
          </p:cNvSpPr>
          <p:nvPr>
            <p:ph type="body" idx="1"/>
          </p:nvPr>
        </p:nvSpPr>
        <p:spPr>
          <a:xfrm>
            <a:off x="457200" y="1722438"/>
            <a:ext cx="8229600" cy="4525962"/>
          </a:xfrm>
        </p:spPr>
        <p:txBody>
          <a:bodyPr/>
          <a:lstStyle/>
          <a:p>
            <a:pPr>
              <a:lnSpc>
                <a:spcPct val="80000"/>
              </a:lnSpc>
            </a:pPr>
            <a:r>
              <a:rPr lang="en-US" sz="2800" dirty="0"/>
              <a:t>GL </a:t>
            </a:r>
            <a:r>
              <a:rPr lang="en-US" sz="2800" dirty="0" err="1"/>
              <a:t>LeClerq</a:t>
            </a:r>
            <a:r>
              <a:rPr lang="en-US" sz="2800" dirty="0"/>
              <a:t> 1749 </a:t>
            </a:r>
            <a:r>
              <a:rPr lang="en-US" sz="2800" i="1" dirty="0"/>
              <a:t>Histoire </a:t>
            </a:r>
            <a:r>
              <a:rPr lang="en-US" sz="2800" i="1" dirty="0" err="1"/>
              <a:t>Naturelle</a:t>
            </a:r>
            <a:endParaRPr lang="en-US" sz="2800" dirty="0" smtClean="0"/>
          </a:p>
          <a:p>
            <a:pPr lvl="1">
              <a:lnSpc>
                <a:spcPct val="80000"/>
              </a:lnSpc>
            </a:pPr>
            <a:r>
              <a:rPr lang="en-US" sz="2400" dirty="0" smtClean="0"/>
              <a:t>discusses (but rejects) </a:t>
            </a:r>
            <a:r>
              <a:rPr lang="en-US" sz="2400" dirty="0"/>
              <a:t>human-ape </a:t>
            </a:r>
            <a:r>
              <a:rPr lang="en-US" sz="2400" dirty="0" smtClean="0"/>
              <a:t>link</a:t>
            </a:r>
          </a:p>
          <a:p>
            <a:pPr>
              <a:lnSpc>
                <a:spcPct val="80000"/>
              </a:lnSpc>
            </a:pPr>
            <a:r>
              <a:rPr lang="en-US" sz="2800" dirty="0" smtClean="0"/>
              <a:t>Others suggested relationship (Chambers, Lamarck) or classified humans as primates (Linnaeus)</a:t>
            </a:r>
            <a:r>
              <a:rPr lang="en-US" dirty="0" smtClean="0"/>
              <a:t> </a:t>
            </a:r>
          </a:p>
          <a:p>
            <a:pPr>
              <a:lnSpc>
                <a:spcPct val="80000"/>
              </a:lnSpc>
            </a:pPr>
            <a:r>
              <a:rPr lang="en-US" sz="2800" dirty="0"/>
              <a:t>TH Huxley 1863 </a:t>
            </a:r>
            <a:r>
              <a:rPr lang="en-US" sz="2800" i="1" dirty="0"/>
              <a:t>Evidence as to Man's Place in Nature</a:t>
            </a:r>
          </a:p>
          <a:p>
            <a:pPr lvl="1">
              <a:lnSpc>
                <a:spcPct val="80000"/>
              </a:lnSpc>
            </a:pPr>
            <a:r>
              <a:rPr lang="en-US" sz="2400" dirty="0"/>
              <a:t>Compelling anatomical arguments</a:t>
            </a:r>
          </a:p>
          <a:p>
            <a:pPr>
              <a:lnSpc>
                <a:spcPct val="80000"/>
              </a:lnSpc>
            </a:pPr>
            <a:r>
              <a:rPr lang="en-US" sz="2800" dirty="0"/>
              <a:t>C Darwin 1871</a:t>
            </a:r>
            <a:endParaRPr lang="en-US" sz="2800" i="1" dirty="0"/>
          </a:p>
          <a:p>
            <a:pPr lvl="1">
              <a:lnSpc>
                <a:spcPct val="80000"/>
              </a:lnSpc>
            </a:pPr>
            <a:r>
              <a:rPr lang="en-US" sz="2400" i="1" dirty="0"/>
              <a:t>The Descent of Man</a:t>
            </a:r>
          </a:p>
          <a:p>
            <a:pPr lvl="2">
              <a:lnSpc>
                <a:spcPct val="80000"/>
              </a:lnSpc>
            </a:pPr>
            <a:r>
              <a:rPr lang="en-US" sz="2000" dirty="0"/>
              <a:t>Focus on sexual selection</a:t>
            </a:r>
            <a:endParaRPr lang="en-US" sz="2400" i="1" dirty="0"/>
          </a:p>
          <a:p>
            <a:pPr>
              <a:lnSpc>
                <a:spcPct val="80000"/>
              </a:lnSpc>
              <a:buFontTx/>
              <a:buNone/>
            </a:pPr>
            <a:endParaRPr lang="en-US" sz="2800" i="1" dirty="0"/>
          </a:p>
        </p:txBody>
      </p:sp>
      <p:pic>
        <p:nvPicPr>
          <p:cNvPr id="439300" name="Picture 4" descr="huxley2_small"/>
          <p:cNvPicPr>
            <a:picLocks noChangeAspect="1" noChangeArrowheads="1"/>
          </p:cNvPicPr>
          <p:nvPr/>
        </p:nvPicPr>
        <p:blipFill>
          <a:blip r:embed="rId3"/>
          <a:srcRect/>
          <a:stretch>
            <a:fillRect/>
          </a:stretch>
        </p:blipFill>
        <p:spPr bwMode="auto">
          <a:xfrm>
            <a:off x="5715000" y="4107552"/>
            <a:ext cx="3048000" cy="249168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685800" y="0"/>
            <a:ext cx="7772400" cy="1143000"/>
          </a:xfrm>
        </p:spPr>
        <p:txBody>
          <a:bodyPr/>
          <a:lstStyle/>
          <a:p>
            <a:r>
              <a:rPr lang="en-US" dirty="0"/>
              <a:t>Huxley 1863</a:t>
            </a:r>
          </a:p>
        </p:txBody>
      </p:sp>
      <p:sp>
        <p:nvSpPr>
          <p:cNvPr id="441347" name="Rectangle 3"/>
          <p:cNvSpPr>
            <a:spLocks noGrp="1" noChangeArrowheads="1"/>
          </p:cNvSpPr>
          <p:nvPr>
            <p:ph type="body" idx="1"/>
          </p:nvPr>
        </p:nvSpPr>
        <p:spPr>
          <a:xfrm>
            <a:off x="228600" y="1219200"/>
            <a:ext cx="8229600" cy="5257800"/>
          </a:xfrm>
        </p:spPr>
        <p:txBody>
          <a:bodyPr>
            <a:normAutofit lnSpcReduction="10000"/>
          </a:bodyPr>
          <a:lstStyle/>
          <a:p>
            <a:pPr>
              <a:lnSpc>
                <a:spcPct val="90000"/>
              </a:lnSpc>
            </a:pPr>
            <a:r>
              <a:rPr lang="en-US" sz="1800" dirty="0"/>
              <a:t>"Without question... [man's] early stages of development... far nearer the apes, than apes are to the dog"</a:t>
            </a:r>
          </a:p>
          <a:p>
            <a:pPr>
              <a:lnSpc>
                <a:spcPct val="90000"/>
              </a:lnSpc>
            </a:pPr>
            <a:endParaRPr lang="en-US" sz="1800" dirty="0"/>
          </a:p>
          <a:p>
            <a:pPr>
              <a:lnSpc>
                <a:spcPct val="90000"/>
              </a:lnSpc>
            </a:pPr>
            <a:r>
              <a:rPr lang="en-US" sz="1800" dirty="0"/>
              <a:t>"Is man so different from any of these apes that he must form an order by himself?" </a:t>
            </a:r>
          </a:p>
          <a:p>
            <a:pPr>
              <a:lnSpc>
                <a:spcPct val="90000"/>
              </a:lnSpc>
            </a:pPr>
            <a:endParaRPr lang="en-US" sz="1800" dirty="0"/>
          </a:p>
          <a:p>
            <a:pPr>
              <a:lnSpc>
                <a:spcPct val="90000"/>
              </a:lnSpc>
            </a:pPr>
            <a:r>
              <a:rPr lang="en-US" sz="1800" dirty="0"/>
              <a:t> "It is quite certain that the ape which most nearly approaches man is either the Chimpanzee, or the Gorilla..." </a:t>
            </a:r>
            <a:endParaRPr lang="en-US" sz="1800" dirty="0" smtClean="0"/>
          </a:p>
          <a:p>
            <a:pPr>
              <a:lnSpc>
                <a:spcPct val="90000"/>
              </a:lnSpc>
              <a:buNone/>
            </a:pPr>
            <a:endParaRPr lang="en-US" sz="1800" dirty="0" smtClean="0"/>
          </a:p>
          <a:p>
            <a:pPr>
              <a:lnSpc>
                <a:spcPct val="90000"/>
              </a:lnSpc>
            </a:pPr>
            <a:r>
              <a:rPr lang="en-US" sz="1800" dirty="0"/>
              <a:t>"Thus, whatever system of organs be studied, the comparison of their modifications in the ape series leads to one and the same result—that the structural differences which separate Man from the Gorilla and the Chimpanzee are not so great as those which separate the Gorilla from the lower apes…But if man be separated by no greater structural barrier from the brutes than they are from each other—then it seems to follow that... there would be no rational ground for doubting that man might have originated... by the gradual modification of a man-like ape"</a:t>
            </a:r>
          </a:p>
          <a:p>
            <a:pPr>
              <a:lnSpc>
                <a:spcPct val="90000"/>
              </a:lnSpc>
            </a:pPr>
            <a:endParaRPr lang="en-US" sz="1800" dirty="0"/>
          </a:p>
          <a:p>
            <a:pPr>
              <a:lnSpc>
                <a:spcPct val="90000"/>
              </a:lnSpc>
            </a:pPr>
            <a:r>
              <a:rPr lang="en-US" sz="1800" dirty="0"/>
              <a:t>"At the present moment there is but one hypothesis which has any scientific existence—that propounded by Mr. Darwin"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85800" y="228600"/>
            <a:ext cx="7772400" cy="1143000"/>
          </a:xfrm>
        </p:spPr>
        <p:txBody>
          <a:bodyPr/>
          <a:lstStyle/>
          <a:p>
            <a:r>
              <a:rPr lang="en-US" sz="3200"/>
              <a:t>Great moments in the study of human evolution: Discoveries</a:t>
            </a:r>
          </a:p>
        </p:txBody>
      </p:sp>
      <p:sp>
        <p:nvSpPr>
          <p:cNvPr id="443395" name="Rectangle 3"/>
          <p:cNvSpPr>
            <a:spLocks noGrp="1" noChangeArrowheads="1"/>
          </p:cNvSpPr>
          <p:nvPr>
            <p:ph type="body" idx="1"/>
          </p:nvPr>
        </p:nvSpPr>
        <p:spPr>
          <a:xfrm>
            <a:off x="381000" y="2255838"/>
            <a:ext cx="8229600" cy="4525962"/>
          </a:xfrm>
        </p:spPr>
        <p:txBody>
          <a:bodyPr/>
          <a:lstStyle/>
          <a:p>
            <a:pPr>
              <a:lnSpc>
                <a:spcPct val="80000"/>
              </a:lnSpc>
            </a:pPr>
            <a:r>
              <a:rPr lang="en-US"/>
              <a:t>1856 </a:t>
            </a:r>
            <a:r>
              <a:rPr lang="en-US" i="1"/>
              <a:t>Homo neanderthalensis</a:t>
            </a:r>
            <a:endParaRPr lang="en-US"/>
          </a:p>
          <a:p>
            <a:pPr>
              <a:lnSpc>
                <a:spcPct val="80000"/>
              </a:lnSpc>
            </a:pPr>
            <a:r>
              <a:rPr lang="en-US"/>
              <a:t>1891 </a:t>
            </a:r>
            <a:r>
              <a:rPr lang="en-US" i="1"/>
              <a:t>Homo erectus</a:t>
            </a:r>
            <a:endParaRPr lang="en-US"/>
          </a:p>
          <a:p>
            <a:pPr>
              <a:lnSpc>
                <a:spcPct val="80000"/>
              </a:lnSpc>
            </a:pPr>
            <a:r>
              <a:rPr lang="en-US"/>
              <a:t>1925 </a:t>
            </a:r>
            <a:r>
              <a:rPr lang="en-US" i="1"/>
              <a:t>Australopithecus africanus</a:t>
            </a:r>
          </a:p>
          <a:p>
            <a:pPr>
              <a:lnSpc>
                <a:spcPct val="80000"/>
              </a:lnSpc>
            </a:pPr>
            <a:r>
              <a:rPr lang="en-US"/>
              <a:t>1938</a:t>
            </a:r>
            <a:r>
              <a:rPr lang="en-US" i="1"/>
              <a:t> Paranthropus robustus</a:t>
            </a:r>
          </a:p>
          <a:p>
            <a:pPr>
              <a:lnSpc>
                <a:spcPct val="80000"/>
              </a:lnSpc>
            </a:pPr>
            <a:r>
              <a:rPr lang="en-US"/>
              <a:t>1974</a:t>
            </a:r>
            <a:r>
              <a:rPr lang="en-US" i="1"/>
              <a:t> Australopithecus afarensis</a:t>
            </a:r>
          </a:p>
          <a:p>
            <a:pPr>
              <a:lnSpc>
                <a:spcPct val="80000"/>
              </a:lnSpc>
            </a:pPr>
            <a:r>
              <a:rPr lang="en-US"/>
              <a:t>1992/2009</a:t>
            </a:r>
            <a:r>
              <a:rPr lang="en-US" i="1"/>
              <a:t> Ardipithecus ramidus</a:t>
            </a:r>
            <a:endParaRPr lang="en-US"/>
          </a:p>
        </p:txBody>
      </p:sp>
      <p:pic>
        <p:nvPicPr>
          <p:cNvPr id="443396" name="Picture 4"/>
          <p:cNvPicPr>
            <a:picLocks noChangeAspect="1" noChangeArrowheads="1"/>
          </p:cNvPicPr>
          <p:nvPr/>
        </p:nvPicPr>
        <p:blipFill>
          <a:blip r:embed="rId3"/>
          <a:srcRect l="20970"/>
          <a:stretch>
            <a:fillRect/>
          </a:stretch>
        </p:blipFill>
        <p:spPr bwMode="auto">
          <a:xfrm>
            <a:off x="6858000" y="1828800"/>
            <a:ext cx="2625725"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9066" y="152400"/>
            <a:ext cx="5611734" cy="6582996"/>
          </a:xfrm>
          <a:prstGeom prst="rect">
            <a:avLst/>
          </a:prstGeom>
        </p:spPr>
      </p:pic>
      <p:pic>
        <p:nvPicPr>
          <p:cNvPr id="5" name="Picture 7"/>
          <p:cNvPicPr>
            <a:picLocks noChangeAspect="1" noChangeArrowheads="1"/>
          </p:cNvPicPr>
          <p:nvPr/>
        </p:nvPicPr>
        <p:blipFill>
          <a:blip r:embed="rId4"/>
          <a:srcRect/>
          <a:stretch>
            <a:fillRect/>
          </a:stretch>
        </p:blipFill>
        <p:spPr bwMode="auto">
          <a:xfrm>
            <a:off x="5943600" y="0"/>
            <a:ext cx="3200400" cy="1893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en-US"/>
              <a:t>Timeline of human species</a:t>
            </a:r>
          </a:p>
        </p:txBody>
      </p:sp>
      <p:pic>
        <p:nvPicPr>
          <p:cNvPr id="454659" name="Picture 3" descr="image020"/>
          <p:cNvPicPr>
            <a:picLocks noChangeAspect="1" noChangeArrowheads="1"/>
          </p:cNvPicPr>
          <p:nvPr/>
        </p:nvPicPr>
        <p:blipFill>
          <a:blip r:embed="rId3"/>
          <a:srcRect/>
          <a:stretch>
            <a:fillRect/>
          </a:stretch>
        </p:blipFill>
        <p:spPr bwMode="auto">
          <a:xfrm>
            <a:off x="990600" y="2209800"/>
            <a:ext cx="6464300" cy="405765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4551" name="Rectangle 7"/>
          <p:cNvSpPr>
            <a:spLocks noGrp="1" noChangeArrowheads="1"/>
          </p:cNvSpPr>
          <p:nvPr>
            <p:ph type="title"/>
          </p:nvPr>
        </p:nvSpPr>
        <p:spPr/>
        <p:txBody>
          <a:bodyPr/>
          <a:lstStyle/>
          <a:p>
            <a:r>
              <a:rPr lang="en-US" sz="3200"/>
              <a:t>Hypotheses of Human Evolution</a:t>
            </a:r>
            <a:endParaRPr lang="en-US"/>
          </a:p>
        </p:txBody>
      </p:sp>
      <p:sp>
        <p:nvSpPr>
          <p:cNvPr id="364552" name="Rectangle 8"/>
          <p:cNvSpPr>
            <a:spLocks noGrp="1" noChangeArrowheads="1"/>
          </p:cNvSpPr>
          <p:nvPr>
            <p:ph type="body" idx="1"/>
          </p:nvPr>
        </p:nvSpPr>
        <p:spPr>
          <a:xfrm>
            <a:off x="381000" y="1981200"/>
            <a:ext cx="8077200" cy="4114800"/>
          </a:xfrm>
        </p:spPr>
        <p:txBody>
          <a:bodyPr/>
          <a:lstStyle/>
          <a:p>
            <a:pPr marL="609600" indent="-609600"/>
            <a:r>
              <a:rPr lang="en-US" dirty="0"/>
              <a:t>Multiregional (Milford </a:t>
            </a:r>
            <a:r>
              <a:rPr lang="en-US" dirty="0" err="1"/>
              <a:t>Wolpoff</a:t>
            </a:r>
            <a:r>
              <a:rPr lang="en-US" dirty="0"/>
              <a:t> 1988)</a:t>
            </a:r>
          </a:p>
          <a:p>
            <a:pPr marL="990600" lvl="1" indent="-533400">
              <a:buFontTx/>
              <a:buAutoNum type="arabicPeriod"/>
            </a:pPr>
            <a:r>
              <a:rPr lang="en-US" dirty="0"/>
              <a:t>Origin in Africa</a:t>
            </a:r>
          </a:p>
          <a:p>
            <a:pPr marL="990600" lvl="1" indent="-533400">
              <a:buFont typeface="+mj-lt"/>
              <a:buAutoNum type="arabicPeriod"/>
            </a:pPr>
            <a:r>
              <a:rPr lang="en-US" i="1" dirty="0"/>
              <a:t>Homo</a:t>
            </a:r>
            <a:r>
              <a:rPr lang="en-US" dirty="0"/>
              <a:t> dispersal to other continents 2 </a:t>
            </a:r>
            <a:r>
              <a:rPr lang="en-US" dirty="0" err="1"/>
              <a:t>mya</a:t>
            </a:r>
            <a:endParaRPr lang="en-US" dirty="0"/>
          </a:p>
          <a:p>
            <a:pPr marL="990600" lvl="1" indent="-533400">
              <a:buFontTx/>
              <a:buAutoNum type="arabicPeriod"/>
            </a:pPr>
            <a:r>
              <a:rPr lang="en-US" dirty="0" smtClean="0"/>
              <a:t>Worldwide </a:t>
            </a:r>
            <a:r>
              <a:rPr lang="en-US" dirty="0"/>
              <a:t>species evolves to modern </a:t>
            </a:r>
            <a:r>
              <a:rPr lang="en-US" i="1" dirty="0"/>
              <a:t>Homo sapiens</a:t>
            </a:r>
            <a:endParaRPr lang="en-US" dirty="0"/>
          </a:p>
          <a:p>
            <a:pPr marL="1371600" lvl="2" indent="-457200">
              <a:buFont typeface="Arial" charset="0"/>
              <a:buNone/>
            </a:pPr>
            <a:r>
              <a:rPr lang="en-US" i="1" dirty="0"/>
              <a:t>H. erectus</a:t>
            </a:r>
            <a:r>
              <a:rPr lang="en-US" dirty="0"/>
              <a:t> = </a:t>
            </a:r>
            <a:r>
              <a:rPr lang="en-US" i="1" dirty="0"/>
              <a:t>H. sapiens</a:t>
            </a:r>
            <a:r>
              <a:rPr lang="en-US" dirty="0"/>
              <a:t> = </a:t>
            </a:r>
            <a:r>
              <a:rPr lang="en-US" i="1" dirty="0"/>
              <a:t>H. </a:t>
            </a:r>
            <a:r>
              <a:rPr lang="en-US" i="1" dirty="0" err="1"/>
              <a:t>neanderthalensis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2611" name="Rectangle 3"/>
          <p:cNvSpPr>
            <a:spLocks noGrp="1" noChangeArrowheads="1"/>
          </p:cNvSpPr>
          <p:nvPr>
            <p:ph type="title"/>
          </p:nvPr>
        </p:nvSpPr>
        <p:spPr>
          <a:xfrm>
            <a:off x="685800" y="76200"/>
            <a:ext cx="7772400" cy="1143000"/>
          </a:xfrm>
        </p:spPr>
        <p:txBody>
          <a:bodyPr/>
          <a:lstStyle/>
          <a:p>
            <a:r>
              <a:rPr lang="en-US" sz="3200"/>
              <a:t>Hypotheses of human evolution</a:t>
            </a:r>
            <a:endParaRPr lang="en-US"/>
          </a:p>
        </p:txBody>
      </p:sp>
      <p:sp>
        <p:nvSpPr>
          <p:cNvPr id="452612" name="Rectangle 4"/>
          <p:cNvSpPr>
            <a:spLocks noGrp="1" noChangeArrowheads="1"/>
          </p:cNvSpPr>
          <p:nvPr>
            <p:ph type="body" idx="1"/>
          </p:nvPr>
        </p:nvSpPr>
        <p:spPr>
          <a:xfrm>
            <a:off x="228600" y="1143000"/>
            <a:ext cx="8686800" cy="4114800"/>
          </a:xfrm>
        </p:spPr>
        <p:txBody>
          <a:bodyPr/>
          <a:lstStyle/>
          <a:p>
            <a:pPr marL="609600" indent="-609600"/>
            <a:r>
              <a:rPr lang="en-US"/>
              <a:t>"Out of Africa"/Recent African Origin</a:t>
            </a:r>
          </a:p>
          <a:p>
            <a:pPr marL="990600" lvl="1" indent="-533400">
              <a:buFont typeface="Arial" charset="0"/>
              <a:buAutoNum type="arabicPeriod"/>
            </a:pPr>
            <a:r>
              <a:rPr lang="en-US"/>
              <a:t>Origin in Africa</a:t>
            </a:r>
          </a:p>
          <a:p>
            <a:pPr marL="990600" lvl="1" indent="-533400">
              <a:buFontTx/>
              <a:buAutoNum type="arabicPeriod"/>
            </a:pPr>
            <a:r>
              <a:rPr lang="en-US" i="1"/>
              <a:t>H. erectus </a:t>
            </a:r>
            <a:r>
              <a:rPr lang="en-US"/>
              <a:t>(1.9 mya) and </a:t>
            </a:r>
            <a:r>
              <a:rPr lang="en-US" i="1"/>
              <a:t>H. neanderthalensis </a:t>
            </a:r>
            <a:r>
              <a:rPr lang="en-US"/>
              <a:t>(400K ya) migrate to Europe, Asia</a:t>
            </a:r>
          </a:p>
          <a:p>
            <a:pPr marL="990600" lvl="1" indent="-533400">
              <a:buFontTx/>
              <a:buAutoNum type="arabicPeriod"/>
            </a:pPr>
            <a:r>
              <a:rPr lang="en-US" i="1"/>
              <a:t>H. sapiens</a:t>
            </a:r>
            <a:r>
              <a:rPr lang="en-US"/>
              <a:t> leaves Africa 60K ya, colonizes world, outcompetes other forms </a:t>
            </a:r>
            <a:endParaRPr lang="en-US" i="1"/>
          </a:p>
        </p:txBody>
      </p:sp>
      <p:pic>
        <p:nvPicPr>
          <p:cNvPr id="452613" name="Picture 5"/>
          <p:cNvPicPr>
            <a:picLocks noChangeAspect="1" noChangeArrowheads="1"/>
          </p:cNvPicPr>
          <p:nvPr/>
        </p:nvPicPr>
        <p:blipFill>
          <a:blip r:embed="rId3"/>
          <a:srcRect/>
          <a:stretch>
            <a:fillRect/>
          </a:stretch>
        </p:blipFill>
        <p:spPr bwMode="auto">
          <a:xfrm>
            <a:off x="2514600" y="4267200"/>
            <a:ext cx="4800600" cy="2501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srcRect/>
          <a:stretch>
            <a:fillRect/>
          </a:stretch>
        </p:blipFill>
        <p:spPr bwMode="auto">
          <a:xfrm>
            <a:off x="228599" y="152400"/>
            <a:ext cx="4431323" cy="3200400"/>
          </a:xfrm>
          <a:prstGeom prst="rect">
            <a:avLst/>
          </a:prstGeom>
          <a:noFill/>
          <a:ln w="9525">
            <a:noFill/>
            <a:miter lim="800000"/>
            <a:headEnd/>
            <a:tailEnd/>
          </a:ln>
          <a:effectLst/>
        </p:spPr>
      </p:pic>
      <p:pic>
        <p:nvPicPr>
          <p:cNvPr id="118787" name="Picture 3"/>
          <p:cNvPicPr>
            <a:picLocks noChangeAspect="1" noChangeArrowheads="1"/>
          </p:cNvPicPr>
          <p:nvPr/>
        </p:nvPicPr>
        <p:blipFill>
          <a:blip r:embed="rId4"/>
          <a:srcRect/>
          <a:stretch>
            <a:fillRect/>
          </a:stretch>
        </p:blipFill>
        <p:spPr bwMode="auto">
          <a:xfrm>
            <a:off x="4724400" y="-76200"/>
            <a:ext cx="4212433" cy="4648201"/>
          </a:xfrm>
          <a:prstGeom prst="rect">
            <a:avLst/>
          </a:prstGeom>
          <a:noFill/>
          <a:ln w="9525">
            <a:noFill/>
            <a:miter lim="800000"/>
            <a:headEnd/>
            <a:tailEnd/>
          </a:ln>
          <a:effectLst/>
        </p:spPr>
      </p:pic>
      <p:pic>
        <p:nvPicPr>
          <p:cNvPr id="7" name="Picture 6" descr="slender_mongoose3.jpg"/>
          <p:cNvPicPr>
            <a:picLocks noChangeAspect="1"/>
          </p:cNvPicPr>
          <p:nvPr/>
        </p:nvPicPr>
        <p:blipFill>
          <a:blip r:embed="rId5"/>
          <a:stretch>
            <a:fillRect/>
          </a:stretch>
        </p:blipFill>
        <p:spPr>
          <a:xfrm>
            <a:off x="5181600" y="4572000"/>
            <a:ext cx="3145633" cy="2353838"/>
          </a:xfrm>
          <a:prstGeom prst="rect">
            <a:avLst/>
          </a:prstGeom>
        </p:spPr>
      </p:pic>
      <p:pic>
        <p:nvPicPr>
          <p:cNvPr id="5" name="Picture 4"/>
          <p:cNvPicPr>
            <a:picLocks noChangeAspect="1"/>
          </p:cNvPicPr>
          <p:nvPr/>
        </p:nvPicPr>
        <p:blipFill>
          <a:blip r:embed="rId6"/>
          <a:stretch>
            <a:fillRect/>
          </a:stretch>
        </p:blipFill>
        <p:spPr>
          <a:xfrm>
            <a:off x="228600" y="3530600"/>
            <a:ext cx="3699866" cy="32512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ultireg.jpg"/>
          <p:cNvPicPr>
            <a:picLocks noChangeAspect="1"/>
          </p:cNvPicPr>
          <p:nvPr/>
        </p:nvPicPr>
        <p:blipFill>
          <a:blip r:embed="rId3"/>
          <a:stretch>
            <a:fillRect/>
          </a:stretch>
        </p:blipFill>
        <p:spPr>
          <a:xfrm>
            <a:off x="1042147" y="762000"/>
            <a:ext cx="6730253" cy="508508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27327"/>
          <a:stretch>
            <a:fillRect/>
          </a:stretch>
        </p:blipFill>
        <p:spPr>
          <a:xfrm>
            <a:off x="-298451" y="0"/>
            <a:ext cx="7766051" cy="4603145"/>
          </a:xfrm>
          <a:prstGeom prst="rect">
            <a:avLst/>
          </a:prstGeom>
        </p:spPr>
      </p:pic>
      <p:pic>
        <p:nvPicPr>
          <p:cNvPr id="6" name="Picture 5"/>
          <p:cNvPicPr>
            <a:picLocks noChangeAspect="1"/>
          </p:cNvPicPr>
          <p:nvPr/>
        </p:nvPicPr>
        <p:blipFill>
          <a:blip r:embed="rId4"/>
          <a:srcRect b="3934"/>
          <a:stretch>
            <a:fillRect/>
          </a:stretch>
        </p:blipFill>
        <p:spPr>
          <a:xfrm>
            <a:off x="3581400" y="3849068"/>
            <a:ext cx="5562600" cy="300893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Most Spectacular Big Cat Attacks Compilation including Lion Attack_ Leopard_ Tig.mp4">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t>Eutheria: Cetartiodactyla: Cetacea</a:t>
            </a:r>
          </a:p>
        </p:txBody>
      </p:sp>
      <p:sp>
        <p:nvSpPr>
          <p:cNvPr id="124931" name="Rectangle 3"/>
          <p:cNvSpPr>
            <a:spLocks noGrp="1" noChangeArrowheads="1"/>
          </p:cNvSpPr>
          <p:nvPr>
            <p:ph type="body" idx="1"/>
          </p:nvPr>
        </p:nvSpPr>
        <p:spPr>
          <a:xfrm>
            <a:off x="1295400" y="2027238"/>
            <a:ext cx="6477000" cy="4525962"/>
          </a:xfrm>
        </p:spPr>
        <p:txBody>
          <a:bodyPr/>
          <a:lstStyle/>
          <a:p>
            <a:r>
              <a:rPr lang="en-US" sz="2400" dirty="0"/>
              <a:t>Worldwide oceans and some rivers</a:t>
            </a:r>
          </a:p>
          <a:p>
            <a:r>
              <a:rPr lang="en-US" sz="2400" dirty="0" err="1"/>
              <a:t>Mysticeti</a:t>
            </a:r>
            <a:r>
              <a:rPr lang="en-US" sz="2400" dirty="0"/>
              <a:t>: baleen whales (11 species)</a:t>
            </a:r>
          </a:p>
          <a:p>
            <a:pPr lvl="1"/>
            <a:r>
              <a:rPr lang="en-US" sz="2000" dirty="0"/>
              <a:t>Baleen plates for filter feeding</a:t>
            </a:r>
          </a:p>
          <a:p>
            <a:r>
              <a:rPr lang="en-US" sz="2400" dirty="0" err="1"/>
              <a:t>Odontoceti</a:t>
            </a:r>
            <a:r>
              <a:rPr lang="en-US" sz="2400" dirty="0"/>
              <a:t>: toothed whales (67 species)</a:t>
            </a:r>
          </a:p>
          <a:p>
            <a:pPr lvl="1"/>
            <a:r>
              <a:rPr lang="en-US" sz="2000" dirty="0"/>
              <a:t>Homodont and </a:t>
            </a:r>
            <a:r>
              <a:rPr lang="en-US" sz="2000" dirty="0" err="1"/>
              <a:t>monophyodont</a:t>
            </a:r>
            <a:endParaRPr lang="en-US" sz="2000" dirty="0"/>
          </a:p>
          <a:p>
            <a:pPr lvl="1"/>
            <a:r>
              <a:rPr lang="en-US" sz="2000" dirty="0"/>
              <a:t>echolocation</a:t>
            </a:r>
          </a:p>
          <a:p>
            <a:r>
              <a:rPr lang="en-US" sz="2400" dirty="0"/>
              <a:t>Many secondary aquatic traits</a:t>
            </a:r>
          </a:p>
          <a:p>
            <a:pPr lvl="1"/>
            <a:r>
              <a:rPr lang="en-US" sz="2000" dirty="0"/>
              <a:t>Very large size</a:t>
            </a:r>
          </a:p>
          <a:p>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srcRect/>
          <a:stretch>
            <a:fillRect/>
          </a:stretch>
        </p:blipFill>
        <p:spPr bwMode="auto">
          <a:xfrm>
            <a:off x="228600" y="228600"/>
            <a:ext cx="6858000" cy="3238500"/>
          </a:xfrm>
          <a:prstGeom prst="rect">
            <a:avLst/>
          </a:prstGeom>
          <a:noFill/>
          <a:ln w="9525">
            <a:noFill/>
            <a:miter lim="800000"/>
            <a:headEnd/>
            <a:tailEnd/>
          </a:ln>
          <a:effectLst/>
        </p:spPr>
      </p:pic>
      <p:pic>
        <p:nvPicPr>
          <p:cNvPr id="5" name="Picture 4"/>
          <p:cNvPicPr>
            <a:picLocks noChangeAspect="1"/>
          </p:cNvPicPr>
          <p:nvPr/>
        </p:nvPicPr>
        <p:blipFill>
          <a:blip r:embed="rId4"/>
          <a:stretch>
            <a:fillRect/>
          </a:stretch>
        </p:blipFill>
        <p:spPr>
          <a:xfrm>
            <a:off x="5404051" y="3751681"/>
            <a:ext cx="3365097" cy="2649119"/>
          </a:xfrm>
          <a:prstGeom prst="rect">
            <a:avLst/>
          </a:prstGeom>
        </p:spPr>
      </p:pic>
      <p:pic>
        <p:nvPicPr>
          <p:cNvPr id="6" name="Picture 5"/>
          <p:cNvPicPr>
            <a:picLocks noChangeAspect="1"/>
          </p:cNvPicPr>
          <p:nvPr/>
        </p:nvPicPr>
        <p:blipFill>
          <a:blip r:embed="rId5"/>
          <a:stretch>
            <a:fillRect/>
          </a:stretch>
        </p:blipFill>
        <p:spPr>
          <a:xfrm>
            <a:off x="228600" y="3733800"/>
            <a:ext cx="5087389" cy="2743200"/>
          </a:xfrm>
          <a:prstGeom prst="rect">
            <a:avLst/>
          </a:prstGeom>
        </p:spPr>
      </p:pic>
      <p:pic>
        <p:nvPicPr>
          <p:cNvPr id="7" name="Picture 6"/>
          <p:cNvPicPr>
            <a:picLocks noChangeAspect="1"/>
          </p:cNvPicPr>
          <p:nvPr/>
        </p:nvPicPr>
        <p:blipFill>
          <a:blip r:embed="rId6"/>
          <a:stretch>
            <a:fillRect/>
          </a:stretch>
        </p:blipFill>
        <p:spPr>
          <a:xfrm>
            <a:off x="6690360" y="838200"/>
            <a:ext cx="2377440" cy="990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Dolphins.mp4">
            <a:hlinkClick r:id="" action="ppaction://media"/>
          </p:cNvPr>
          <p:cNvPicPr/>
          <p:nvPr>
            <a:videoFile r:link="rId1"/>
          </p:nvPr>
        </p:nvPicPr>
        <p:blipFill>
          <a:blip r:embed="rId4"/>
          <a:stretch>
            <a:fillRect/>
          </a:stretch>
        </p:blipFill>
        <p:spPr>
          <a:xfrm>
            <a:off x="508000" y="1143000"/>
            <a:ext cx="812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5755</TotalTime>
  <Words>1457</Words>
  <Application>Microsoft Macintosh PowerPoint</Application>
  <PresentationFormat>On-screen Show (4:3)</PresentationFormat>
  <Paragraphs>257</Paragraphs>
  <Slides>51</Slides>
  <Notes>50</Notes>
  <HiddenSlides>0</HiddenSlides>
  <MMClips>7</MMClips>
  <ScaleCrop>false</ScaleCrop>
  <HeadingPairs>
    <vt:vector size="4" baseType="variant">
      <vt:variant>
        <vt:lpstr>Design Template</vt:lpstr>
      </vt:variant>
      <vt:variant>
        <vt:i4>1</vt:i4>
      </vt:variant>
      <vt:variant>
        <vt:lpstr>Slide Titles</vt:lpstr>
      </vt:variant>
      <vt:variant>
        <vt:i4>51</vt:i4>
      </vt:variant>
    </vt:vector>
  </HeadingPairs>
  <TitlesOfParts>
    <vt:vector size="52" baseType="lpstr">
      <vt:lpstr>Office Theme</vt:lpstr>
      <vt:lpstr>Slide 1</vt:lpstr>
      <vt:lpstr>Eutheria: Carnivora</vt:lpstr>
      <vt:lpstr>Slide 3</vt:lpstr>
      <vt:lpstr>Slide 4</vt:lpstr>
      <vt:lpstr>Slide 5</vt:lpstr>
      <vt:lpstr>Slide 6</vt:lpstr>
      <vt:lpstr>Eutheria: Cetartiodactyla: Cetacea</vt:lpstr>
      <vt:lpstr>Slide 8</vt:lpstr>
      <vt:lpstr>Slide 9</vt:lpstr>
      <vt:lpstr>Eutheria: Cetartiodactyla: "Artiodactyla"</vt:lpstr>
      <vt:lpstr>Slide 11</vt:lpstr>
      <vt:lpstr>Slide 12</vt:lpstr>
      <vt:lpstr>Eutheria: Rodentia</vt:lpstr>
      <vt:lpstr>Slide 14</vt:lpstr>
      <vt:lpstr>Eutheria: Lagomorpha</vt:lpstr>
      <vt:lpstr>Slide 16</vt:lpstr>
      <vt:lpstr>Eutheria: Proboscidea</vt:lpstr>
      <vt:lpstr>Slide 18</vt:lpstr>
      <vt:lpstr>Slide 19</vt:lpstr>
      <vt:lpstr>Slide 20</vt:lpstr>
      <vt:lpstr>Eutheria: Perissodactyla</vt:lpstr>
      <vt:lpstr>Slide 22</vt:lpstr>
      <vt:lpstr>Eutheria</vt:lpstr>
      <vt:lpstr>Slide 24</vt:lpstr>
      <vt:lpstr>Slide 25</vt:lpstr>
      <vt:lpstr>Eutheria: Primates</vt:lpstr>
      <vt:lpstr>Primate synapomorphies</vt:lpstr>
      <vt:lpstr>Slide 28</vt:lpstr>
      <vt:lpstr>Strepsirrhini</vt:lpstr>
      <vt:lpstr>Tarsiiformes</vt:lpstr>
      <vt:lpstr>Simiiformes (Anthropoidea)</vt:lpstr>
      <vt:lpstr>Slide 32</vt:lpstr>
      <vt:lpstr>Slide 33</vt:lpstr>
      <vt:lpstr>Hominoidea</vt:lpstr>
      <vt:lpstr>Hominoidea: Gibbons</vt:lpstr>
      <vt:lpstr>Hominoidea: Orangutans</vt:lpstr>
      <vt:lpstr>Hominoidea: Gorillas</vt:lpstr>
      <vt:lpstr>Hominoidea: Gorillas</vt:lpstr>
      <vt:lpstr>Slide 39</vt:lpstr>
      <vt:lpstr>Slide 40</vt:lpstr>
      <vt:lpstr>Humans (Homo)</vt:lpstr>
      <vt:lpstr>Slide 42</vt:lpstr>
      <vt:lpstr>Great moments in the study of human evolution: Texts</vt:lpstr>
      <vt:lpstr>Huxley 1863</vt:lpstr>
      <vt:lpstr>Great moments in the study of human evolution: Discoveries</vt:lpstr>
      <vt:lpstr>Slide 46</vt:lpstr>
      <vt:lpstr>Timeline of human species</vt:lpstr>
      <vt:lpstr>Hypotheses of Human Evolution</vt:lpstr>
      <vt:lpstr>Hypotheses of human evolution</vt:lpstr>
      <vt:lpstr>Slide 50</vt:lpstr>
      <vt:lpstr>Slide 51</vt:lpstr>
    </vt:vector>
  </TitlesOfParts>
  <Company>University of New Mexico Medical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panda puffs</dc:creator>
  <cp:lastModifiedBy>panda puffs</cp:lastModifiedBy>
  <cp:revision>262</cp:revision>
  <dcterms:created xsi:type="dcterms:W3CDTF">2018-04-17T02:23:00Z</dcterms:created>
  <dcterms:modified xsi:type="dcterms:W3CDTF">2018-04-17T20:09:14Z</dcterms:modified>
</cp:coreProperties>
</file>