
<file path=[Content_Types].xml><?xml version="1.0" encoding="utf-8"?>
<Types xmlns="http://schemas.openxmlformats.org/package/2006/content-types">
  <Override PartName="/ppt/notesSlides/notesSlide24.xml" ContentType="application/vnd.openxmlformats-officedocument.presentationml.notesSlide+xml"/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39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notesSlides/notesSlide2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notesSlides/notesSlide41.xml" ContentType="application/vnd.openxmlformats-officedocument.presentationml.notesSlid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4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337" r:id="rId11"/>
    <p:sldId id="371" r:id="rId12"/>
    <p:sldId id="268" r:id="rId13"/>
    <p:sldId id="271" r:id="rId14"/>
    <p:sldId id="272" r:id="rId15"/>
    <p:sldId id="273" r:id="rId16"/>
    <p:sldId id="274" r:id="rId17"/>
    <p:sldId id="275" r:id="rId18"/>
    <p:sldId id="276" r:id="rId19"/>
    <p:sldId id="372" r:id="rId20"/>
    <p:sldId id="277" r:id="rId21"/>
    <p:sldId id="278" r:id="rId22"/>
    <p:sldId id="279" r:id="rId23"/>
    <p:sldId id="340" r:id="rId24"/>
    <p:sldId id="281" r:id="rId25"/>
    <p:sldId id="282" r:id="rId26"/>
    <p:sldId id="338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339" r:id="rId35"/>
    <p:sldId id="341" r:id="rId36"/>
    <p:sldId id="342" r:id="rId37"/>
    <p:sldId id="343" r:id="rId38"/>
    <p:sldId id="373" r:id="rId39"/>
    <p:sldId id="344" r:id="rId40"/>
    <p:sldId id="345" r:id="rId41"/>
    <p:sldId id="346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98" d="100"/>
          <a:sy n="98" d="100"/>
        </p:scale>
        <p:origin x="-6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A7C43-8250-994F-951A-E8D27F719FC6}" type="datetimeFigureOut">
              <a:rPr lang="en-US" smtClean="0"/>
              <a:pPr/>
              <a:t>4/11/18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94645-6BCE-AE49-891E-81EED6308AF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A3B7E2-505C-2A47-95A1-FE03810E3FF6}" type="slidenum">
              <a:rPr lang="en-US"/>
              <a:pPr/>
              <a:t>1</a:t>
            </a:fld>
            <a:endParaRPr lang="en-US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D29188-4C5A-224B-8A6B-94D69C801943}" type="slidenum">
              <a:rPr lang="en-US"/>
              <a:pPr/>
              <a:t>10</a:t>
            </a:fld>
            <a:endParaRPr lang="en-U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D29188-4C5A-224B-8A6B-94D69C801943}" type="slidenum">
              <a:rPr lang="en-US"/>
              <a:pPr/>
              <a:t>11</a:t>
            </a:fld>
            <a:endParaRPr lang="en-U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1C36EE-9C1A-6D45-961A-DB63C13C95CD}" type="slidenum">
              <a:rPr lang="en-US"/>
              <a:pPr/>
              <a:t>12</a:t>
            </a:fld>
            <a:endParaRPr lang="en-US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BB6798-1583-4342-9561-AD615C24C690}" type="slidenum">
              <a:rPr lang="en-US"/>
              <a:pPr/>
              <a:t>13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9B244B-A727-2043-838A-D973418878A5}" type="slidenum">
              <a:rPr lang="en-US"/>
              <a:pPr/>
              <a:t>14</a:t>
            </a:fld>
            <a:endParaRPr lang="en-US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665367-4D33-DA42-B7EB-E016ACA8E176}" type="slidenum">
              <a:rPr lang="en-US"/>
              <a:pPr/>
              <a:t>15</a:t>
            </a:fld>
            <a:endParaRPr lang="en-US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E50C46-46EB-1645-BB0E-2A86A946CD22}" type="slidenum">
              <a:rPr lang="en-US"/>
              <a:pPr/>
              <a:t>16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3C4A5A-9C69-BC48-A8DA-D678DC195BE4}" type="slidenum">
              <a:rPr lang="en-US"/>
              <a:pPr/>
              <a:t>17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AD98D0-D86F-724E-B1EF-75DFA1E116C3}" type="slidenum">
              <a:rPr lang="en-US"/>
              <a:pPr/>
              <a:t>18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AD98D0-D86F-724E-B1EF-75DFA1E116C3}" type="slidenum">
              <a:rPr lang="en-US"/>
              <a:pPr/>
              <a:t>19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A3B7E2-505C-2A47-95A1-FE03810E3FF6}" type="slidenum">
              <a:rPr lang="en-US"/>
              <a:pPr/>
              <a:t>2</a:t>
            </a:fld>
            <a:endParaRPr lang="en-US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A4F872-9429-1849-BC13-B83967534E64}" type="slidenum">
              <a:rPr lang="en-US"/>
              <a:pPr/>
              <a:t>20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B51819-64FE-6049-B55C-89878F01401C}" type="slidenum">
              <a:rPr lang="en-US"/>
              <a:pPr/>
              <a:t>21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3F6BA9-AA5B-E643-B54C-43C24EFB5AE6}" type="slidenum">
              <a:rPr lang="en-US"/>
              <a:pPr/>
              <a:t>22</a:t>
            </a:fld>
            <a:endParaRPr lang="en-US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3AEDDC-6AFB-924D-B1BA-7AC3A8582765}" type="slidenum">
              <a:rPr lang="en-US"/>
              <a:pPr/>
              <a:t>23</a:t>
            </a:fld>
            <a:endParaRPr lang="en-US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185BC1-58BF-AF40-8B83-C24AB1CCBAC5}" type="slidenum">
              <a:rPr lang="en-US"/>
              <a:pPr/>
              <a:t>24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C20B3D-D000-864F-BE2D-8B065641B572}" type="slidenum">
              <a:rPr lang="en-US"/>
              <a:pPr/>
              <a:t>25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C20B3D-D000-864F-BE2D-8B065641B572}" type="slidenum">
              <a:rPr lang="en-US"/>
              <a:pPr/>
              <a:t>26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7DEDC2-844A-724F-AE4B-B039B1FF0074}" type="slidenum">
              <a:rPr lang="en-US"/>
              <a:pPr/>
              <a:t>27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EC021E-D749-4247-9F77-ED6C45CCBDF9}" type="slidenum">
              <a:rPr lang="en-US"/>
              <a:pPr/>
              <a:t>28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9E0E74-0929-C14F-BDF8-21FAAB9E614F}" type="slidenum">
              <a:rPr lang="en-US"/>
              <a:pPr/>
              <a:t>29</a:t>
            </a:fld>
            <a:endParaRPr lang="en-US"/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F58246-9346-9D44-B0E1-3F6CA03DCEA3}" type="slidenum">
              <a:rPr lang="en-US"/>
              <a:pPr/>
              <a:t>3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6F9736-009F-3B4C-ACD8-5AE286407C81}" type="slidenum">
              <a:rPr lang="en-US"/>
              <a:pPr/>
              <a:t>30</a:t>
            </a:fld>
            <a:endParaRPr lang="en-US"/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403EAD-E067-CB4E-A5D3-FEB9593485A3}" type="slidenum">
              <a:rPr lang="en-US"/>
              <a:pPr/>
              <a:t>31</a:t>
            </a:fld>
            <a:endParaRPr 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BEE212-AD00-AC4D-BED8-86F20F4B8848}" type="slidenum">
              <a:rPr lang="en-US"/>
              <a:pPr/>
              <a:t>32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64717A-9385-C84E-9B92-94F824AF7152}" type="slidenum">
              <a:rPr lang="en-US"/>
              <a:pPr/>
              <a:t>33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64717A-9385-C84E-9B92-94F824AF7152}" type="slidenum">
              <a:rPr lang="en-US"/>
              <a:pPr/>
              <a:t>34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ACE79C-00DE-504A-A537-28EACADEF44D}" type="slidenum">
              <a:rPr lang="en-US"/>
              <a:pPr/>
              <a:t>35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59FCA1-D76C-974C-834F-2BD76BC9D2AE}" type="slidenum">
              <a:rPr lang="en-US"/>
              <a:pPr/>
              <a:t>36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AB0A46-48DC-A740-BE24-91495FB89EB2}" type="slidenum">
              <a:rPr lang="en-US"/>
              <a:pPr/>
              <a:t>37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AB0A46-48DC-A740-BE24-91495FB89EB2}" type="slidenum">
              <a:rPr lang="en-US"/>
              <a:pPr/>
              <a:t>38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B24C6-C6D0-0E4A-A0BB-BD1D521A32EC}" type="slidenum">
              <a:rPr lang="en-US"/>
              <a:pPr/>
              <a:t>39</a:t>
            </a:fld>
            <a:endParaRPr 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60E419-7A36-0B43-BBB7-FB32597E5544}" type="slidenum">
              <a:rPr lang="en-US"/>
              <a:pPr/>
              <a:t>4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EF2DB4-808B-9A49-AF52-23F3A0648B24}" type="slidenum">
              <a:rPr lang="en-US"/>
              <a:pPr/>
              <a:t>40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EF2DB4-808B-9A49-AF52-23F3A0648B24}" type="slidenum">
              <a:rPr lang="en-US"/>
              <a:pPr/>
              <a:t>41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F2E658-169C-4C47-AAE1-3EF132373E70}" type="slidenum">
              <a:rPr lang="en-US"/>
              <a:pPr/>
              <a:t>5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3E0CD4-3FC2-3246-B172-74695FC8E0B5}" type="slidenum">
              <a:rPr lang="en-US"/>
              <a:pPr/>
              <a:t>6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649DF2-E6DE-504A-A86B-95D264905ADF}" type="slidenum">
              <a:rPr lang="en-US"/>
              <a:pPr/>
              <a:t>7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17C864-61C2-0C4B-8E8D-B8906A74A7AE}" type="slidenum">
              <a:rPr lang="en-US"/>
              <a:pPr/>
              <a:t>8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D29188-4C5A-224B-8A6B-94D69C801943}" type="slidenum">
              <a:rPr lang="en-US"/>
              <a:pPr/>
              <a:t>9</a:t>
            </a:fld>
            <a:endParaRPr lang="en-U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E218-5522-F141-8EDC-9AAE686FA4F7}" type="datetimeFigureOut">
              <a:rPr lang="en-US" smtClean="0"/>
              <a:pPr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DCF3-4138-DF4C-9656-13F7F87DD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E218-5522-F141-8EDC-9AAE686FA4F7}" type="datetimeFigureOut">
              <a:rPr lang="en-US" smtClean="0"/>
              <a:pPr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DCF3-4138-DF4C-9656-13F7F87DD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E218-5522-F141-8EDC-9AAE686FA4F7}" type="datetimeFigureOut">
              <a:rPr lang="en-US" smtClean="0"/>
              <a:pPr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DCF3-4138-DF4C-9656-13F7F87DD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E218-5522-F141-8EDC-9AAE686FA4F7}" type="datetimeFigureOut">
              <a:rPr lang="en-US" smtClean="0"/>
              <a:pPr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DCF3-4138-DF4C-9656-13F7F87DD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E218-5522-F141-8EDC-9AAE686FA4F7}" type="datetimeFigureOut">
              <a:rPr lang="en-US" smtClean="0"/>
              <a:pPr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DCF3-4138-DF4C-9656-13F7F87DD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E218-5522-F141-8EDC-9AAE686FA4F7}" type="datetimeFigureOut">
              <a:rPr lang="en-US" smtClean="0"/>
              <a:pPr/>
              <a:t>4/11/18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DCF3-4138-DF4C-9656-13F7F87DD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E218-5522-F141-8EDC-9AAE686FA4F7}" type="datetimeFigureOut">
              <a:rPr lang="en-US" smtClean="0"/>
              <a:pPr/>
              <a:t>4/11/18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DCF3-4138-DF4C-9656-13F7F87DD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E218-5522-F141-8EDC-9AAE686FA4F7}" type="datetimeFigureOut">
              <a:rPr lang="en-US" smtClean="0"/>
              <a:pPr/>
              <a:t>4/11/18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DCF3-4138-DF4C-9656-13F7F87DD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E218-5522-F141-8EDC-9AAE686FA4F7}" type="datetimeFigureOut">
              <a:rPr lang="en-US" smtClean="0"/>
              <a:pPr/>
              <a:t>4/11/18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DCF3-4138-DF4C-9656-13F7F87DD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E218-5522-F141-8EDC-9AAE686FA4F7}" type="datetimeFigureOut">
              <a:rPr lang="en-US" smtClean="0"/>
              <a:pPr/>
              <a:t>4/11/18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DCF3-4138-DF4C-9656-13F7F87DD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E218-5522-F141-8EDC-9AAE686FA4F7}" type="datetimeFigureOut">
              <a:rPr lang="en-US" smtClean="0"/>
              <a:pPr/>
              <a:t>4/11/18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DCF3-4138-DF4C-9656-13F7F87DD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1E218-5522-F141-8EDC-9AAE686FA4F7}" type="datetimeFigureOut">
              <a:rPr lang="en-US" smtClean="0"/>
              <a:pPr/>
              <a:t>4/11/18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5DCF3-4138-DF4C-9656-13F7F87DD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28.png"/><Relationship Id="rId1" Type="http://schemas.openxmlformats.org/officeDocument/2006/relationships/video" Target="file://localhost/Users/pandapuffs/Downloads/Rare%20Footage%20of%20Baby%20Platypuses%20Hatching.mp4" TargetMode="Externa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32.png"/><Relationship Id="rId1" Type="http://schemas.openxmlformats.org/officeDocument/2006/relationships/video" Target="file://localhost/Users/pandapuffs/Documents/GVZ2017/11AprilGVZpeliculas/Kangaroo.mp4" TargetMode="Externa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39.png"/><Relationship Id="rId1" Type="http://schemas.openxmlformats.org/officeDocument/2006/relationships/video" Target="file://localhost/Users/pandapuffs/Documents/GVZ2017/11AprilGVZpeliculas/koala2.mp4" TargetMode="Externa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50.png"/><Relationship Id="rId1" Type="http://schemas.openxmlformats.org/officeDocument/2006/relationships/video" Target="file://localhost/Users/pandapuffs/Documents/GVZ2017/11AprilGVZpeliculas/ColugoBBC.mp4" TargetMode="Externa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60.png"/><Relationship Id="rId1" Type="http://schemas.openxmlformats.org/officeDocument/2006/relationships/video" Target="file://localhost/Users/pandapuffs/Documents/GVZ2017/GVZPeliculas13April2017/VampireBat.mp4" TargetMode="External"/><Relationship Id="rId2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image" Target="../media/image64.png"/><Relationship Id="rId1" Type="http://schemas.openxmlformats.org/officeDocument/2006/relationships/video" Target="file://localhost/Users/pandapuffs/Documents/GVZ2017/GVZPeliculas13April2017/SlothRoad.mov" TargetMode="Externa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Mammals</a:t>
            </a:r>
          </a:p>
        </p:txBody>
      </p:sp>
      <p:pic>
        <p:nvPicPr>
          <p:cNvPr id="4" name="Picture 3" descr="allen-iverson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600200"/>
            <a:ext cx="6691347" cy="4828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175"/>
            <a:ext cx="8229600" cy="1139825"/>
          </a:xfrm>
        </p:spPr>
        <p:txBody>
          <a:bodyPr/>
          <a:lstStyle/>
          <a:p>
            <a:r>
              <a:rPr lang="en-US" dirty="0"/>
              <a:t>Evolution of mammalian jaw</a:t>
            </a:r>
          </a:p>
        </p:txBody>
      </p:sp>
      <p:pic>
        <p:nvPicPr>
          <p:cNvPr id="9" name="Picture 8" descr="Blausen_0330_EarAnatomy_MiddleE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800"/>
            <a:ext cx="4953000" cy="4953000"/>
          </a:xfrm>
          <a:prstGeom prst="rect">
            <a:avLst/>
          </a:prstGeom>
        </p:spPr>
      </p:pic>
      <p:pic>
        <p:nvPicPr>
          <p:cNvPr id="10" name="Picture 9" descr="CaimanLizardSkullPlai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800600" y="2438400"/>
            <a:ext cx="4191000" cy="23417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14478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quadrate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4642366" y="2127766"/>
            <a:ext cx="1383268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2584965" y="2203966"/>
            <a:ext cx="2373872" cy="1600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39825"/>
          </a:xfrm>
        </p:spPr>
        <p:txBody>
          <a:bodyPr/>
          <a:lstStyle/>
          <a:p>
            <a:r>
              <a:rPr lang="en-US" dirty="0"/>
              <a:t>Evolution of mammalian jaw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t="6997"/>
          <a:stretch>
            <a:fillRect/>
          </a:stretch>
        </p:blipFill>
        <p:spPr>
          <a:xfrm>
            <a:off x="457200" y="1981200"/>
            <a:ext cx="7575826" cy="40513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00400" y="5486400"/>
            <a:ext cx="1676400" cy="914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152400"/>
            <a:ext cx="6019800" cy="1139825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err="1"/>
              <a:t>Synapsids</a:t>
            </a:r>
            <a:r>
              <a:rPr lang="en-US" sz="3200" dirty="0"/>
              <a:t> to </a:t>
            </a:r>
            <a:r>
              <a:rPr lang="en-US" sz="3200" dirty="0" err="1"/>
              <a:t>Mammalia</a:t>
            </a:r>
            <a:r>
              <a:rPr lang="en-US" sz="3200" dirty="0"/>
              <a:t>: </a:t>
            </a:r>
            <a:br>
              <a:rPr lang="en-US" sz="3200" dirty="0"/>
            </a:br>
            <a:r>
              <a:rPr lang="en-US" sz="3200" dirty="0"/>
              <a:t>Skeletal</a:t>
            </a:r>
            <a:r>
              <a:rPr lang="en-US" sz="3200" dirty="0" smtClean="0"/>
              <a:t> evolution of the head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4114800" cy="4525963"/>
          </a:xfrm>
        </p:spPr>
        <p:txBody>
          <a:bodyPr/>
          <a:lstStyle/>
          <a:p>
            <a:r>
              <a:rPr lang="en-US" sz="2400"/>
              <a:t>Teeth</a:t>
            </a:r>
          </a:p>
          <a:p>
            <a:pPr lvl="1"/>
            <a:r>
              <a:rPr lang="en-US" sz="2000"/>
              <a:t>Greater specialization</a:t>
            </a:r>
          </a:p>
          <a:p>
            <a:pPr lvl="1"/>
            <a:r>
              <a:rPr lang="en-US" sz="2000"/>
              <a:t>Heterodont instead of homodont dentition</a:t>
            </a:r>
          </a:p>
          <a:p>
            <a:pPr lvl="2"/>
            <a:r>
              <a:rPr lang="en-US" sz="1800"/>
              <a:t>Regionalization of function</a:t>
            </a:r>
          </a:p>
          <a:p>
            <a:pPr lvl="1"/>
            <a:r>
              <a:rPr lang="en-US" sz="2000"/>
              <a:t>Diphyodont (only two sets of teeth)</a:t>
            </a:r>
          </a:p>
          <a:p>
            <a:r>
              <a:rPr lang="en-US" sz="2600"/>
              <a:t>Secondary palate</a:t>
            </a:r>
          </a:p>
        </p:txBody>
      </p:sp>
      <p:pic>
        <p:nvPicPr>
          <p:cNvPr id="1740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990600"/>
            <a:ext cx="3429000" cy="267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0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3810000"/>
            <a:ext cx="3762375" cy="241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7" descr="teethtyp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6792" y="4038600"/>
            <a:ext cx="3771408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r>
              <a:rPr lang="en-US" sz="3200" dirty="0" err="1"/>
              <a:t>Synapsids</a:t>
            </a:r>
            <a:r>
              <a:rPr lang="en-US" sz="3200" dirty="0"/>
              <a:t> to </a:t>
            </a:r>
            <a:r>
              <a:rPr lang="en-US" sz="3200" dirty="0" err="1"/>
              <a:t>Mammalia</a:t>
            </a:r>
            <a:r>
              <a:rPr lang="en-US" sz="3200" dirty="0"/>
              <a:t>: </a:t>
            </a:r>
            <a:br>
              <a:rPr lang="en-US" sz="3200" dirty="0"/>
            </a:br>
            <a:r>
              <a:rPr lang="en-US" sz="3200" dirty="0"/>
              <a:t>Skeletal</a:t>
            </a:r>
            <a:r>
              <a:rPr lang="en-US" sz="3200" dirty="0" smtClean="0"/>
              <a:t> evolution</a:t>
            </a:r>
            <a:endParaRPr lang="en-US" sz="3200" dirty="0"/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8458200" cy="5029200"/>
          </a:xfrm>
        </p:spPr>
        <p:txBody>
          <a:bodyPr/>
          <a:lstStyle/>
          <a:p>
            <a:r>
              <a:rPr lang="en-US" dirty="0"/>
              <a:t>Position of limbs and limb girdles</a:t>
            </a:r>
          </a:p>
          <a:p>
            <a:pPr lvl="1"/>
            <a:r>
              <a:rPr lang="en-US" dirty="0"/>
              <a:t>Limbs underneath body</a:t>
            </a:r>
          </a:p>
          <a:p>
            <a:pPr lvl="2"/>
            <a:r>
              <a:rPr lang="en-US" dirty="0"/>
              <a:t>"Carrier's constraint"</a:t>
            </a:r>
          </a:p>
          <a:p>
            <a:pPr lvl="2"/>
            <a:r>
              <a:rPr lang="en-US" dirty="0"/>
              <a:t>Upright posture </a:t>
            </a:r>
          </a:p>
          <a:p>
            <a:pPr lvl="2"/>
            <a:r>
              <a:rPr lang="en-US" dirty="0"/>
              <a:t>Higher level of activity</a:t>
            </a:r>
          </a:p>
          <a:p>
            <a:pPr lvl="1"/>
            <a:r>
              <a:rPr lang="en-US" dirty="0"/>
              <a:t>Girdles reduced</a:t>
            </a:r>
          </a:p>
          <a:p>
            <a:pPr lvl="2"/>
            <a:r>
              <a:rPr lang="en-US" dirty="0"/>
              <a:t>More weight supported by limbs</a:t>
            </a:r>
          </a:p>
          <a:p>
            <a:pPr lvl="2"/>
            <a:r>
              <a:rPr lang="en-US" dirty="0"/>
              <a:t>Less cumbersome</a:t>
            </a:r>
          </a:p>
        </p:txBody>
      </p:sp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4800600" y="6324600"/>
            <a:ext cx="28638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00"/>
              <a:t>http://microlnx.com/dinosaurs/images/Synaps5.gif</a:t>
            </a:r>
          </a:p>
        </p:txBody>
      </p:sp>
      <p:pic>
        <p:nvPicPr>
          <p:cNvPr id="17818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4609742"/>
            <a:ext cx="4476750" cy="209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r>
              <a:rPr lang="en-US"/>
              <a:t>Integument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n-US" sz="2400" dirty="0"/>
              <a:t>Diversity of skin</a:t>
            </a:r>
            <a:endParaRPr lang="en-US" sz="2000" dirty="0" smtClean="0"/>
          </a:p>
          <a:p>
            <a:pPr lvl="1"/>
            <a:r>
              <a:rPr lang="en-US" sz="2000" dirty="0"/>
              <a:t>G</a:t>
            </a:r>
            <a:r>
              <a:rPr lang="en-US" sz="2000" dirty="0" smtClean="0"/>
              <a:t>lands</a:t>
            </a:r>
            <a:endParaRPr lang="en-US" sz="2000" dirty="0"/>
          </a:p>
          <a:p>
            <a:pPr lvl="2"/>
            <a:r>
              <a:rPr lang="en-US" sz="1800" dirty="0" err="1"/>
              <a:t>Eccrine</a:t>
            </a:r>
            <a:r>
              <a:rPr lang="en-US" sz="1800" dirty="0"/>
              <a:t>, </a:t>
            </a:r>
            <a:r>
              <a:rPr lang="en-US" sz="1800" dirty="0" err="1"/>
              <a:t>apocrine</a:t>
            </a:r>
            <a:r>
              <a:rPr lang="en-US" sz="1800" dirty="0"/>
              <a:t>, sebaceous, mammary</a:t>
            </a:r>
          </a:p>
          <a:p>
            <a:pPr lvl="1"/>
            <a:r>
              <a:rPr lang="en-US" sz="2000" dirty="0"/>
              <a:t>Nails, claws, hoofs, horns, antlers</a:t>
            </a:r>
          </a:p>
          <a:p>
            <a:pPr lvl="2"/>
            <a:r>
              <a:rPr lang="en-US" sz="1800" dirty="0"/>
              <a:t>Locomotion, predation, defense, display</a:t>
            </a:r>
          </a:p>
          <a:p>
            <a:r>
              <a:rPr lang="en-US" sz="2400" dirty="0"/>
              <a:t>Hair/Fur</a:t>
            </a:r>
          </a:p>
          <a:p>
            <a:pPr lvl="1"/>
            <a:r>
              <a:rPr lang="en-US" sz="2000" dirty="0"/>
              <a:t>Camouflage, communication, sensation, protection, insulation</a:t>
            </a:r>
          </a:p>
          <a:p>
            <a:pPr lvl="1"/>
            <a:r>
              <a:rPr lang="en-US" sz="2000" dirty="0"/>
              <a:t>Molting</a:t>
            </a:r>
          </a:p>
        </p:txBody>
      </p:sp>
      <p:pic>
        <p:nvPicPr>
          <p:cNvPr id="1945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4591050"/>
            <a:ext cx="21336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4572000"/>
            <a:ext cx="2362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6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466725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/>
              <a:t>Internal Anatomy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Adipose tissue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Insulation, metabolic processes, brown fat for heat generation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Cardiovascular system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Complete ventricular septum,</a:t>
            </a:r>
            <a:r>
              <a:rPr lang="en-US" sz="2000" dirty="0" smtClean="0"/>
              <a:t> </a:t>
            </a:r>
            <a:r>
              <a:rPr lang="en-US" sz="2000" dirty="0" err="1" smtClean="0"/>
              <a:t>anucleate</a:t>
            </a:r>
            <a:r>
              <a:rPr lang="en-US" sz="2000" dirty="0" smtClean="0"/>
              <a:t> </a:t>
            </a:r>
            <a:r>
              <a:rPr lang="en-US" sz="2000" dirty="0"/>
              <a:t>erythrocytes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Respiratory system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Developed lungs, diaphragm</a:t>
            </a:r>
          </a:p>
          <a:p>
            <a:pPr>
              <a:lnSpc>
                <a:spcPct val="90000"/>
              </a:lnSpc>
            </a:pPr>
            <a:r>
              <a:rPr lang="en-US" sz="2400" dirty="0" err="1"/>
              <a:t>Urogenital</a:t>
            </a:r>
            <a:r>
              <a:rPr lang="en-US" sz="2400" dirty="0"/>
              <a:t> System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lack of </a:t>
            </a:r>
            <a:r>
              <a:rPr lang="en-US" sz="2000" dirty="0" err="1"/>
              <a:t>cloaca</a:t>
            </a:r>
            <a:r>
              <a:rPr lang="en-US" sz="2000" dirty="0"/>
              <a:t> (except </a:t>
            </a:r>
            <a:r>
              <a:rPr lang="en-US" sz="2000" dirty="0" err="1"/>
              <a:t>monotremes</a:t>
            </a:r>
            <a:r>
              <a:rPr lang="en-US" sz="2000" dirty="0"/>
              <a:t>)</a:t>
            </a:r>
          </a:p>
        </p:txBody>
      </p:sp>
      <p:pic>
        <p:nvPicPr>
          <p:cNvPr id="1986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3690164"/>
            <a:ext cx="2205038" cy="301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/>
              <a:t>Mammal reproduction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98638"/>
            <a:ext cx="8534400" cy="4525962"/>
          </a:xfrm>
        </p:spPr>
        <p:txBody>
          <a:bodyPr/>
          <a:lstStyle/>
          <a:p>
            <a:r>
              <a:rPr lang="en-US" dirty="0"/>
              <a:t>Genetic sex determination (XY)</a:t>
            </a:r>
          </a:p>
          <a:p>
            <a:r>
              <a:rPr lang="en-US" dirty="0"/>
              <a:t>Internal fertilization</a:t>
            </a:r>
          </a:p>
          <a:p>
            <a:r>
              <a:rPr lang="en-US" dirty="0"/>
              <a:t>Oviparity (</a:t>
            </a:r>
            <a:r>
              <a:rPr lang="en-US" dirty="0" err="1" smtClean="0"/>
              <a:t>Monotremata</a:t>
            </a:r>
            <a:r>
              <a:rPr lang="en-US" dirty="0" smtClean="0"/>
              <a:t>) </a:t>
            </a:r>
            <a:r>
              <a:rPr lang="en-US" dirty="0"/>
              <a:t>or </a:t>
            </a:r>
            <a:r>
              <a:rPr lang="en-US" dirty="0" err="1"/>
              <a:t>viviparity</a:t>
            </a:r>
            <a:r>
              <a:rPr lang="en-US" dirty="0"/>
              <a:t> (other lineages)</a:t>
            </a:r>
          </a:p>
          <a:p>
            <a:r>
              <a:rPr lang="en-US" dirty="0">
                <a:sym typeface="Wingdings" charset="2"/>
              </a:rPr>
              <a:t> Variation in structure of reproductive tract and penis, gestation time, </a:t>
            </a:r>
            <a:r>
              <a:rPr lang="en-US" dirty="0" err="1">
                <a:sym typeface="Wingdings" charset="2"/>
              </a:rPr>
              <a:t>cloaca</a:t>
            </a:r>
            <a:r>
              <a:rPr lang="en-US" dirty="0">
                <a:sym typeface="Wingdings" charset="2"/>
              </a:rPr>
              <a:t>, parental care</a:t>
            </a:r>
          </a:p>
          <a:p>
            <a:r>
              <a:rPr lang="en-US" dirty="0">
                <a:sym typeface="Wingdings" charset="2"/>
              </a:rPr>
              <a:t>lactation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Mammalian Lineages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err="1" smtClean="0"/>
              <a:t>Monotremata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err="1" smtClean="0"/>
              <a:t>Theria</a:t>
            </a:r>
            <a:endParaRPr lang="en-US" dirty="0"/>
          </a:p>
          <a:p>
            <a:pPr lvl="2">
              <a:lnSpc>
                <a:spcPct val="90000"/>
              </a:lnSpc>
            </a:pPr>
            <a:r>
              <a:rPr lang="en-US" dirty="0" err="1"/>
              <a:t>Metatheria</a:t>
            </a:r>
            <a:r>
              <a:rPr lang="en-US" dirty="0"/>
              <a:t> (</a:t>
            </a:r>
            <a:r>
              <a:rPr lang="en-US" dirty="0" err="1"/>
              <a:t>Marsupialia</a:t>
            </a:r>
            <a:r>
              <a:rPr lang="en-US" dirty="0"/>
              <a:t>)</a:t>
            </a:r>
          </a:p>
          <a:p>
            <a:pPr lvl="2">
              <a:lnSpc>
                <a:spcPct val="90000"/>
              </a:lnSpc>
            </a:pPr>
            <a:r>
              <a:rPr lang="en-US" dirty="0" err="1"/>
              <a:t>Eutheria</a:t>
            </a:r>
            <a:r>
              <a:rPr lang="en-US" dirty="0"/>
              <a:t> (</a:t>
            </a:r>
            <a:r>
              <a:rPr lang="en-US" dirty="0" err="1"/>
              <a:t>Placentalia</a:t>
            </a:r>
            <a:r>
              <a:rPr lang="en-US" dirty="0"/>
              <a:t>)</a:t>
            </a:r>
          </a:p>
        </p:txBody>
      </p:sp>
      <p:pic>
        <p:nvPicPr>
          <p:cNvPr id="28676" name="Picture 4" descr="mammal-phylogeny"/>
          <p:cNvPicPr>
            <a:picLocks noChangeAspect="1" noChangeArrowheads="1"/>
          </p:cNvPicPr>
          <p:nvPr/>
        </p:nvPicPr>
        <p:blipFill>
          <a:blip r:embed="rId3"/>
          <a:srcRect b="8333"/>
          <a:stretch>
            <a:fillRect/>
          </a:stretch>
        </p:blipFill>
        <p:spPr bwMode="auto">
          <a:xfrm>
            <a:off x="4320232" y="3657600"/>
            <a:ext cx="4611044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r>
              <a:rPr lang="en-US" sz="4000"/>
              <a:t>Prototheria: Monotremata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err="1"/>
              <a:t>Plesiomorphic</a:t>
            </a:r>
            <a:r>
              <a:rPr lang="en-US" sz="2400" dirty="0" smtClean="0"/>
              <a:t> conditions</a:t>
            </a:r>
            <a:r>
              <a:rPr lang="en-US" sz="2400" dirty="0"/>
              <a:t>:</a:t>
            </a:r>
            <a:endParaRPr lang="en-US" sz="2400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lay </a:t>
            </a:r>
            <a:r>
              <a:rPr lang="en-US" sz="2000" dirty="0"/>
              <a:t>eggs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lack </a:t>
            </a:r>
            <a:r>
              <a:rPr lang="en-US" sz="2000" dirty="0" err="1"/>
              <a:t>pinnae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lack nipples</a:t>
            </a:r>
            <a:endParaRPr lang="en-US" sz="2000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robust </a:t>
            </a:r>
            <a:r>
              <a:rPr lang="en-US" sz="2000" dirty="0"/>
              <a:t>pectoral girdle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more sprawling gait</a:t>
            </a:r>
          </a:p>
          <a:p>
            <a:pPr lvl="1">
              <a:lnSpc>
                <a:spcPct val="80000"/>
              </a:lnSpc>
            </a:pPr>
            <a:r>
              <a:rPr lang="en-US" sz="2000" dirty="0" err="1"/>
              <a:t>cloaca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 err="1"/>
              <a:t>Monotreme</a:t>
            </a:r>
            <a:r>
              <a:rPr lang="en-US" sz="2400" dirty="0"/>
              <a:t> </a:t>
            </a:r>
            <a:r>
              <a:rPr lang="en-US" sz="2400" dirty="0" err="1"/>
              <a:t>synapomorphies</a:t>
            </a:r>
            <a:r>
              <a:rPr lang="en-US" sz="2400" dirty="0"/>
              <a:t>:</a:t>
            </a:r>
            <a:endParaRPr lang="en-US" sz="2400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loss </a:t>
            </a:r>
            <a:r>
              <a:rPr lang="en-US" sz="2000" dirty="0"/>
              <a:t>of teeth</a:t>
            </a:r>
            <a:endParaRPr lang="en-US" sz="2000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leathery </a:t>
            </a:r>
            <a:r>
              <a:rPr lang="en-US" sz="2000" dirty="0"/>
              <a:t>"beak" with electromagnetic sensors</a:t>
            </a:r>
            <a:endParaRPr lang="en-US" sz="2000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poison </a:t>
            </a:r>
            <a:r>
              <a:rPr lang="en-US" sz="2000" dirty="0"/>
              <a:t>spines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3-5 </a:t>
            </a:r>
            <a:r>
              <a:rPr lang="en-US" sz="2400" dirty="0"/>
              <a:t>extant species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Platypus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Echidnas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Australia, New Guinea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676400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4938829"/>
            <a:ext cx="2971800" cy="1766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r>
              <a:rPr lang="en-US" sz="4000"/>
              <a:t>Prototheria: Monotremata</a:t>
            </a:r>
          </a:p>
        </p:txBody>
      </p:sp>
      <p:pic>
        <p:nvPicPr>
          <p:cNvPr id="7" name="Rare Footage of Baby Platypuses Hatching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2573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terrestrial-mammal-species-richness-map-65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71" y="609600"/>
            <a:ext cx="7462345" cy="541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7772400" cy="1143000"/>
          </a:xfrm>
        </p:spPr>
        <p:txBody>
          <a:bodyPr/>
          <a:lstStyle/>
          <a:p>
            <a:r>
              <a:rPr lang="en-US" sz="4000" dirty="0" err="1" smtClean="0"/>
              <a:t>Metatheria/Marsupialia</a:t>
            </a:r>
            <a:endParaRPr lang="en-US" sz="4000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600200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7 Extant Orders, 18 Families, 275 Species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Mostly South American and Australasian</a:t>
            </a:r>
            <a:endParaRPr lang="en-US" sz="2400" dirty="0" smtClean="0"/>
          </a:p>
          <a:p>
            <a:pPr>
              <a:lnSpc>
                <a:spcPct val="90000"/>
              </a:lnSpc>
              <a:buNone/>
            </a:pPr>
            <a:endParaRPr lang="en-US" sz="2400" dirty="0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4999" y="2895600"/>
            <a:ext cx="5531587" cy="386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/>
              <a:t>Marsupial Reproduction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772400" cy="50292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Split vagina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Meets </a:t>
            </a:r>
            <a:r>
              <a:rPr lang="en-US" sz="2000" dirty="0" err="1"/>
              <a:t>anteriorly</a:t>
            </a:r>
            <a:r>
              <a:rPr lang="en-US" sz="2000" dirty="0"/>
              <a:t> then diverges into two vaginas/uteri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Birth through middle </a:t>
            </a:r>
            <a:r>
              <a:rPr lang="en-US" sz="2000" dirty="0" err="1"/>
              <a:t>pseudovaginal</a:t>
            </a:r>
            <a:r>
              <a:rPr lang="en-US" sz="2000" dirty="0"/>
              <a:t> canal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Transient shell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Evidence of oviparous ancestry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Embryonic development extreme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Neonates with well developed forelimbs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Lungs well developed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Jaws, palate, face muscles, tongue developed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r="48980" b="50812"/>
          <a:stretch>
            <a:fillRect/>
          </a:stretch>
        </p:blipFill>
        <p:spPr>
          <a:xfrm>
            <a:off x="5867400" y="2520950"/>
            <a:ext cx="2819400" cy="3471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Marsupial Reproduction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410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Pouch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/>
              <a:t>Neonates climb into pouch to nipples</a:t>
            </a:r>
          </a:p>
          <a:p>
            <a:pPr>
              <a:lnSpc>
                <a:spcPct val="90000"/>
              </a:lnSpc>
            </a:pPr>
            <a:r>
              <a:rPr lang="en-US" dirty="0"/>
              <a:t>Milk composition variable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Watery and protein rich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Thicker and fat rich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Nipples independent of each other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2209800"/>
            <a:ext cx="3314700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angaroo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46100" y="1143000"/>
            <a:ext cx="80518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Marsupialia: Didelphimorphia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South and North America</a:t>
            </a:r>
          </a:p>
          <a:p>
            <a:pPr>
              <a:lnSpc>
                <a:spcPct val="90000"/>
              </a:lnSpc>
            </a:pPr>
            <a:r>
              <a:rPr lang="en-US" sz="2800"/>
              <a:t>Family: Didelphidae</a:t>
            </a:r>
          </a:p>
          <a:p>
            <a:pPr>
              <a:lnSpc>
                <a:spcPct val="90000"/>
              </a:lnSpc>
            </a:pPr>
            <a:r>
              <a:rPr lang="en-US" sz="2800"/>
              <a:t>New World opossums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886200"/>
            <a:ext cx="28194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3276600"/>
            <a:ext cx="419100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/>
              <a:t>Marsupialia: Diprotodontia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sz="2400" dirty="0"/>
              <a:t>Australasia</a:t>
            </a:r>
          </a:p>
          <a:p>
            <a:r>
              <a:rPr lang="en-US" sz="2400" dirty="0"/>
              <a:t>8 families, 120 species</a:t>
            </a:r>
          </a:p>
          <a:p>
            <a:r>
              <a:rPr lang="en-US" sz="2400" dirty="0"/>
              <a:t>Kangaroos, koalas, wombats, gliders etc.</a:t>
            </a:r>
          </a:p>
          <a:p>
            <a:r>
              <a:rPr lang="en-US" sz="2400" dirty="0" err="1"/>
              <a:t>Diprotodont</a:t>
            </a:r>
            <a:r>
              <a:rPr lang="en-US" sz="2400" dirty="0"/>
              <a:t> and </a:t>
            </a:r>
            <a:r>
              <a:rPr lang="en-US" sz="2400" dirty="0" err="1"/>
              <a:t>syndactylous</a:t>
            </a:r>
            <a:endParaRPr lang="en-US" sz="2400" dirty="0" smtClean="0"/>
          </a:p>
          <a:p>
            <a:endParaRPr lang="en-US" sz="2400" dirty="0"/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0" y="4648200"/>
            <a:ext cx="150336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434340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0" y="4097338"/>
            <a:ext cx="3276600" cy="276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30698" y="1905000"/>
            <a:ext cx="2860902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oala2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/>
              <a:t>Marsupialia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8229600" cy="2895600"/>
          </a:xfrm>
        </p:spPr>
        <p:txBody>
          <a:bodyPr/>
          <a:lstStyle/>
          <a:p>
            <a:r>
              <a:rPr lang="en-US" sz="2400"/>
              <a:t>Paucituberculata (shrew-, rat-opossums) South America</a:t>
            </a:r>
          </a:p>
          <a:p>
            <a:r>
              <a:rPr lang="en-US" sz="2400"/>
              <a:t>Microbiotheria (monito del monte) South America</a:t>
            </a:r>
          </a:p>
          <a:p>
            <a:r>
              <a:rPr lang="en-US" sz="2400"/>
              <a:t>Dasyuromorphia (carnivorous marsupials) Australasia</a:t>
            </a:r>
          </a:p>
          <a:p>
            <a:r>
              <a:rPr lang="en-US" sz="2400"/>
              <a:t>Peramelemorphia (bandicoots, bilbies) Australasia</a:t>
            </a:r>
          </a:p>
          <a:p>
            <a:r>
              <a:rPr lang="en-US" sz="2400"/>
              <a:t>Notoryctomorphia (marsupial moles) Australasia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4648200"/>
            <a:ext cx="3352800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4191000"/>
            <a:ext cx="210661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4876800"/>
            <a:ext cx="19050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229600" cy="1139825"/>
          </a:xfrm>
        </p:spPr>
        <p:txBody>
          <a:bodyPr/>
          <a:lstStyle/>
          <a:p>
            <a:r>
              <a:rPr lang="en-US"/>
              <a:t>Eutheria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027238"/>
            <a:ext cx="8915400" cy="4906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18 Orders, 89 Families, ~4000 species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Worldwide in distribution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High metabolism and activity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Distinguished from non-</a:t>
            </a:r>
            <a:r>
              <a:rPr lang="en-US" sz="2800" dirty="0" err="1"/>
              <a:t>Eutherian</a:t>
            </a:r>
            <a:r>
              <a:rPr lang="en-US" sz="2800" dirty="0"/>
              <a:t> mammals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Limbs, jaws, teeth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auditory </a:t>
            </a:r>
            <a:r>
              <a:rPr lang="en-US" sz="2400" dirty="0" err="1"/>
              <a:t>bullae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loss of </a:t>
            </a:r>
            <a:r>
              <a:rPr lang="en-US" sz="2400" dirty="0" err="1"/>
              <a:t>epipubic</a:t>
            </a:r>
            <a:r>
              <a:rPr lang="en-US" sz="2400" dirty="0"/>
              <a:t> </a:t>
            </a:r>
            <a:r>
              <a:rPr lang="en-US" sz="2400" dirty="0" smtClean="0"/>
              <a:t>bones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reproduction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4" name="Picture 3" descr="bat-pictu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166" y="4076700"/>
            <a:ext cx="3439583" cy="247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229600" cy="1143000"/>
          </a:xfrm>
        </p:spPr>
        <p:txBody>
          <a:bodyPr/>
          <a:lstStyle/>
          <a:p>
            <a:pPr algn="l"/>
            <a:r>
              <a:rPr lang="en-US"/>
              <a:t>Eutherian Reproduction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4058081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Single vagina but bipartite uterus (in most)</a:t>
            </a:r>
          </a:p>
          <a:p>
            <a:pPr>
              <a:lnSpc>
                <a:spcPct val="90000"/>
              </a:lnSpc>
            </a:pPr>
            <a:r>
              <a:rPr lang="en-US" sz="2800"/>
              <a:t>Prolonged gestation</a:t>
            </a:r>
          </a:p>
          <a:p>
            <a:pPr>
              <a:lnSpc>
                <a:spcPct val="90000"/>
              </a:lnSpc>
            </a:pPr>
            <a:r>
              <a:rPr lang="en-US" sz="2800"/>
              <a:t>Complex well developed placenta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Choriovitelline and Chorioallantoic placentas</a:t>
            </a:r>
          </a:p>
          <a:p>
            <a:pPr>
              <a:lnSpc>
                <a:spcPct val="90000"/>
              </a:lnSpc>
            </a:pPr>
            <a:r>
              <a:rPr lang="en-US" sz="2800"/>
              <a:t>Neonates either altricial or precocial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Lactation necessary but duration shorter than gestation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281" y="946150"/>
            <a:ext cx="4628719" cy="5911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/>
              <a:t>Synapsida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r>
              <a:rPr lang="en-US" sz="2400" dirty="0"/>
              <a:t>Includes</a:t>
            </a:r>
            <a:r>
              <a:rPr lang="en-US" sz="2400" dirty="0" smtClean="0"/>
              <a:t> extinct sister groups of Mammalia ("non</a:t>
            </a:r>
            <a:r>
              <a:rPr lang="en-US" sz="2400" dirty="0"/>
              <a:t>-mammalian </a:t>
            </a:r>
            <a:r>
              <a:rPr lang="en-US" sz="2400" dirty="0" err="1" smtClean="0"/>
              <a:t>synapsids</a:t>
            </a:r>
            <a:r>
              <a:rPr lang="en-US" sz="2400" dirty="0" smtClean="0"/>
              <a:t>," "stem mammals," "mammal-like reptiles") and mammals</a:t>
            </a:r>
          </a:p>
          <a:p>
            <a:r>
              <a:rPr lang="en-US" sz="2400" dirty="0"/>
              <a:t>A single lateral temporal </a:t>
            </a:r>
            <a:r>
              <a:rPr lang="en-US" sz="2400" dirty="0" err="1"/>
              <a:t>fenestra</a:t>
            </a:r>
            <a:endParaRPr lang="en-US" sz="2400" dirty="0"/>
          </a:p>
          <a:p>
            <a:pPr lvl="1"/>
            <a:r>
              <a:rPr lang="en-US" sz="2000" dirty="0"/>
              <a:t>Review: </a:t>
            </a:r>
            <a:r>
              <a:rPr lang="en-US" sz="2000" dirty="0" err="1" smtClean="0"/>
              <a:t>Anapsida</a:t>
            </a:r>
            <a:r>
              <a:rPr lang="en-US" sz="2000" dirty="0" smtClean="0"/>
              <a:t> </a:t>
            </a:r>
            <a:r>
              <a:rPr lang="en-US" sz="2000" dirty="0"/>
              <a:t>= turtles; </a:t>
            </a:r>
            <a:r>
              <a:rPr lang="en-US" sz="2000" dirty="0" err="1"/>
              <a:t>Diapsida</a:t>
            </a:r>
            <a:r>
              <a:rPr lang="en-US" sz="2000" dirty="0"/>
              <a:t> = birds, snakes, </a:t>
            </a:r>
            <a:r>
              <a:rPr lang="en-US" sz="2000" dirty="0" smtClean="0"/>
              <a:t>lizards (and </a:t>
            </a:r>
            <a:r>
              <a:rPr lang="en-US" sz="2000" dirty="0" err="1" smtClean="0"/>
              <a:t>Anapsida</a:t>
            </a:r>
            <a:r>
              <a:rPr lang="en-US" sz="2000" dirty="0" smtClean="0"/>
              <a:t>)</a:t>
            </a:r>
          </a:p>
          <a:p>
            <a:r>
              <a:rPr lang="en-US" sz="2400" dirty="0"/>
              <a:t>A stem-based name: All species more closely related to </a:t>
            </a:r>
            <a:r>
              <a:rPr lang="en-US" sz="2400" dirty="0" err="1"/>
              <a:t>Mammalia</a:t>
            </a:r>
            <a:r>
              <a:rPr lang="en-US" sz="2400" dirty="0"/>
              <a:t> than to </a:t>
            </a:r>
            <a:r>
              <a:rPr lang="en-US" sz="2400" dirty="0" err="1"/>
              <a:t>Reptilia</a:t>
            </a:r>
            <a:endParaRPr lang="en-US" sz="2400" dirty="0"/>
          </a:p>
        </p:txBody>
      </p:sp>
      <p:pic>
        <p:nvPicPr>
          <p:cNvPr id="4" name="Picture 3" descr="EdaphosaurusDB.jpg"/>
          <p:cNvPicPr>
            <a:picLocks noChangeAspect="1"/>
          </p:cNvPicPr>
          <p:nvPr/>
        </p:nvPicPr>
        <p:blipFill>
          <a:blip r:embed="rId3"/>
          <a:srcRect b="20000"/>
          <a:stretch>
            <a:fillRect/>
          </a:stretch>
        </p:blipFill>
        <p:spPr>
          <a:xfrm>
            <a:off x="2438400" y="4439920"/>
            <a:ext cx="3962400" cy="2113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04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2362200"/>
            <a:ext cx="5791200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/>
              <a:t>Eutheria: </a:t>
            </a:r>
            <a:r>
              <a:t>Eulipotyphla</a:t>
            </a:r>
            <a:r>
              <a:rPr b="1"/>
              <a:t/>
            </a:r>
            <a:br>
              <a:rPr b="1"/>
            </a:b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All continents except Australia, SA and Antarctica</a:t>
            </a:r>
          </a:p>
          <a:p>
            <a:pPr>
              <a:lnSpc>
                <a:spcPct val="90000"/>
              </a:lnSpc>
            </a:pPr>
            <a:r>
              <a:rPr lang="en-US" dirty="0"/>
              <a:t>2 </a:t>
            </a:r>
            <a:r>
              <a:rPr lang="en-US" dirty="0" err="1"/>
              <a:t>g</a:t>
            </a:r>
            <a:r>
              <a:rPr lang="en-US" dirty="0"/>
              <a:t> to 1 kg</a:t>
            </a:r>
          </a:p>
          <a:p>
            <a:pPr>
              <a:lnSpc>
                <a:spcPct val="90000"/>
              </a:lnSpc>
            </a:pPr>
            <a:r>
              <a:rPr lang="en-US" dirty="0"/>
              <a:t>Diverse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6 families, 350 </a:t>
            </a:r>
            <a:r>
              <a:rPr lang="en-US" dirty="0" err="1"/>
              <a:t>spp</a:t>
            </a:r>
            <a:r>
              <a:rPr lang="en-US" dirty="0"/>
              <a:t>, including shrews, moles, hedgehogs</a:t>
            </a: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err="1" smtClean="0"/>
              <a:t>Fossorial</a:t>
            </a:r>
            <a:r>
              <a:rPr lang="en-US" dirty="0"/>
              <a:t>, semi-</a:t>
            </a:r>
            <a:r>
              <a:rPr lang="en-US" dirty="0" err="1"/>
              <a:t>fossorial</a:t>
            </a:r>
            <a:r>
              <a:rPr lang="en-US" dirty="0"/>
              <a:t>, terrestrial</a:t>
            </a: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err="1" smtClean="0"/>
              <a:t>Pinnae</a:t>
            </a:r>
            <a:r>
              <a:rPr lang="en-US" dirty="0" smtClean="0"/>
              <a:t> and eyes absent or reduced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505200"/>
            <a:ext cx="43434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0" y="1981200"/>
            <a:ext cx="47625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Eutheria: Dermoptera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Colugos, "flying lemurs"</a:t>
            </a:r>
          </a:p>
          <a:p>
            <a:pPr>
              <a:lnSpc>
                <a:spcPct val="90000"/>
              </a:lnSpc>
            </a:pPr>
            <a:r>
              <a:rPr lang="en-US" sz="2400"/>
              <a:t>Family: Cynocephalidae (“skin-winged”)</a:t>
            </a:r>
          </a:p>
          <a:p>
            <a:pPr>
              <a:lnSpc>
                <a:spcPct val="90000"/>
              </a:lnSpc>
            </a:pPr>
            <a:r>
              <a:rPr lang="en-US" sz="2400"/>
              <a:t>Indonesia</a:t>
            </a:r>
          </a:p>
          <a:p>
            <a:pPr>
              <a:lnSpc>
                <a:spcPct val="90000"/>
              </a:lnSpc>
            </a:pPr>
            <a:r>
              <a:rPr lang="en-US" sz="2400"/>
              <a:t>Arboreal folivores</a:t>
            </a:r>
          </a:p>
          <a:p>
            <a:pPr>
              <a:lnSpc>
                <a:spcPct val="90000"/>
              </a:lnSpc>
            </a:pPr>
            <a:r>
              <a:rPr lang="en-US" sz="2400"/>
              <a:t>Patagium for gliding</a:t>
            </a:r>
          </a:p>
          <a:p>
            <a:pPr>
              <a:lnSpc>
                <a:spcPct val="90000"/>
              </a:lnSpc>
            </a:pPr>
            <a:r>
              <a:rPr lang="en-US" sz="2400"/>
              <a:t>To .5 m, 2 kg</a:t>
            </a:r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endParaRPr lang="en-US" sz="2400"/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3"/>
          <a:srcRect l="10146"/>
          <a:stretch>
            <a:fillRect/>
          </a:stretch>
        </p:blipFill>
        <p:spPr bwMode="auto">
          <a:xfrm>
            <a:off x="5181600" y="3886200"/>
            <a:ext cx="327660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Eutheria: Dermoptera</a:t>
            </a:r>
          </a:p>
        </p:txBody>
      </p:sp>
      <p:pic>
        <p:nvPicPr>
          <p:cNvPr id="6" name="ColugoBBC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47700" y="1600200"/>
            <a:ext cx="78486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Eutheria: Chiroptera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1874838"/>
            <a:ext cx="8229600" cy="4830762"/>
          </a:xfrm>
        </p:spPr>
        <p:txBody>
          <a:bodyPr/>
          <a:lstStyle/>
          <a:p>
            <a:r>
              <a:rPr lang="en-US" sz="2400" dirty="0"/>
              <a:t>Worldwide except Antarctica</a:t>
            </a:r>
          </a:p>
          <a:p>
            <a:r>
              <a:rPr lang="en-US" sz="2400" dirty="0"/>
              <a:t>Powered flight – key innovation</a:t>
            </a:r>
          </a:p>
          <a:p>
            <a:r>
              <a:rPr lang="en-US" sz="2400" dirty="0" err="1"/>
              <a:t>Megachiroptera</a:t>
            </a:r>
            <a:r>
              <a:rPr lang="en-US" sz="2400" dirty="0"/>
              <a:t> (Old World fruit bats)</a:t>
            </a:r>
          </a:p>
          <a:p>
            <a:pPr lvl="1"/>
            <a:r>
              <a:rPr lang="en-US" sz="2000" dirty="0"/>
              <a:t>Family: </a:t>
            </a:r>
            <a:r>
              <a:rPr lang="en-US" sz="2000" dirty="0" err="1"/>
              <a:t>Pteropodidae</a:t>
            </a:r>
            <a:r>
              <a:rPr lang="en-US" sz="2000" dirty="0"/>
              <a:t> (166 species)</a:t>
            </a:r>
          </a:p>
          <a:p>
            <a:pPr lvl="1"/>
            <a:r>
              <a:rPr lang="en-US" sz="2000" dirty="0"/>
              <a:t>Fruit eaters, large size, no echolocation</a:t>
            </a:r>
          </a:p>
          <a:p>
            <a:r>
              <a:rPr lang="en-US" sz="2400" dirty="0" err="1"/>
              <a:t>Microchiroptera</a:t>
            </a:r>
            <a:endParaRPr lang="en-US" sz="2400" dirty="0"/>
          </a:p>
          <a:p>
            <a:pPr lvl="1"/>
            <a:r>
              <a:rPr lang="en-US" sz="2000" dirty="0"/>
              <a:t>16 families, ~ 760 species</a:t>
            </a:r>
          </a:p>
          <a:p>
            <a:pPr lvl="1"/>
            <a:r>
              <a:rPr lang="en-US" sz="2000" dirty="0"/>
              <a:t>Diverse ecologies and life histories</a:t>
            </a:r>
          </a:p>
          <a:p>
            <a:pPr lvl="1"/>
            <a:r>
              <a:rPr lang="en-US" sz="2000" dirty="0"/>
              <a:t>Eat insects, vertebrates, blood</a:t>
            </a:r>
          </a:p>
          <a:p>
            <a:pPr lvl="1"/>
            <a:r>
              <a:rPr lang="en-US" sz="2000" dirty="0"/>
              <a:t>Echolocation</a:t>
            </a:r>
          </a:p>
          <a:p>
            <a:r>
              <a:rPr lang="en-US" sz="2400" dirty="0"/>
              <a:t>Yinpterochiroptera (megabats+), Yangochiroptera</a:t>
            </a:r>
          </a:p>
          <a:p>
            <a:pPr lvl="1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438400"/>
            <a:ext cx="32400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2209800"/>
            <a:ext cx="30003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228600"/>
            <a:ext cx="38862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/>
          <a:srcRect r="14285"/>
          <a:stretch>
            <a:fillRect/>
          </a:stretch>
        </p:blipFill>
        <p:spPr bwMode="auto">
          <a:xfrm>
            <a:off x="152400" y="152400"/>
            <a:ext cx="27432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4"/>
          <a:srcRect t="21671"/>
          <a:stretch>
            <a:fillRect/>
          </a:stretch>
        </p:blipFill>
        <p:spPr bwMode="auto">
          <a:xfrm>
            <a:off x="3124200" y="152400"/>
            <a:ext cx="57150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5"/>
          <a:srcRect t="20000"/>
          <a:stretch>
            <a:fillRect/>
          </a:stretch>
        </p:blipFill>
        <p:spPr bwMode="auto">
          <a:xfrm>
            <a:off x="6096000" y="4191000"/>
            <a:ext cx="3048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52400" y="3200400"/>
            <a:ext cx="28575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77000" y="1981200"/>
            <a:ext cx="266700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67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67000" y="3581400"/>
            <a:ext cx="33718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ampireBat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Eutheria: Xenarthra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North and South America</a:t>
            </a:r>
          </a:p>
          <a:p>
            <a:pPr>
              <a:lnSpc>
                <a:spcPct val="90000"/>
              </a:lnSpc>
            </a:pPr>
            <a:r>
              <a:rPr lang="en-US"/>
              <a:t>4 families including sloths, anteaters, armadillos</a:t>
            </a:r>
          </a:p>
          <a:p>
            <a:pPr>
              <a:lnSpc>
                <a:spcPct val="90000"/>
              </a:lnSpc>
            </a:pPr>
            <a:r>
              <a:rPr lang="en-US"/>
              <a:t>Teeth reduced or absent</a:t>
            </a:r>
          </a:p>
          <a:p>
            <a:pPr>
              <a:lnSpc>
                <a:spcPct val="90000"/>
              </a:lnSpc>
            </a:pPr>
            <a:r>
              <a:rPr lang="en-US"/>
              <a:t>Morphologically diverse both fossils and extant</a:t>
            </a:r>
          </a:p>
          <a:p>
            <a:pPr>
              <a:lnSpc>
                <a:spcPct val="90000"/>
              </a:lnSpc>
            </a:pPr>
            <a:r>
              <a:rPr lang="en-US"/>
              <a:t>Low metabolic rates, low body temp.</a:t>
            </a:r>
          </a:p>
          <a:p>
            <a:pPr lvl="1">
              <a:lnSpc>
                <a:spcPct val="90000"/>
              </a:lnSpc>
            </a:pPr>
            <a:r>
              <a:rPr lang="en-US"/>
              <a:t>Limited to warm regions</a:t>
            </a:r>
          </a:p>
          <a:p>
            <a:pPr>
              <a:lnSpc>
                <a:spcPct val="90000"/>
              </a:lnSpc>
            </a:pPr>
            <a:r>
              <a:rPr lang="en-US"/>
              <a:t>Robust, heavily clawed hands and feet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295400"/>
            <a:ext cx="8077200" cy="47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899" y="3718054"/>
            <a:ext cx="4737101" cy="1768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5173663"/>
            <a:ext cx="1600200" cy="16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3733800"/>
            <a:ext cx="42862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0" y="609600"/>
            <a:ext cx="4495800" cy="30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othRoad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0"/>
            <a:ext cx="8458200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Synapsida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First group of amniotes to radiate in a terrestrial environment</a:t>
            </a:r>
          </a:p>
          <a:p>
            <a:pPr>
              <a:lnSpc>
                <a:spcPct val="90000"/>
              </a:lnSpc>
            </a:pPr>
            <a:r>
              <a:rPr lang="en-US" dirty="0"/>
              <a:t>Most abundant terrestrial vertebrates in Late Carboniferous and Permian (300-250 mya)</a:t>
            </a:r>
          </a:p>
          <a:p>
            <a:pPr>
              <a:lnSpc>
                <a:spcPct val="90000"/>
              </a:lnSpc>
            </a:pPr>
            <a:r>
              <a:rPr lang="en-US" dirty="0"/>
              <a:t>Top carnivores from Early Permian to Triassic (300-250 mya)</a:t>
            </a:r>
          </a:p>
          <a:p>
            <a:pPr>
              <a:lnSpc>
                <a:spcPct val="90000"/>
              </a:lnSpc>
            </a:pPr>
            <a:r>
              <a:rPr lang="en-US" dirty="0"/>
              <a:t>Medium to large size (10-200kg) until the Late </a:t>
            </a:r>
            <a:r>
              <a:rPr lang="en-US" dirty="0" smtClean="0"/>
              <a:t>Triassic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2 mass extinctions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Permian-Triassic: 250 mya (</a:t>
            </a:r>
            <a:r>
              <a:rPr lang="en-US" dirty="0" err="1" smtClean="0"/>
              <a:t>archosaurs</a:t>
            </a:r>
            <a:r>
              <a:rPr lang="en-US" dirty="0" smtClean="0"/>
              <a:t> become dominant)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Cretaceous-Tertiary 65 mya (mammals radiated extensively post-extinction)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/>
              <a:t>Non-Mammalian </a:t>
            </a:r>
            <a:r>
              <a:rPr lang="en-US" dirty="0" err="1"/>
              <a:t>Synapsids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7772400" cy="4114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2 major </a:t>
            </a:r>
            <a:r>
              <a:rPr lang="en-US" sz="2800" dirty="0" smtClean="0"/>
              <a:t>groups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'</a:t>
            </a:r>
            <a:r>
              <a:rPr lang="en-US" sz="2000" dirty="0" err="1" smtClean="0"/>
              <a:t>Pelycosaurs</a:t>
            </a:r>
            <a:r>
              <a:rPr lang="en-US" sz="2000" dirty="0" smtClean="0"/>
              <a:t>'</a:t>
            </a:r>
            <a:endParaRPr lang="en-US" sz="2000" dirty="0"/>
          </a:p>
          <a:p>
            <a:pPr lvl="2">
              <a:lnSpc>
                <a:spcPct val="90000"/>
              </a:lnSpc>
            </a:pPr>
            <a:r>
              <a:rPr lang="en-US" sz="1800" dirty="0" smtClean="0"/>
              <a:t>Early Permian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"</a:t>
            </a:r>
            <a:r>
              <a:rPr lang="en-US" sz="1800" dirty="0" err="1" smtClean="0"/>
              <a:t>Sailbacks</a:t>
            </a:r>
            <a:r>
              <a:rPr lang="en-US" sz="1800" dirty="0" smtClean="0"/>
              <a:t>"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Generalized carnivores with large teeth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Elongated neural spines</a:t>
            </a:r>
          </a:p>
          <a:p>
            <a:pPr lvl="3">
              <a:lnSpc>
                <a:spcPct val="90000"/>
              </a:lnSpc>
              <a:buNone/>
            </a:pPr>
            <a:endParaRPr lang="en-US" sz="1800" dirty="0" smtClean="0"/>
          </a:p>
          <a:p>
            <a:pPr lvl="1">
              <a:lnSpc>
                <a:spcPct val="90000"/>
              </a:lnSpc>
            </a:pPr>
            <a:r>
              <a:rPr lang="en-US" sz="2000" dirty="0" smtClean="0"/>
              <a:t>'</a:t>
            </a:r>
            <a:r>
              <a:rPr lang="en-US" sz="2000" dirty="0" err="1" smtClean="0"/>
              <a:t>Therapsids</a:t>
            </a:r>
            <a:r>
              <a:rPr lang="en-US" sz="2000" dirty="0"/>
              <a:t>'</a:t>
            </a:r>
            <a:endParaRPr lang="en-US" sz="2000" dirty="0" smtClean="0"/>
          </a:p>
          <a:p>
            <a:pPr lvl="2">
              <a:lnSpc>
                <a:spcPct val="90000"/>
              </a:lnSpc>
            </a:pPr>
            <a:r>
              <a:rPr lang="en-US" sz="1800" dirty="0" err="1" smtClean="0"/>
              <a:t>Dicynodonts</a:t>
            </a:r>
            <a:r>
              <a:rPr lang="en-US" sz="1800" dirty="0" smtClean="0"/>
              <a:t>, </a:t>
            </a:r>
            <a:r>
              <a:rPr lang="en-US" sz="1800" dirty="0" err="1" smtClean="0"/>
              <a:t>Cynodonts</a:t>
            </a:r>
            <a:endParaRPr lang="en-US" sz="1800" dirty="0" smtClean="0"/>
          </a:p>
          <a:p>
            <a:pPr lvl="2">
              <a:lnSpc>
                <a:spcPct val="90000"/>
              </a:lnSpc>
            </a:pPr>
            <a:r>
              <a:rPr lang="en-US" sz="1800" dirty="0" smtClean="0"/>
              <a:t>Closer </a:t>
            </a:r>
            <a:r>
              <a:rPr lang="en-US" sz="1800" dirty="0"/>
              <a:t>to </a:t>
            </a:r>
            <a:r>
              <a:rPr lang="en-US" sz="1800" dirty="0" err="1" smtClean="0"/>
              <a:t>Mammalia</a:t>
            </a:r>
            <a:endParaRPr lang="en-US" sz="1800" dirty="0" smtClean="0"/>
          </a:p>
          <a:p>
            <a:pPr lvl="2">
              <a:lnSpc>
                <a:spcPct val="90000"/>
              </a:lnSpc>
            </a:pPr>
            <a:r>
              <a:rPr lang="en-US" sz="1800" dirty="0" smtClean="0"/>
              <a:t>Heavy-bodied, large-headed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Late </a:t>
            </a:r>
            <a:r>
              <a:rPr lang="en-US" sz="1800" dirty="0"/>
              <a:t>Permian to Early </a:t>
            </a:r>
            <a:r>
              <a:rPr lang="en-US" sz="1800" dirty="0" smtClean="0"/>
              <a:t>Cretaceous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Dentition differentiated</a:t>
            </a:r>
            <a:endParaRPr lang="en-US" sz="18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981200"/>
            <a:ext cx="2750644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4648200"/>
            <a:ext cx="297180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39825"/>
          </a:xfrm>
        </p:spPr>
        <p:txBody>
          <a:bodyPr/>
          <a:lstStyle/>
          <a:p>
            <a:r>
              <a:rPr lang="en-US" sz="3200" dirty="0" err="1"/>
              <a:t>Synapsids</a:t>
            </a:r>
            <a:r>
              <a:rPr lang="en-US" sz="3200" dirty="0"/>
              <a:t> to </a:t>
            </a:r>
            <a:r>
              <a:rPr lang="en-US" sz="3200" dirty="0" err="1"/>
              <a:t>Mammalia</a:t>
            </a:r>
            <a:r>
              <a:rPr lang="en-US" sz="3200" dirty="0"/>
              <a:t>: </a:t>
            </a:r>
            <a:br>
              <a:rPr lang="en-US" sz="3200" dirty="0"/>
            </a:br>
            <a:r>
              <a:rPr lang="en-US" sz="3200" dirty="0"/>
              <a:t>Musculoskeletal</a:t>
            </a:r>
            <a:r>
              <a:rPr lang="en-US" sz="3200" dirty="0" smtClean="0"/>
              <a:t> evolution in the head</a:t>
            </a:r>
            <a:endParaRPr lang="en-US" sz="3200" dirty="0"/>
          </a:p>
        </p:txBody>
      </p:sp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981200"/>
            <a:ext cx="457200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794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-76200" y="1447800"/>
            <a:ext cx="7772400" cy="4114800"/>
          </a:xfrm>
          <a:noFill/>
          <a:ln/>
        </p:spPr>
        <p:txBody>
          <a:bodyPr/>
          <a:lstStyle/>
          <a:p>
            <a:r>
              <a:rPr lang="en-US" dirty="0"/>
              <a:t>Size of temporal </a:t>
            </a:r>
            <a:r>
              <a:rPr lang="en-US" dirty="0" err="1"/>
              <a:t>fenestra</a:t>
            </a:r>
            <a:endParaRPr lang="en-US" dirty="0"/>
          </a:p>
          <a:p>
            <a:pPr lvl="1"/>
            <a:r>
              <a:rPr lang="en-US" dirty="0"/>
              <a:t>Larger = more jaw </a:t>
            </a:r>
            <a:r>
              <a:rPr lang="en-US" dirty="0" smtClean="0"/>
              <a:t>muscle</a:t>
            </a:r>
            <a:endParaRPr lang="en-US" dirty="0">
              <a:sym typeface="Wingdings" charset="2"/>
            </a:endParaRPr>
          </a:p>
          <a:p>
            <a:pPr lvl="1"/>
            <a:r>
              <a:rPr lang="en-US" dirty="0"/>
              <a:t>Loss of postorbital </a:t>
            </a:r>
            <a:r>
              <a:rPr lang="en-US" dirty="0" smtClean="0"/>
              <a:t>bar</a:t>
            </a:r>
            <a:endParaRPr lang="en-US" dirty="0"/>
          </a:p>
          <a:p>
            <a:pPr lvl="1"/>
            <a:r>
              <a:rPr lang="en-US" dirty="0" err="1" smtClean="0"/>
              <a:t>Zygomatic</a:t>
            </a:r>
            <a:r>
              <a:rPr lang="en-US" dirty="0" smtClean="0"/>
              <a:t> arch</a:t>
            </a:r>
          </a:p>
          <a:p>
            <a:r>
              <a:rPr lang="en-US" dirty="0" smtClean="0"/>
              <a:t>Adductor mandibulae</a:t>
            </a:r>
          </a:p>
          <a:p>
            <a:pPr lvl="2"/>
            <a:r>
              <a:rPr lang="en-US" dirty="0" smtClean="0"/>
              <a:t>Temporalis</a:t>
            </a:r>
          </a:p>
          <a:p>
            <a:pPr lvl="2"/>
            <a:r>
              <a:rPr lang="en-US" dirty="0" smtClean="0"/>
              <a:t>Masseter</a:t>
            </a:r>
          </a:p>
          <a:p>
            <a:pPr lvl="3"/>
            <a:r>
              <a:rPr lang="en-US" dirty="0" smtClean="0"/>
              <a:t>Deep</a:t>
            </a:r>
          </a:p>
          <a:p>
            <a:pPr lvl="3"/>
            <a:r>
              <a:rPr lang="en-US" dirty="0" smtClean="0"/>
              <a:t>Superficial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6624" y="5230570"/>
            <a:ext cx="1676400" cy="1475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19712" y="5883275"/>
            <a:ext cx="15382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 err="1"/>
              <a:t>Tritylodon</a:t>
            </a:r>
            <a:endParaRPr lang="en-US" sz="2000" b="1" i="1" dirty="0"/>
          </a:p>
          <a:p>
            <a:r>
              <a:rPr lang="en-US" sz="2000" b="1" dirty="0"/>
              <a:t>(</a:t>
            </a:r>
            <a:r>
              <a:rPr lang="en-US" sz="2000" b="1" dirty="0" err="1"/>
              <a:t>Cynodont</a:t>
            </a:r>
            <a:r>
              <a:rPr lang="en-US" sz="2000" b="1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39825"/>
          </a:xfrm>
        </p:spPr>
        <p:txBody>
          <a:bodyPr/>
          <a:lstStyle/>
          <a:p>
            <a:r>
              <a:rPr lang="en-US" dirty="0"/>
              <a:t>Evolution of mammalian jaw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12838"/>
            <a:ext cx="4419600" cy="55927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Derived Condition (</a:t>
            </a:r>
            <a:r>
              <a:rPr lang="en-US" sz="2800" dirty="0" err="1"/>
              <a:t>cynodonts</a:t>
            </a:r>
            <a:r>
              <a:rPr lang="en-US" sz="2800" dirty="0"/>
              <a:t> and mammals)</a:t>
            </a:r>
          </a:p>
          <a:p>
            <a:pPr lvl="1">
              <a:lnSpc>
                <a:spcPct val="90000"/>
              </a:lnSpc>
            </a:pPr>
            <a:r>
              <a:rPr lang="en-US" sz="2400" dirty="0" err="1"/>
              <a:t>Dentary</a:t>
            </a:r>
            <a:r>
              <a:rPr lang="en-US" sz="2400" dirty="0"/>
              <a:t> bone enlarged</a:t>
            </a:r>
          </a:p>
          <a:p>
            <a:pPr lvl="1">
              <a:lnSpc>
                <a:spcPct val="90000"/>
              </a:lnSpc>
            </a:pPr>
            <a:r>
              <a:rPr lang="en-US" sz="2400" dirty="0" err="1"/>
              <a:t>Postdentary</a:t>
            </a:r>
            <a:r>
              <a:rPr lang="en-US" sz="2400" dirty="0"/>
              <a:t> bones become middle ear bones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Quadrate = </a:t>
            </a:r>
            <a:r>
              <a:rPr lang="en-US" sz="2000" dirty="0" err="1"/>
              <a:t>Incus</a:t>
            </a:r>
            <a:r>
              <a:rPr lang="en-US" sz="2000" dirty="0"/>
              <a:t>; Angular = tympanic; </a:t>
            </a:r>
            <a:r>
              <a:rPr lang="en-US" sz="2000" dirty="0" err="1"/>
              <a:t>Articular</a:t>
            </a:r>
            <a:r>
              <a:rPr lang="en-US" sz="2000" dirty="0"/>
              <a:t> = </a:t>
            </a:r>
            <a:r>
              <a:rPr lang="en-US" sz="2000" dirty="0" err="1"/>
              <a:t>Malleus</a:t>
            </a:r>
            <a:r>
              <a:rPr lang="en-US" sz="2000" dirty="0"/>
              <a:t>; (</a:t>
            </a:r>
            <a:r>
              <a:rPr lang="en-US" sz="2000" dirty="0" err="1"/>
              <a:t>Columella</a:t>
            </a:r>
            <a:r>
              <a:rPr lang="en-US" sz="2000" dirty="0"/>
              <a:t> = stapes)</a:t>
            </a:r>
          </a:p>
          <a:p>
            <a:pPr lvl="1">
              <a:lnSpc>
                <a:spcPct val="90000"/>
              </a:lnSpc>
            </a:pPr>
            <a:r>
              <a:rPr lang="en-US" sz="2400" dirty="0" err="1"/>
              <a:t>Condylar</a:t>
            </a:r>
            <a:r>
              <a:rPr lang="en-US" sz="2400" dirty="0"/>
              <a:t> process of </a:t>
            </a:r>
            <a:r>
              <a:rPr lang="en-US" sz="2400" dirty="0" err="1">
                <a:solidFill>
                  <a:srgbClr val="FF0000"/>
                </a:solidFill>
              </a:rPr>
              <a:t>dentary</a:t>
            </a:r>
            <a:r>
              <a:rPr lang="en-US" sz="2400" dirty="0">
                <a:solidFill>
                  <a:srgbClr val="FF0000"/>
                </a:solidFill>
              </a:rPr>
              <a:t> articulates with </a:t>
            </a:r>
            <a:r>
              <a:rPr lang="en-US" sz="2400" dirty="0" err="1">
                <a:solidFill>
                  <a:srgbClr val="FF0000"/>
                </a:solidFill>
              </a:rPr>
              <a:t>squamosal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of skull</a:t>
            </a:r>
          </a:p>
          <a:p>
            <a:pPr lvl="2">
              <a:lnSpc>
                <a:spcPct val="90000"/>
              </a:lnSpc>
            </a:pPr>
            <a:r>
              <a:rPr lang="en-US" sz="2000" dirty="0" err="1"/>
              <a:t>Dentary-squamosal</a:t>
            </a:r>
            <a:r>
              <a:rPr lang="en-US" sz="2000" dirty="0"/>
              <a:t> jaw joint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914400"/>
            <a:ext cx="2133600" cy="217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8601" y="990600"/>
            <a:ext cx="3118199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4754</TotalTime>
  <Words>993</Words>
  <Application>Microsoft Macintosh PowerPoint</Application>
  <PresentationFormat>On-screen Show (4:3)</PresentationFormat>
  <Paragraphs>246</Paragraphs>
  <Slides>41</Slides>
  <Notes>41</Notes>
  <HiddenSlides>0</HiddenSlides>
  <MMClips>6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Mammals</vt:lpstr>
      <vt:lpstr>Slide 2</vt:lpstr>
      <vt:lpstr>Synapsida</vt:lpstr>
      <vt:lpstr>Slide 4</vt:lpstr>
      <vt:lpstr>Slide 5</vt:lpstr>
      <vt:lpstr>Synapsida</vt:lpstr>
      <vt:lpstr>Non-Mammalian Synapsids</vt:lpstr>
      <vt:lpstr>Synapsids to Mammalia:  Musculoskeletal evolution in the head</vt:lpstr>
      <vt:lpstr>Evolution of mammalian jaw</vt:lpstr>
      <vt:lpstr>Evolution of mammalian jaw</vt:lpstr>
      <vt:lpstr>Evolution of mammalian jaw</vt:lpstr>
      <vt:lpstr>Synapsids to Mammalia:  Skeletal evolution of the head </vt:lpstr>
      <vt:lpstr>Synapsids to Mammalia:  Skeletal evolution</vt:lpstr>
      <vt:lpstr>Integument</vt:lpstr>
      <vt:lpstr>Internal Anatomy</vt:lpstr>
      <vt:lpstr>Mammal reproduction</vt:lpstr>
      <vt:lpstr>Mammalian Lineages</vt:lpstr>
      <vt:lpstr>Prototheria: Monotremata</vt:lpstr>
      <vt:lpstr>Prototheria: Monotremata</vt:lpstr>
      <vt:lpstr>Metatheria/Marsupialia</vt:lpstr>
      <vt:lpstr>Marsupial Reproduction</vt:lpstr>
      <vt:lpstr>Marsupial Reproduction</vt:lpstr>
      <vt:lpstr>Slide 23</vt:lpstr>
      <vt:lpstr>Marsupialia: Didelphimorphia</vt:lpstr>
      <vt:lpstr>Marsupialia: Diprotodontia</vt:lpstr>
      <vt:lpstr>Slide 26</vt:lpstr>
      <vt:lpstr>Marsupialia</vt:lpstr>
      <vt:lpstr>Eutheria</vt:lpstr>
      <vt:lpstr>Eutherian Reproduction</vt:lpstr>
      <vt:lpstr>Slide 30</vt:lpstr>
      <vt:lpstr>Eutheria: Eulipotyphla </vt:lpstr>
      <vt:lpstr>Slide 32</vt:lpstr>
      <vt:lpstr>Eutheria: Dermoptera</vt:lpstr>
      <vt:lpstr>Eutheria: Dermoptera</vt:lpstr>
      <vt:lpstr>Eutheria: Chiroptera</vt:lpstr>
      <vt:lpstr>Slide 36</vt:lpstr>
      <vt:lpstr>Slide 37</vt:lpstr>
      <vt:lpstr>Slide 38</vt:lpstr>
      <vt:lpstr>Eutheria: Xenarthra</vt:lpstr>
      <vt:lpstr>Slide 40</vt:lpstr>
      <vt:lpstr>Slide 41</vt:lpstr>
    </vt:vector>
  </TitlesOfParts>
  <Company>University of New Mexico Medical School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panda puffs</dc:creator>
  <cp:lastModifiedBy>panda puffs</cp:lastModifiedBy>
  <cp:revision>262</cp:revision>
  <dcterms:created xsi:type="dcterms:W3CDTF">2018-04-11T15:31:12Z</dcterms:created>
  <dcterms:modified xsi:type="dcterms:W3CDTF">2018-04-12T20:41:17Z</dcterms:modified>
</cp:coreProperties>
</file>