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notesSlides/notesSlide28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20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Default Extension="pdf" ContentType="application/pdf"/>
  <Override PartName="/ppt/notesSlides/notesSlide6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8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19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notesSlides/notesSlide2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r:id="rId1"/>
  </p:sldMasterIdLst>
  <p:notesMasterIdLst>
    <p:notesMasterId r:id="rId30"/>
  </p:notesMasterIdLst>
  <p:sldIdLst>
    <p:sldId id="384" r:id="rId2"/>
    <p:sldId id="458" r:id="rId3"/>
    <p:sldId id="383" r:id="rId4"/>
    <p:sldId id="399" r:id="rId5"/>
    <p:sldId id="387" r:id="rId6"/>
    <p:sldId id="385" r:id="rId7"/>
    <p:sldId id="315" r:id="rId8"/>
    <p:sldId id="360" r:id="rId9"/>
    <p:sldId id="361" r:id="rId10"/>
    <p:sldId id="362" r:id="rId11"/>
    <p:sldId id="363" r:id="rId12"/>
    <p:sldId id="386" r:id="rId13"/>
    <p:sldId id="364" r:id="rId14"/>
    <p:sldId id="365" r:id="rId15"/>
    <p:sldId id="366" r:id="rId16"/>
    <p:sldId id="367" r:id="rId17"/>
    <p:sldId id="349" r:id="rId18"/>
    <p:sldId id="351" r:id="rId19"/>
    <p:sldId id="348" r:id="rId20"/>
    <p:sldId id="347" r:id="rId21"/>
    <p:sldId id="427" r:id="rId22"/>
    <p:sldId id="428" r:id="rId23"/>
    <p:sldId id="429" r:id="rId24"/>
    <p:sldId id="430" r:id="rId25"/>
    <p:sldId id="431" r:id="rId26"/>
    <p:sldId id="432" r:id="rId27"/>
    <p:sldId id="433" r:id="rId28"/>
    <p:sldId id="434" r:id="rId2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84" charset="0"/>
        <a:ea typeface="ＭＳ Ｐゴシック" pitchFamily="-84" charset="-128"/>
        <a:cs typeface="ＭＳ Ｐゴシック" pitchFamily="-84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84" charset="0"/>
        <a:ea typeface="ＭＳ Ｐゴシック" pitchFamily="-84" charset="-128"/>
        <a:cs typeface="ＭＳ Ｐゴシック" pitchFamily="-84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84" charset="0"/>
        <a:ea typeface="ＭＳ Ｐゴシック" pitchFamily="-84" charset="-128"/>
        <a:cs typeface="ＭＳ Ｐゴシック" pitchFamily="-84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84" charset="0"/>
        <a:ea typeface="ＭＳ Ｐゴシック" pitchFamily="-84" charset="-128"/>
        <a:cs typeface="ＭＳ Ｐゴシック" pitchFamily="-84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84" charset="0"/>
        <a:ea typeface="ＭＳ Ｐゴシック" pitchFamily="-84" charset="-128"/>
        <a:cs typeface="ＭＳ Ｐゴシック" pitchFamily="-84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84" charset="0"/>
        <a:ea typeface="ＭＳ Ｐゴシック" pitchFamily="-84" charset="-128"/>
        <a:cs typeface="ＭＳ Ｐゴシック" pitchFamily="-84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84" charset="0"/>
        <a:ea typeface="ＭＳ Ｐゴシック" pitchFamily="-84" charset="-128"/>
        <a:cs typeface="ＭＳ Ｐゴシック" pitchFamily="-84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84" charset="0"/>
        <a:ea typeface="ＭＳ Ｐゴシック" pitchFamily="-84" charset="-128"/>
        <a:cs typeface="ＭＳ Ｐゴシック" pitchFamily="-84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84" charset="0"/>
        <a:ea typeface="ＭＳ Ｐゴシック" pitchFamily="-84" charset="-128"/>
        <a:cs typeface="ＭＳ Ｐゴシック" pitchFamily="-8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A1030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showOutlineIcons="0">
    <p:restoredLeft sz="35266" autoAdjust="0"/>
    <p:restoredTop sz="90929"/>
  </p:normalViewPr>
  <p:slideViewPr>
    <p:cSldViewPr>
      <p:cViewPr>
        <p:scale>
          <a:sx n="100" d="100"/>
          <a:sy n="100" d="100"/>
        </p:scale>
        <p:origin x="-328" y="-4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3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FA638024-E0D8-0047-A8B6-59BA2455B7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96DAC7-F122-DF42-9B44-F5287C29F52C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1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F0ED73-8806-FD4F-91BE-28CA7A193018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10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8674A3-B7DD-A046-B581-E999122EF7E4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11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7E5F99-6ADE-D04C-A9C7-C4C564C9D46A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12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80457F-D73F-074D-A2C9-B98D06563A50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13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389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CDE5B9-7034-D046-88F6-8FD5A069F832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14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409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2ADA9F-95F7-A440-88EC-5E3F91CF1507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15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430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DB9708-F170-074E-8D14-A5CC157F7C07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16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450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59D18F-50E2-A345-A6FE-52C730662271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17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09A987-15C5-9F4D-9A6C-ADDF993FA377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18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E934E6-6137-014A-9F71-E86DA549547E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19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96DAC7-F122-DF42-9B44-F5287C29F52C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2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DA9267-89C8-B149-8F31-5ABA2BAF804F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20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DA9267-89C8-B149-8F31-5ABA2BAF804F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21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484301-216E-AD4B-B397-DFF8279FA3B4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26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04F061-94DF-9341-B6FB-A7EB5F2DD9FF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27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D888C4-66BD-9F4D-9FBF-B1F83039E739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28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296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5F17F8-73F3-D547-926D-CB6DEE8FA42F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3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BDE60A-F730-E944-B74E-C1A682672731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4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EF79F8-E961-BA40-8629-68AB77BB9814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5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225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96F7CF-1BA5-D440-8C8F-37F22DE86E20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6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959380-FC01-654D-A837-B12E8C484640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7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51CBD4-3CBB-CD4B-A293-3C8216D40AD2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8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3607F1-6E5C-9448-84EE-13AFEE6C8BC7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9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307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BDBA5-A4B3-C94A-81B3-908E0C262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F5D44-0388-2049-AFD1-E50FDA1DA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22251-7E81-6B4C-B325-58173DB19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43049-7D25-6747-990E-93AD5FC3AA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6534C-F077-0D43-A77C-459A60BF74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A8C5B-1F30-A646-86D6-BAB805E35F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AB694-05AE-FF41-9998-A454AEA78F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BDAEF-6CA1-C241-881F-8A7E2C84D7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C587D-7C68-C844-AB65-B6DEC8CE8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DAD9A-81CC-494C-A7D3-C013A565ED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AB901-B435-304D-98EF-9A8E58A83E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69FCF-CBAE-894C-BFAC-FB05440547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68673A47-D68E-A542-8F8B-F8A907FFC0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  <p:sldLayoutId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df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12.pdf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df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l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045"/>
            <a:ext cx="9144000" cy="6137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Amphibian synapomorphies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z="2800"/>
              <a:t>Skin</a:t>
            </a:r>
          </a:p>
          <a:p>
            <a:pPr lvl="1" eaLnBrk="1" hangingPunct="1"/>
            <a:r>
              <a:rPr lang="en-US" sz="2400"/>
              <a:t>respiration</a:t>
            </a:r>
          </a:p>
          <a:p>
            <a:pPr lvl="1" eaLnBrk="1" hangingPunct="1"/>
            <a:r>
              <a:rPr lang="en-US" sz="2400"/>
              <a:t>mucous glands</a:t>
            </a:r>
          </a:p>
          <a:p>
            <a:pPr lvl="1" eaLnBrk="1" hangingPunct="1"/>
            <a:r>
              <a:rPr lang="en-US" sz="2400"/>
              <a:t>poison glands</a:t>
            </a:r>
          </a:p>
          <a:p>
            <a:pPr eaLnBrk="1" hangingPunct="1"/>
            <a:r>
              <a:rPr lang="en-US" sz="2800"/>
              <a:t>pedicellate teeth</a:t>
            </a:r>
          </a:p>
          <a:p>
            <a:pPr eaLnBrk="1" hangingPunct="1"/>
            <a:r>
              <a:rPr lang="en-US" sz="2800"/>
              <a:t>biphasic lifestyle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4959350"/>
            <a:ext cx="4978400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2133600"/>
            <a:ext cx="2921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Amphibian synapomorphies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z="2800"/>
              <a:t>Skin</a:t>
            </a:r>
          </a:p>
          <a:p>
            <a:pPr lvl="1" eaLnBrk="1" hangingPunct="1"/>
            <a:r>
              <a:rPr lang="en-US" sz="2400"/>
              <a:t>respiration</a:t>
            </a:r>
          </a:p>
          <a:p>
            <a:pPr lvl="1" eaLnBrk="1" hangingPunct="1"/>
            <a:r>
              <a:rPr lang="en-US" sz="2400"/>
              <a:t>mucous glands</a:t>
            </a:r>
          </a:p>
          <a:p>
            <a:pPr lvl="1" eaLnBrk="1" hangingPunct="1"/>
            <a:r>
              <a:rPr lang="en-US" sz="2400"/>
              <a:t>poison glands</a:t>
            </a:r>
          </a:p>
          <a:p>
            <a:pPr eaLnBrk="1" hangingPunct="1"/>
            <a:r>
              <a:rPr lang="en-US" sz="2800"/>
              <a:t>pedicellate teeth</a:t>
            </a:r>
          </a:p>
          <a:p>
            <a:pPr eaLnBrk="1" hangingPunct="1"/>
            <a:r>
              <a:rPr lang="en-US" sz="2800"/>
              <a:t>biphasic lifestyle</a:t>
            </a:r>
          </a:p>
          <a:p>
            <a:pPr eaLnBrk="1" hangingPunct="1"/>
            <a:r>
              <a:rPr lang="en-US" sz="2800"/>
              <a:t>second  hearing system</a:t>
            </a:r>
          </a:p>
        </p:txBody>
      </p:sp>
      <p:pic>
        <p:nvPicPr>
          <p:cNvPr id="33796" name="Picture 4" descr="483_2-5"/>
          <p:cNvPicPr>
            <a:picLocks noChangeAspect="1" noChangeArrowheads="1"/>
          </p:cNvPicPr>
          <p:nvPr/>
        </p:nvPicPr>
        <p:blipFill>
          <a:blip r:embed="rId3"/>
          <a:srcRect l="69138" b="16817"/>
          <a:stretch>
            <a:fillRect/>
          </a:stretch>
        </p:blipFill>
        <p:spPr bwMode="auto">
          <a:xfrm>
            <a:off x="4724400" y="2057400"/>
            <a:ext cx="31273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erp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"/>
            <a:ext cx="9144000" cy="545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z="2000"/>
              <a:t>Skin</a:t>
            </a:r>
          </a:p>
          <a:p>
            <a:pPr lvl="1" eaLnBrk="1" hangingPunct="1"/>
            <a:r>
              <a:rPr lang="en-US" sz="1800"/>
              <a:t>respiration</a:t>
            </a:r>
          </a:p>
          <a:p>
            <a:pPr lvl="1" eaLnBrk="1" hangingPunct="1"/>
            <a:r>
              <a:rPr lang="en-US" sz="1800"/>
              <a:t>mucous glands</a:t>
            </a:r>
          </a:p>
          <a:p>
            <a:pPr lvl="1" eaLnBrk="1" hangingPunct="1"/>
            <a:r>
              <a:rPr lang="en-US" sz="1800"/>
              <a:t>poison glands</a:t>
            </a:r>
          </a:p>
          <a:p>
            <a:pPr eaLnBrk="1" hangingPunct="1"/>
            <a:r>
              <a:rPr lang="en-US" sz="2000"/>
              <a:t>pedicellate teeth</a:t>
            </a:r>
          </a:p>
          <a:p>
            <a:pPr eaLnBrk="1" hangingPunct="1"/>
            <a:r>
              <a:rPr lang="en-US" sz="2000"/>
              <a:t>biphasic lifestyle</a:t>
            </a:r>
          </a:p>
          <a:p>
            <a:pPr eaLnBrk="1" hangingPunct="1"/>
            <a:r>
              <a:rPr lang="en-US" sz="2000"/>
              <a:t>second  hearing system</a:t>
            </a:r>
          </a:p>
          <a:p>
            <a:pPr eaLnBrk="1" hangingPunct="1"/>
            <a:r>
              <a:rPr lang="en-US" sz="2000"/>
              <a:t>unique retinal cells</a:t>
            </a:r>
          </a:p>
          <a:p>
            <a:pPr eaLnBrk="1" hangingPunct="1"/>
            <a:endParaRPr lang="en-US" sz="2000"/>
          </a:p>
        </p:txBody>
      </p:sp>
      <p:pic>
        <p:nvPicPr>
          <p:cNvPr id="37891" name="Picture 3" descr="FrogRetina"/>
          <p:cNvPicPr>
            <a:picLocks noChangeAspect="1" noChangeArrowheads="1"/>
          </p:cNvPicPr>
          <p:nvPr/>
        </p:nvPicPr>
        <p:blipFill>
          <a:blip r:embed="rId3"/>
          <a:srcRect r="60912"/>
          <a:stretch>
            <a:fillRect/>
          </a:stretch>
        </p:blipFill>
        <p:spPr bwMode="auto">
          <a:xfrm>
            <a:off x="4419600" y="1571625"/>
            <a:ext cx="2703513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7167563" y="2333625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Green rod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7151688" y="3095625"/>
            <a:ext cx="1268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Red rod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/>
              <a:t>Amphibian synapomorphies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800"/>
              <a:t>Skin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/>
              <a:t>respiration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/>
              <a:t>mucous glands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/>
              <a:t>poison glands</a:t>
            </a:r>
          </a:p>
          <a:p>
            <a:pPr eaLnBrk="1" hangingPunct="1">
              <a:lnSpc>
                <a:spcPct val="90000"/>
              </a:lnSpc>
            </a:pPr>
            <a:r>
              <a:rPr lang="en-US" sz="1800"/>
              <a:t>pedicellate teeth</a:t>
            </a:r>
          </a:p>
          <a:p>
            <a:pPr eaLnBrk="1" hangingPunct="1">
              <a:lnSpc>
                <a:spcPct val="90000"/>
              </a:lnSpc>
            </a:pPr>
            <a:r>
              <a:rPr lang="en-US" sz="1800"/>
              <a:t>biphasic lifestyle</a:t>
            </a:r>
          </a:p>
          <a:p>
            <a:pPr eaLnBrk="1" hangingPunct="1">
              <a:lnSpc>
                <a:spcPct val="90000"/>
              </a:lnSpc>
            </a:pPr>
            <a:r>
              <a:rPr lang="en-US" sz="1800"/>
              <a:t>second  hearing system</a:t>
            </a:r>
          </a:p>
          <a:p>
            <a:pPr eaLnBrk="1" hangingPunct="1">
              <a:lnSpc>
                <a:spcPct val="90000"/>
              </a:lnSpc>
            </a:pPr>
            <a:r>
              <a:rPr lang="en-US" sz="1800"/>
              <a:t>unique retinal cells</a:t>
            </a:r>
          </a:p>
          <a:p>
            <a:pPr eaLnBrk="1" hangingPunct="1">
              <a:lnSpc>
                <a:spcPct val="90000"/>
              </a:lnSpc>
            </a:pPr>
            <a:r>
              <a:rPr lang="en-US" sz="1800"/>
              <a:t>skull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/>
              <a:t>paired occipital condyles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/>
              <a:t>reduction/loss of bones</a:t>
            </a:r>
          </a:p>
          <a:p>
            <a:pPr lvl="1" eaLnBrk="1" hangingPunct="1">
              <a:lnSpc>
                <a:spcPct val="90000"/>
              </a:lnSpc>
            </a:pPr>
            <a:endParaRPr lang="en-US" sz="1600"/>
          </a:p>
          <a:p>
            <a:pPr eaLnBrk="1" hangingPunct="1">
              <a:lnSpc>
                <a:spcPct val="90000"/>
              </a:lnSpc>
            </a:pPr>
            <a:endParaRPr lang="en-US" sz="180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/>
              <a:t>Amphibian synapomorphies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648200" y="2438400"/>
            <a:ext cx="4191000" cy="1576388"/>
            <a:chOff x="1008" y="491"/>
            <a:chExt cx="2640" cy="993"/>
          </a:xfrm>
        </p:grpSpPr>
        <p:pic>
          <p:nvPicPr>
            <p:cNvPr id="39948" name="Picture 5" descr="amphoccipu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08" y="720"/>
              <a:ext cx="2640" cy="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9" name="Text Box 6"/>
            <p:cNvSpPr txBox="1">
              <a:spLocks noChangeArrowheads="1"/>
            </p:cNvSpPr>
            <p:nvPr/>
          </p:nvSpPr>
          <p:spPr bwMode="auto">
            <a:xfrm>
              <a:off x="1670" y="491"/>
              <a:ext cx="1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 sz="2000"/>
            </a:p>
          </p:txBody>
        </p:sp>
      </p:grpSp>
      <p:sp>
        <p:nvSpPr>
          <p:cNvPr id="39941" name="Text Box 9"/>
          <p:cNvSpPr txBox="1">
            <a:spLocks noChangeArrowheads="1"/>
          </p:cNvSpPr>
          <p:nvPr/>
        </p:nvSpPr>
        <p:spPr bwMode="auto">
          <a:xfrm>
            <a:off x="5181600" y="441960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000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343400" y="3422650"/>
            <a:ext cx="2951163" cy="1012825"/>
            <a:chOff x="432" y="2784"/>
            <a:chExt cx="1859" cy="638"/>
          </a:xfrm>
        </p:grpSpPr>
        <p:sp>
          <p:nvSpPr>
            <p:cNvPr id="39943" name="Text Box 11"/>
            <p:cNvSpPr txBox="1">
              <a:spLocks noChangeArrowheads="1"/>
            </p:cNvSpPr>
            <p:nvPr/>
          </p:nvSpPr>
          <p:spPr bwMode="auto">
            <a:xfrm>
              <a:off x="432" y="3172"/>
              <a:ext cx="185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paired occipital condyles</a:t>
              </a:r>
            </a:p>
          </p:txBody>
        </p:sp>
        <p:sp>
          <p:nvSpPr>
            <p:cNvPr id="39944" name="Line 12"/>
            <p:cNvSpPr>
              <a:spLocks noChangeShapeType="1"/>
            </p:cNvSpPr>
            <p:nvPr/>
          </p:nvSpPr>
          <p:spPr bwMode="auto">
            <a:xfrm>
              <a:off x="1786" y="2784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45" name="Line 13"/>
            <p:cNvSpPr>
              <a:spLocks noChangeShapeType="1"/>
            </p:cNvSpPr>
            <p:nvPr/>
          </p:nvSpPr>
          <p:spPr bwMode="auto">
            <a:xfrm flipH="1">
              <a:off x="1690" y="2784"/>
              <a:ext cx="96" cy="4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46" name="Line 14"/>
            <p:cNvSpPr>
              <a:spLocks noChangeShapeType="1"/>
            </p:cNvSpPr>
            <p:nvPr/>
          </p:nvSpPr>
          <p:spPr bwMode="auto">
            <a:xfrm>
              <a:off x="2074" y="2784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47" name="Line 15"/>
            <p:cNvSpPr>
              <a:spLocks noChangeShapeType="1"/>
            </p:cNvSpPr>
            <p:nvPr/>
          </p:nvSpPr>
          <p:spPr bwMode="auto">
            <a:xfrm flipH="1">
              <a:off x="1690" y="2784"/>
              <a:ext cx="384" cy="4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600"/>
              <a:t>Skin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400"/>
              <a:t>respiration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400"/>
              <a:t>mucous glands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400"/>
              <a:t>poison glands</a:t>
            </a:r>
          </a:p>
          <a:p>
            <a:pPr eaLnBrk="1" hangingPunct="1">
              <a:lnSpc>
                <a:spcPct val="90000"/>
              </a:lnSpc>
            </a:pPr>
            <a:r>
              <a:rPr lang="en-US" sz="1600"/>
              <a:t>pedicellate teeth</a:t>
            </a:r>
          </a:p>
          <a:p>
            <a:pPr eaLnBrk="1" hangingPunct="1">
              <a:lnSpc>
                <a:spcPct val="90000"/>
              </a:lnSpc>
            </a:pPr>
            <a:r>
              <a:rPr lang="en-US" sz="1600"/>
              <a:t>biphasic lifestyle</a:t>
            </a:r>
          </a:p>
          <a:p>
            <a:pPr eaLnBrk="1" hangingPunct="1">
              <a:lnSpc>
                <a:spcPct val="90000"/>
              </a:lnSpc>
            </a:pPr>
            <a:r>
              <a:rPr lang="en-US" sz="1600"/>
              <a:t>second  hearing system</a:t>
            </a:r>
          </a:p>
          <a:p>
            <a:pPr eaLnBrk="1" hangingPunct="1">
              <a:lnSpc>
                <a:spcPct val="90000"/>
              </a:lnSpc>
            </a:pPr>
            <a:r>
              <a:rPr lang="en-US" sz="1600"/>
              <a:t>unique retinal cells</a:t>
            </a:r>
          </a:p>
          <a:p>
            <a:pPr eaLnBrk="1" hangingPunct="1">
              <a:lnSpc>
                <a:spcPct val="90000"/>
              </a:lnSpc>
            </a:pPr>
            <a:r>
              <a:rPr lang="en-US" sz="1600"/>
              <a:t>skull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400"/>
              <a:t>paired occipital condyles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400"/>
              <a:t>reduction/loss of bones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400"/>
              <a:t>orientation of stapes</a:t>
            </a:r>
          </a:p>
          <a:p>
            <a:pPr eaLnBrk="1" hangingPunct="1">
              <a:lnSpc>
                <a:spcPct val="90000"/>
              </a:lnSpc>
            </a:pPr>
            <a:r>
              <a:rPr lang="en-US" sz="1600"/>
              <a:t>short ribs</a:t>
            </a:r>
          </a:p>
          <a:p>
            <a:pPr eaLnBrk="1" hangingPunct="1">
              <a:lnSpc>
                <a:spcPct val="90000"/>
              </a:lnSpc>
            </a:pPr>
            <a:r>
              <a:rPr lang="en-US" sz="1600"/>
              <a:t>four digits on hand</a:t>
            </a:r>
          </a:p>
          <a:p>
            <a:pPr lvl="1" eaLnBrk="1" hangingPunct="1">
              <a:lnSpc>
                <a:spcPct val="90000"/>
              </a:lnSpc>
            </a:pPr>
            <a:endParaRPr lang="en-US" sz="1400"/>
          </a:p>
          <a:p>
            <a:pPr eaLnBrk="1" hangingPunct="1">
              <a:lnSpc>
                <a:spcPct val="90000"/>
              </a:lnSpc>
            </a:pPr>
            <a:endParaRPr lang="en-US" sz="160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/>
              <a:t>Amphibian synapomorphies</a:t>
            </a: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22098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400"/>
              <a:t>Skin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200"/>
              <a:t>respiration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200"/>
              <a:t>mucous glands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200"/>
              <a:t>poison glands</a:t>
            </a:r>
          </a:p>
          <a:p>
            <a:pPr eaLnBrk="1" hangingPunct="1">
              <a:lnSpc>
                <a:spcPct val="90000"/>
              </a:lnSpc>
            </a:pPr>
            <a:r>
              <a:rPr lang="en-US" sz="1400"/>
              <a:t>pedicellate teeth</a:t>
            </a:r>
          </a:p>
          <a:p>
            <a:pPr eaLnBrk="1" hangingPunct="1">
              <a:lnSpc>
                <a:spcPct val="90000"/>
              </a:lnSpc>
            </a:pPr>
            <a:r>
              <a:rPr lang="en-US" sz="1400"/>
              <a:t>biphasic lifestyle</a:t>
            </a:r>
          </a:p>
          <a:p>
            <a:pPr eaLnBrk="1" hangingPunct="1">
              <a:lnSpc>
                <a:spcPct val="90000"/>
              </a:lnSpc>
            </a:pPr>
            <a:r>
              <a:rPr lang="en-US" sz="1400"/>
              <a:t>second  hearing system</a:t>
            </a:r>
          </a:p>
          <a:p>
            <a:pPr eaLnBrk="1" hangingPunct="1">
              <a:lnSpc>
                <a:spcPct val="90000"/>
              </a:lnSpc>
            </a:pPr>
            <a:r>
              <a:rPr lang="en-US" sz="1400"/>
              <a:t>unique retinal cells</a:t>
            </a:r>
          </a:p>
          <a:p>
            <a:pPr eaLnBrk="1" hangingPunct="1">
              <a:lnSpc>
                <a:spcPct val="90000"/>
              </a:lnSpc>
            </a:pPr>
            <a:r>
              <a:rPr lang="en-US" sz="1400"/>
              <a:t>skull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200"/>
              <a:t>paired occipital condyles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200"/>
              <a:t>reduction/loss of bones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200"/>
              <a:t>orientation of stapes</a:t>
            </a:r>
          </a:p>
          <a:p>
            <a:pPr eaLnBrk="1" hangingPunct="1">
              <a:lnSpc>
                <a:spcPct val="90000"/>
              </a:lnSpc>
            </a:pPr>
            <a:r>
              <a:rPr lang="en-US" sz="1400"/>
              <a:t>short ribs</a:t>
            </a:r>
          </a:p>
          <a:p>
            <a:pPr eaLnBrk="1" hangingPunct="1">
              <a:lnSpc>
                <a:spcPct val="90000"/>
              </a:lnSpc>
            </a:pPr>
            <a:r>
              <a:rPr lang="en-US" sz="1400"/>
              <a:t>four digits on hand</a:t>
            </a:r>
          </a:p>
          <a:p>
            <a:pPr eaLnBrk="1" hangingPunct="1">
              <a:lnSpc>
                <a:spcPct val="90000"/>
              </a:lnSpc>
            </a:pPr>
            <a:r>
              <a:rPr lang="en-US" sz="1400"/>
              <a:t>levator bulbi muscle</a:t>
            </a:r>
          </a:p>
          <a:p>
            <a:pPr lvl="1" eaLnBrk="1" hangingPunct="1">
              <a:lnSpc>
                <a:spcPct val="90000"/>
              </a:lnSpc>
            </a:pPr>
            <a:endParaRPr lang="en-US" sz="1200"/>
          </a:p>
          <a:p>
            <a:pPr eaLnBrk="1" hangingPunct="1">
              <a:lnSpc>
                <a:spcPct val="90000"/>
              </a:lnSpc>
            </a:pPr>
            <a:endParaRPr lang="en-US" sz="140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/>
              <a:t>Amphibian synapomorphies</a:t>
            </a: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2222500"/>
            <a:ext cx="4953000" cy="37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 12"/>
          <p:cNvGrpSpPr>
            <a:grpSpLocks/>
          </p:cNvGrpSpPr>
          <p:nvPr/>
        </p:nvGrpSpPr>
        <p:grpSpPr bwMode="auto">
          <a:xfrm rot="-5400000">
            <a:off x="-23813" y="2251076"/>
            <a:ext cx="3857625" cy="2286000"/>
            <a:chOff x="246" y="-7"/>
            <a:chExt cx="2430" cy="1440"/>
          </a:xfrm>
        </p:grpSpPr>
        <p:pic>
          <p:nvPicPr>
            <p:cNvPr id="46092" name="Picture 6"/>
            <p:cNvPicPr>
              <a:picLocks noChangeAspect="1" noChangeArrowheads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3"/>
                <a:srcRect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4"/>
                <a:srcRect/>
                <a:stretch>
                  <a:fillRect/>
                </a:stretch>
              </p:blipFill>
            </mc:Fallback>
          </mc:AlternateContent>
          <p:spPr bwMode="auto">
            <a:xfrm rot="5400000">
              <a:off x="109" y="297"/>
              <a:ext cx="1200" cy="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093" name="Text Box 7"/>
            <p:cNvSpPr txBox="1">
              <a:spLocks noChangeArrowheads="1"/>
            </p:cNvSpPr>
            <p:nvPr/>
          </p:nvSpPr>
          <p:spPr bwMode="auto">
            <a:xfrm>
              <a:off x="1365" y="-7"/>
              <a:ext cx="1311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Anura</a:t>
              </a:r>
            </a:p>
            <a:p>
              <a:endParaRPr lang="en-US" sz="4000"/>
            </a:p>
            <a:p>
              <a:r>
                <a:rPr lang="en-US"/>
                <a:t>Caudata</a:t>
              </a:r>
            </a:p>
            <a:p>
              <a:endParaRPr lang="en-US" sz="1600"/>
            </a:p>
            <a:p>
              <a:endParaRPr lang="en-US" sz="1600"/>
            </a:p>
            <a:p>
              <a:r>
                <a:rPr lang="en-US"/>
                <a:t>Gymnophiona</a:t>
              </a:r>
            </a:p>
          </p:txBody>
        </p:sp>
      </p:grpSp>
      <p:grpSp>
        <p:nvGrpSpPr>
          <p:cNvPr id="46083" name="Group 13"/>
          <p:cNvGrpSpPr>
            <a:grpSpLocks/>
          </p:cNvGrpSpPr>
          <p:nvPr/>
        </p:nvGrpSpPr>
        <p:grpSpPr bwMode="auto">
          <a:xfrm rot="-5400000">
            <a:off x="5195094" y="2226469"/>
            <a:ext cx="3935412" cy="2286000"/>
            <a:chOff x="192" y="1381"/>
            <a:chExt cx="2479" cy="1440"/>
          </a:xfrm>
        </p:grpSpPr>
        <p:pic>
          <p:nvPicPr>
            <p:cNvPr id="46090" name="Picture 8"/>
            <p:cNvPicPr>
              <a:picLocks noChangeAspect="1" noChangeArrowheads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3"/>
                <a:srcRect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4"/>
                <a:srcRect/>
                <a:stretch>
                  <a:fillRect/>
                </a:stretch>
              </p:blipFill>
            </mc:Fallback>
          </mc:AlternateContent>
          <p:spPr bwMode="auto">
            <a:xfrm rot="5400000">
              <a:off x="55" y="1697"/>
              <a:ext cx="1200" cy="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091" name="Text Box 9"/>
            <p:cNvSpPr txBox="1">
              <a:spLocks noChangeArrowheads="1"/>
            </p:cNvSpPr>
            <p:nvPr/>
          </p:nvSpPr>
          <p:spPr bwMode="auto">
            <a:xfrm>
              <a:off x="1360" y="1381"/>
              <a:ext cx="1311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Gymnophiona</a:t>
              </a:r>
            </a:p>
            <a:p>
              <a:endParaRPr lang="en-US" sz="4000"/>
            </a:p>
            <a:p>
              <a:r>
                <a:rPr lang="en-US"/>
                <a:t>Caudata</a:t>
              </a:r>
            </a:p>
            <a:p>
              <a:endParaRPr lang="en-US" sz="1600"/>
            </a:p>
            <a:p>
              <a:endParaRPr lang="en-US" sz="1600"/>
            </a:p>
            <a:p>
              <a:r>
                <a:rPr lang="en-US"/>
                <a:t>Anura</a:t>
              </a:r>
            </a:p>
          </p:txBody>
        </p:sp>
      </p:grpSp>
      <p:grpSp>
        <p:nvGrpSpPr>
          <p:cNvPr id="46084" name="Group 14"/>
          <p:cNvGrpSpPr>
            <a:grpSpLocks/>
          </p:cNvGrpSpPr>
          <p:nvPr/>
        </p:nvGrpSpPr>
        <p:grpSpPr bwMode="auto">
          <a:xfrm rot="-5400000">
            <a:off x="2590006" y="2286794"/>
            <a:ext cx="3773488" cy="2286000"/>
            <a:chOff x="2228" y="2483"/>
            <a:chExt cx="2377" cy="1440"/>
          </a:xfrm>
        </p:grpSpPr>
        <p:pic>
          <p:nvPicPr>
            <p:cNvPr id="46088" name="Picture 10"/>
            <p:cNvPicPr>
              <a:picLocks noChangeAspect="1" noChangeArrowheads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3"/>
                <a:srcRect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4"/>
                <a:srcRect/>
                <a:stretch>
                  <a:fillRect/>
                </a:stretch>
              </p:blipFill>
            </mc:Fallback>
          </mc:AlternateContent>
          <p:spPr bwMode="auto">
            <a:xfrm rot="5400000">
              <a:off x="2091" y="2764"/>
              <a:ext cx="1200" cy="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089" name="Text Box 11"/>
            <p:cNvSpPr txBox="1">
              <a:spLocks noChangeArrowheads="1"/>
            </p:cNvSpPr>
            <p:nvPr/>
          </p:nvSpPr>
          <p:spPr bwMode="auto">
            <a:xfrm>
              <a:off x="3294" y="2483"/>
              <a:ext cx="1311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Caudata</a:t>
              </a:r>
            </a:p>
            <a:p>
              <a:endParaRPr lang="en-US" sz="4000"/>
            </a:p>
            <a:p>
              <a:r>
                <a:rPr lang="en-US"/>
                <a:t>Anura</a:t>
              </a:r>
            </a:p>
            <a:p>
              <a:endParaRPr lang="en-US" sz="1600"/>
            </a:p>
            <a:p>
              <a:endParaRPr lang="en-US" sz="1600"/>
            </a:p>
            <a:p>
              <a:r>
                <a:rPr lang="en-US"/>
                <a:t>Gymnophiona</a:t>
              </a:r>
            </a:p>
          </p:txBody>
        </p:sp>
      </p:grpSp>
      <p:sp>
        <p:nvSpPr>
          <p:cNvPr id="46085" name="Text Box 15"/>
          <p:cNvSpPr txBox="1">
            <a:spLocks noChangeArrowheads="1"/>
          </p:cNvSpPr>
          <p:nvPr/>
        </p:nvSpPr>
        <p:spPr bwMode="auto">
          <a:xfrm>
            <a:off x="669925" y="533400"/>
            <a:ext cx="5318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Relationships of the amphibian clades</a:t>
            </a:r>
          </a:p>
        </p:txBody>
      </p:sp>
      <p:sp>
        <p:nvSpPr>
          <p:cNvPr id="46086" name="Text Box 16"/>
          <p:cNvSpPr txBox="1">
            <a:spLocks noChangeArrowheads="1"/>
          </p:cNvSpPr>
          <p:nvPr/>
        </p:nvSpPr>
        <p:spPr bwMode="auto">
          <a:xfrm>
            <a:off x="6156325" y="5305425"/>
            <a:ext cx="28448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Morphology</a:t>
            </a:r>
          </a:p>
          <a:p>
            <a:r>
              <a:rPr lang="en-US"/>
              <a:t>(e.g., Duellman and</a:t>
            </a:r>
          </a:p>
          <a:p>
            <a:r>
              <a:rPr lang="en-US"/>
              <a:t>Trueb, 1986)</a:t>
            </a:r>
          </a:p>
        </p:txBody>
      </p:sp>
      <p:sp>
        <p:nvSpPr>
          <p:cNvPr id="46087" name="Rectangle 18"/>
          <p:cNvSpPr>
            <a:spLocks noChangeArrowheads="1"/>
          </p:cNvSpPr>
          <p:nvPr/>
        </p:nvSpPr>
        <p:spPr bwMode="auto">
          <a:xfrm>
            <a:off x="5791200" y="1295400"/>
            <a:ext cx="3200400" cy="5257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/>
          <p:cNvSpPr>
            <a:spLocks noChangeArrowheads="1"/>
          </p:cNvSpPr>
          <p:nvPr/>
        </p:nvSpPr>
        <p:spPr bwMode="auto">
          <a:xfrm>
            <a:off x="457200" y="1676400"/>
            <a:ext cx="3352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800"/>
              <a:t>Hay et al. 1995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/>
              <a:t>1995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/>
              <a:t>One mtDNA gene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/>
              <a:t>850 bp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/>
              <a:t>28 of 40 Families sampled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/>
              <a:t>Parsimony and distance analyses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en-US" sz="1600"/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800"/>
              <a:t>Feller and Hedges 1998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800"/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800"/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/>
              <a:t>1998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/>
              <a:t>Four mtDNA genes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/>
              <a:t>2700 bp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/>
              <a:t>Parsimony, distance (neighbor joiningj), and Bayesian analyses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en-US" sz="1600"/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800"/>
          </a:p>
        </p:txBody>
      </p:sp>
      <p:pic>
        <p:nvPicPr>
          <p:cNvPr id="4813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4610894" y="1866106"/>
            <a:ext cx="5156200" cy="340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14400"/>
            <a:ext cx="5181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754438"/>
            <a:ext cx="5562600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Text Box 8"/>
          <p:cNvSpPr txBox="1">
            <a:spLocks noChangeArrowheads="1"/>
          </p:cNvSpPr>
          <p:nvPr/>
        </p:nvSpPr>
        <p:spPr bwMode="auto">
          <a:xfrm>
            <a:off x="365125" y="276225"/>
            <a:ext cx="6894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Molecular evidence shakes up the amphibian tree</a:t>
            </a:r>
          </a:p>
        </p:txBody>
      </p:sp>
      <p:sp>
        <p:nvSpPr>
          <p:cNvPr id="48135" name="Text Box 9"/>
          <p:cNvSpPr txBox="1">
            <a:spLocks noChangeArrowheads="1"/>
          </p:cNvSpPr>
          <p:nvPr/>
        </p:nvSpPr>
        <p:spPr bwMode="auto">
          <a:xfrm>
            <a:off x="3108325" y="3011488"/>
            <a:ext cx="608013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685800"/>
            <a:ext cx="7081838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1963738"/>
            <a:ext cx="5867400" cy="413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Rectangle 6"/>
          <p:cNvSpPr>
            <a:spLocks noChangeArrowheads="1"/>
          </p:cNvSpPr>
          <p:nvPr/>
        </p:nvSpPr>
        <p:spPr bwMode="auto">
          <a:xfrm>
            <a:off x="0" y="3048000"/>
            <a:ext cx="3352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/>
              <a:t>Full mitochondrial genomes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/>
              <a:t>(~15000 bp)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/>
              <a:t>Parsimony, distance (nj), and Bayesian analyses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en-US" sz="1600"/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800"/>
          </a:p>
        </p:txBody>
      </p:sp>
      <p:sp>
        <p:nvSpPr>
          <p:cNvPr id="50181" name="Text Box 7"/>
          <p:cNvSpPr txBox="1">
            <a:spLocks noChangeArrowheads="1"/>
          </p:cNvSpPr>
          <p:nvPr/>
        </p:nvSpPr>
        <p:spPr bwMode="auto">
          <a:xfrm>
            <a:off x="7985125" y="6219825"/>
            <a:ext cx="862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2005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2" descr="Terrestrial_Vertebra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775" y="304800"/>
            <a:ext cx="931862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57200"/>
            <a:ext cx="524192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Text Box 5"/>
          <p:cNvSpPr txBox="1">
            <a:spLocks noChangeArrowheads="1"/>
          </p:cNvSpPr>
          <p:nvPr/>
        </p:nvSpPr>
        <p:spPr bwMode="auto">
          <a:xfrm>
            <a:off x="5765800" y="685800"/>
            <a:ext cx="31496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522 species </a:t>
            </a:r>
          </a:p>
          <a:p>
            <a:r>
              <a:rPr lang="en-US"/>
              <a:t>2400 bp mtDNA</a:t>
            </a:r>
          </a:p>
          <a:p>
            <a:r>
              <a:rPr lang="en-US"/>
              <a:t>2300 bp nDNA</a:t>
            </a:r>
          </a:p>
          <a:p>
            <a:r>
              <a:rPr lang="en-US"/>
              <a:t>156 morph characters</a:t>
            </a:r>
          </a:p>
          <a:p>
            <a:endParaRPr lang="en-US"/>
          </a:p>
          <a:p>
            <a:r>
              <a:rPr lang="en-US"/>
              <a:t>Parsimony analysis</a:t>
            </a:r>
          </a:p>
        </p:txBody>
      </p:sp>
      <p:pic>
        <p:nvPicPr>
          <p:cNvPr id="52228" name="Picture 10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6097588" y="5159375"/>
            <a:ext cx="19050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ext Box 11"/>
          <p:cNvSpPr txBox="1">
            <a:spLocks noChangeArrowheads="1"/>
          </p:cNvSpPr>
          <p:nvPr/>
        </p:nvSpPr>
        <p:spPr bwMode="auto">
          <a:xfrm rot="-5400000">
            <a:off x="5969793" y="3012282"/>
            <a:ext cx="20812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Gymnophiona</a:t>
            </a:r>
          </a:p>
          <a:p>
            <a:endParaRPr lang="en-US" sz="4000"/>
          </a:p>
          <a:p>
            <a:r>
              <a:rPr lang="en-US"/>
              <a:t>Caudata</a:t>
            </a:r>
          </a:p>
          <a:p>
            <a:endParaRPr lang="en-US" sz="1600"/>
          </a:p>
          <a:p>
            <a:endParaRPr lang="en-US" sz="1600"/>
          </a:p>
          <a:p>
            <a:r>
              <a:rPr lang="en-US"/>
              <a:t>Anura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Text Box 5"/>
          <p:cNvSpPr txBox="1">
            <a:spLocks noChangeArrowheads="1"/>
          </p:cNvSpPr>
          <p:nvPr/>
        </p:nvSpPr>
        <p:spPr bwMode="auto">
          <a:xfrm>
            <a:off x="6258674" y="533400"/>
            <a:ext cx="2351926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3 genes </a:t>
            </a:r>
            <a:r>
              <a:rPr lang="en-US" dirty="0" err="1" smtClean="0"/>
              <a:t>mtDNA</a:t>
            </a:r>
            <a:endParaRPr lang="en-US" dirty="0" smtClean="0"/>
          </a:p>
          <a:p>
            <a:r>
              <a:rPr lang="en-US" dirty="0" smtClean="0"/>
              <a:t>9 genes </a:t>
            </a:r>
            <a:r>
              <a:rPr lang="en-US" dirty="0" err="1" smtClean="0"/>
              <a:t>nDNA</a:t>
            </a:r>
            <a:endParaRPr lang="en-US" dirty="0" smtClean="0"/>
          </a:p>
          <a:p>
            <a:r>
              <a:rPr lang="en-US" dirty="0" smtClean="0"/>
              <a:t>likelihood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467933" y="-1434017"/>
            <a:ext cx="6900283" cy="98361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 t="52174"/>
          <a:stretch>
            <a:fillRect/>
          </a:stretch>
        </p:blipFill>
        <p:spPr>
          <a:xfrm>
            <a:off x="0" y="0"/>
            <a:ext cx="5516218" cy="983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11442700" y="57086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6387" name="Picture 3" descr="levy6.jpg"/>
          <p:cNvPicPr>
            <a:picLocks noChangeAspect="1"/>
          </p:cNvPicPr>
          <p:nvPr/>
        </p:nvPicPr>
        <p:blipFill>
          <a:blip r:embed="rId3"/>
          <a:srcRect r="7201"/>
          <a:stretch>
            <a:fillRect/>
          </a:stretch>
        </p:blipFill>
        <p:spPr bwMode="auto">
          <a:xfrm>
            <a:off x="1798638" y="0"/>
            <a:ext cx="5146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219200" y="381000"/>
            <a:ext cx="62325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u="sng"/>
              <a:t>Caudata</a:t>
            </a:r>
            <a:r>
              <a:rPr lang="en-US"/>
              <a:t>: node-based name for salamanders</a:t>
            </a:r>
          </a:p>
          <a:p>
            <a:r>
              <a:rPr lang="en-US" u="sng"/>
              <a:t>Urodela</a:t>
            </a:r>
            <a:r>
              <a:rPr lang="en-US"/>
              <a:t>: stem-based name for salamanders</a:t>
            </a: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1508125" y="1944688"/>
            <a:ext cx="34693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10 families, </a:t>
            </a:r>
            <a:r>
              <a:rPr lang="en-US" dirty="0" smtClean="0"/>
              <a:t>675 </a:t>
            </a:r>
            <a:r>
              <a:rPr lang="en-US" dirty="0"/>
              <a:t>species</a:t>
            </a:r>
          </a:p>
        </p:txBody>
      </p:sp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082925"/>
            <a:ext cx="5295900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3581400"/>
            <a:ext cx="3251200" cy="237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4" descr="poe"/>
          <p:cNvPicPr>
            <a:picLocks noChangeAspect="1" noChangeArrowheads="1"/>
          </p:cNvPicPr>
          <p:nvPr/>
        </p:nvPicPr>
        <p:blipFill>
          <a:blip r:embed="rId5"/>
          <a:srcRect l="2930" t="11719" r="7324"/>
          <a:stretch>
            <a:fillRect/>
          </a:stretch>
        </p:blipFill>
        <p:spPr bwMode="auto">
          <a:xfrm>
            <a:off x="5867400" y="1203325"/>
            <a:ext cx="2581275" cy="190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cart_salamanderspp.jpg"/>
          <p:cNvPicPr>
            <a:picLocks noChangeAspect="1"/>
          </p:cNvPicPr>
          <p:nvPr/>
        </p:nvPicPr>
        <p:blipFill>
          <a:blip r:embed="rId3"/>
          <a:srcRect l="31303"/>
          <a:stretch>
            <a:fillRect/>
          </a:stretch>
        </p:blipFill>
        <p:spPr bwMode="auto">
          <a:xfrm>
            <a:off x="442913" y="842963"/>
            <a:ext cx="8243887" cy="517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/>
              <a:t>Salamander characteristics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3581400"/>
            <a:ext cx="3962400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7772400" cy="4114800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/>
              <a:t>Tailed, most with four limbs of approximately equal length, four digits on front limbs, five digits on hindlimbs</a:t>
            </a:r>
          </a:p>
          <a:p>
            <a:pPr>
              <a:lnSpc>
                <a:spcPct val="90000"/>
              </a:lnSpc>
            </a:pPr>
            <a:r>
              <a:rPr lang="en-US" sz="2000"/>
              <a:t>Aquatic, terrestrial/fossorial, arboreal</a:t>
            </a:r>
          </a:p>
          <a:p>
            <a:pPr>
              <a:lnSpc>
                <a:spcPct val="90000"/>
              </a:lnSpc>
            </a:pPr>
            <a:r>
              <a:rPr lang="en-US" sz="2000"/>
              <a:t>Breathe through lungs, gills, and/or skin</a:t>
            </a:r>
          </a:p>
          <a:p>
            <a:pPr>
              <a:lnSpc>
                <a:spcPct val="90000"/>
              </a:lnSpc>
            </a:pPr>
            <a:r>
              <a:rPr lang="en-US" sz="2000"/>
              <a:t>Sprawling gait</a:t>
            </a:r>
          </a:p>
          <a:p>
            <a:pPr>
              <a:lnSpc>
                <a:spcPct val="90000"/>
              </a:lnSpc>
            </a:pPr>
            <a:r>
              <a:rPr lang="en-US" sz="2000"/>
              <a:t>Large genome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15-90 pg (humans: 3pg)</a:t>
            </a:r>
          </a:p>
          <a:p>
            <a:pPr>
              <a:lnSpc>
                <a:spcPct val="90000"/>
              </a:lnSpc>
            </a:pPr>
            <a:r>
              <a:rPr lang="en-US" sz="2000"/>
              <a:t>Diverse life cycles,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/>
              <a:t>reproductive modes</a:t>
            </a:r>
          </a:p>
          <a:p>
            <a:pPr>
              <a:lnSpc>
                <a:spcPct val="90000"/>
              </a:lnSpc>
            </a:pPr>
            <a:r>
              <a:rPr lang="en-US" sz="2000"/>
              <a:t>Skull: absence of postorbital,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/>
              <a:t> supratemporal, jugal, supraoccipital,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/>
              <a:t>basioccipital, ectopterygoid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microbrachis_arthur-weasle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1988" y="4638675"/>
            <a:ext cx="253047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7" descr="frog-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5600" y="1116013"/>
            <a:ext cx="1778000" cy="155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8" descr="salamander-8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14800" y="1116013"/>
            <a:ext cx="1539875" cy="170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10" descr="caecilin_gower-43199-1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1116013"/>
            <a:ext cx="2740025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microbrachis_arthur-weasle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1988" y="4638675"/>
            <a:ext cx="253047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7" descr="frog-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5600" y="1116013"/>
            <a:ext cx="1778000" cy="155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8" descr="salamander-8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14800" y="1116013"/>
            <a:ext cx="1539875" cy="170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10" descr="caecilin_gower-43199-1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1116013"/>
            <a:ext cx="2740025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 flipV="1">
            <a:off x="2438400" y="2895600"/>
            <a:ext cx="4648200" cy="2743200"/>
          </a:xfrm>
          <a:prstGeom prst="line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31" name="TextBox 11"/>
          <p:cNvSpPr txBox="1">
            <a:spLocks noChangeArrowheads="1"/>
          </p:cNvSpPr>
          <p:nvPr/>
        </p:nvSpPr>
        <p:spPr bwMode="auto">
          <a:xfrm>
            <a:off x="3733800" y="76200"/>
            <a:ext cx="24669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Arial" pitchFamily="-84" charset="0"/>
              <a:buChar char="•"/>
            </a:pPr>
            <a:r>
              <a:rPr lang="en-US">
                <a:solidFill>
                  <a:srgbClr val="FF0000"/>
                </a:solidFill>
              </a:rPr>
              <a:t>Sprawling gait</a:t>
            </a:r>
          </a:p>
          <a:p>
            <a:pPr>
              <a:buFont typeface="Arial" pitchFamily="-84" charset="0"/>
              <a:buChar char="•"/>
            </a:pPr>
            <a:r>
              <a:rPr lang="en-US">
                <a:solidFill>
                  <a:srgbClr val="FF0000"/>
                </a:solidFill>
              </a:rPr>
              <a:t>Long tail</a:t>
            </a:r>
          </a:p>
          <a:p>
            <a:pPr>
              <a:buFont typeface="Arial" pitchFamily="-84" charset="0"/>
              <a:buChar char="•"/>
            </a:pPr>
            <a:r>
              <a:rPr lang="en-US">
                <a:solidFill>
                  <a:srgbClr val="FF0000"/>
                </a:solidFill>
              </a:rPr>
              <a:t>Hindlimbs = forelimbs</a:t>
            </a:r>
          </a:p>
        </p:txBody>
      </p:sp>
      <p:sp>
        <p:nvSpPr>
          <p:cNvPr id="26632" name="TextBox 12"/>
          <p:cNvSpPr txBox="1">
            <a:spLocks noChangeArrowheads="1"/>
          </p:cNvSpPr>
          <p:nvPr/>
        </p:nvSpPr>
        <p:spPr bwMode="auto">
          <a:xfrm>
            <a:off x="4689475" y="5176838"/>
            <a:ext cx="24669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Arial" pitchFamily="-84" charset="0"/>
              <a:buChar char="•"/>
            </a:pPr>
            <a:r>
              <a:rPr lang="en-US">
                <a:solidFill>
                  <a:srgbClr val="FF0000"/>
                </a:solidFill>
              </a:rPr>
              <a:t>Sprawling gait</a:t>
            </a:r>
          </a:p>
          <a:p>
            <a:pPr>
              <a:buFont typeface="Arial" pitchFamily="-84" charset="0"/>
              <a:buChar char="•"/>
            </a:pPr>
            <a:r>
              <a:rPr lang="en-US">
                <a:solidFill>
                  <a:srgbClr val="FF0000"/>
                </a:solidFill>
              </a:rPr>
              <a:t>Long tail</a:t>
            </a:r>
          </a:p>
          <a:p>
            <a:pPr>
              <a:buFont typeface="Arial" pitchFamily="-84" charset="0"/>
              <a:buChar char="•"/>
            </a:pPr>
            <a:r>
              <a:rPr lang="en-US">
                <a:solidFill>
                  <a:srgbClr val="FF0000"/>
                </a:solidFill>
              </a:rPr>
              <a:t>Hindlimbs = forelimbs</a:t>
            </a:r>
          </a:p>
        </p:txBody>
      </p:sp>
      <p:cxnSp>
        <p:nvCxnSpPr>
          <p:cNvPr id="14" name="Straight Connector 13"/>
          <p:cNvCxnSpPr/>
          <p:nvPr/>
        </p:nvCxnSpPr>
        <p:spPr>
          <a:xfrm rot="16200000" flipH="1">
            <a:off x="4999038" y="3078162"/>
            <a:ext cx="838200" cy="473075"/>
          </a:xfrm>
          <a:prstGeom prst="line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 flipH="1">
            <a:off x="2064544" y="3269456"/>
            <a:ext cx="1981200" cy="1233488"/>
          </a:xfrm>
          <a:prstGeom prst="line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943600" y="3351213"/>
            <a:ext cx="685800" cy="1587"/>
          </a:xfrm>
          <a:prstGeom prst="line">
            <a:avLst/>
          </a:prstGeom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438400" y="3505200"/>
            <a:ext cx="685800" cy="1588"/>
          </a:xfrm>
          <a:prstGeom prst="line">
            <a:avLst/>
          </a:prstGeom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019800" y="3657600"/>
            <a:ext cx="3224213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/>
              <a:buChar char="•"/>
              <a:defRPr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Upright posture</a:t>
            </a:r>
          </a:p>
          <a:p>
            <a:pPr>
              <a:buFont typeface="Arial"/>
              <a:buChar char="•"/>
              <a:defRPr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Loss of tail</a:t>
            </a:r>
          </a:p>
          <a:p>
            <a:pPr>
              <a:buFont typeface="Arial"/>
              <a:buChar char="•"/>
              <a:defRPr/>
            </a:pP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Hindlimbs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 &gt; forelimbs</a:t>
            </a:r>
          </a:p>
        </p:txBody>
      </p:sp>
      <p:sp>
        <p:nvSpPr>
          <p:cNvPr id="26638" name="TextBox 23"/>
          <p:cNvSpPr txBox="1">
            <a:spLocks noChangeArrowheads="1"/>
          </p:cNvSpPr>
          <p:nvPr/>
        </p:nvSpPr>
        <p:spPr bwMode="auto">
          <a:xfrm>
            <a:off x="914400" y="192088"/>
            <a:ext cx="24542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Arial" pitchFamily="-84" charset="0"/>
              <a:buChar char="•"/>
            </a:pPr>
            <a:r>
              <a:rPr lang="en-US">
                <a:solidFill>
                  <a:schemeClr val="bg2"/>
                </a:solidFill>
              </a:rPr>
              <a:t>Loss of limbs</a:t>
            </a:r>
          </a:p>
          <a:p>
            <a:pPr>
              <a:buFont typeface="Arial" pitchFamily="-84" charset="0"/>
              <a:buChar char="•"/>
            </a:pPr>
            <a:r>
              <a:rPr lang="en-US">
                <a:solidFill>
                  <a:schemeClr val="bg2"/>
                </a:solidFill>
              </a:rPr>
              <a:t>Tail reduced</a:t>
            </a:r>
          </a:p>
          <a:p>
            <a:pPr>
              <a:buFont typeface="Arial" pitchFamily="-84" charset="0"/>
              <a:buChar char="•"/>
            </a:pPr>
            <a:r>
              <a:rPr lang="en-US">
                <a:solidFill>
                  <a:schemeClr val="bg2"/>
                </a:solidFill>
              </a:rPr>
              <a:t>Cylindrical body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2438400" y="3352800"/>
            <a:ext cx="3838575" cy="2286000"/>
          </a:xfrm>
          <a:prstGeom prst="line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16200000" flipH="1">
            <a:off x="4999038" y="3078162"/>
            <a:ext cx="838200" cy="473075"/>
          </a:xfrm>
          <a:prstGeom prst="line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16200000" flipV="1">
            <a:off x="2553495" y="3758406"/>
            <a:ext cx="1370012" cy="866775"/>
          </a:xfrm>
          <a:prstGeom prst="line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16200000" flipH="1">
            <a:off x="2316163" y="3017837"/>
            <a:ext cx="611188" cy="366713"/>
          </a:xfrm>
          <a:prstGeom prst="line">
            <a:avLst/>
          </a:prstGeom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10800000" flipV="1">
            <a:off x="6310313" y="2895600"/>
            <a:ext cx="776287" cy="457200"/>
          </a:xfrm>
          <a:prstGeom prst="line">
            <a:avLst/>
          </a:prstGeom>
          <a:ln w="571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5" descr="mediu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295400"/>
            <a:ext cx="652376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7" descr="specimenlarge-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6356306" y="349294"/>
            <a:ext cx="3060787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905000" y="533400"/>
            <a:ext cx="3435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Times" pitchFamily="-84" charset="0"/>
              </a:rPr>
              <a:t>Transition to land</a:t>
            </a:r>
          </a:p>
        </p:txBody>
      </p:sp>
      <p:sp>
        <p:nvSpPr>
          <p:cNvPr id="17411" name="Line 3"/>
          <p:cNvSpPr>
            <a:spLocks noChangeShapeType="1"/>
          </p:cNvSpPr>
          <p:nvPr/>
        </p:nvSpPr>
        <p:spPr bwMode="auto">
          <a:xfrm flipV="1">
            <a:off x="1905000" y="3048000"/>
            <a:ext cx="4800600" cy="3581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2" name="Line 4"/>
          <p:cNvSpPr>
            <a:spLocks noChangeShapeType="1"/>
          </p:cNvSpPr>
          <p:nvPr/>
        </p:nvSpPr>
        <p:spPr bwMode="auto">
          <a:xfrm>
            <a:off x="5638800" y="3048000"/>
            <a:ext cx="38100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3" name="Line 5"/>
          <p:cNvSpPr>
            <a:spLocks noChangeShapeType="1"/>
          </p:cNvSpPr>
          <p:nvPr/>
        </p:nvSpPr>
        <p:spPr bwMode="auto">
          <a:xfrm>
            <a:off x="5638800" y="3048000"/>
            <a:ext cx="1066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4" name="Line 6"/>
          <p:cNvSpPr>
            <a:spLocks noChangeShapeType="1"/>
          </p:cNvSpPr>
          <p:nvPr/>
        </p:nvSpPr>
        <p:spPr bwMode="auto">
          <a:xfrm>
            <a:off x="4876800" y="3124200"/>
            <a:ext cx="609600" cy="838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5" name="AutoShape 7"/>
          <p:cNvSpPr>
            <a:spLocks noChangeArrowheads="1"/>
          </p:cNvSpPr>
          <p:nvPr/>
        </p:nvSpPr>
        <p:spPr bwMode="auto">
          <a:xfrm>
            <a:off x="5943600" y="3429000"/>
            <a:ext cx="152400" cy="152400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6308725" y="3336925"/>
            <a:ext cx="1419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Times" pitchFamily="-84" charset="0"/>
              </a:rPr>
              <a:t>Tetrapoda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5181600" y="2286000"/>
            <a:ext cx="301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Times" pitchFamily="-84" charset="0"/>
              </a:rPr>
              <a:t>Terrestrial or aquatic</a:t>
            </a:r>
            <a:endParaRPr lang="en-US">
              <a:latin typeface="Times" pitchFamily="-84" charset="0"/>
            </a:endParaRPr>
          </a:p>
        </p:txBody>
      </p:sp>
      <p:sp>
        <p:nvSpPr>
          <p:cNvPr id="17418" name="Line 10"/>
          <p:cNvSpPr>
            <a:spLocks noChangeShapeType="1"/>
          </p:cNvSpPr>
          <p:nvPr/>
        </p:nvSpPr>
        <p:spPr bwMode="auto">
          <a:xfrm>
            <a:off x="3886200" y="3200400"/>
            <a:ext cx="914400" cy="1295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9" name="Line 11"/>
          <p:cNvSpPr>
            <a:spLocks noChangeShapeType="1"/>
          </p:cNvSpPr>
          <p:nvPr/>
        </p:nvSpPr>
        <p:spPr bwMode="auto">
          <a:xfrm>
            <a:off x="3048000" y="3276600"/>
            <a:ext cx="1143000" cy="1600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20" name="Line 12"/>
          <p:cNvSpPr>
            <a:spLocks noChangeShapeType="1"/>
          </p:cNvSpPr>
          <p:nvPr/>
        </p:nvSpPr>
        <p:spPr bwMode="auto">
          <a:xfrm>
            <a:off x="2057400" y="3352800"/>
            <a:ext cx="144780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21" name="Line 13"/>
          <p:cNvSpPr>
            <a:spLocks noChangeShapeType="1"/>
          </p:cNvSpPr>
          <p:nvPr/>
        </p:nvSpPr>
        <p:spPr bwMode="auto">
          <a:xfrm>
            <a:off x="1066800" y="3429000"/>
            <a:ext cx="1752600" cy="2514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22" name="Text Box 14"/>
          <p:cNvSpPr txBox="1">
            <a:spLocks noChangeArrowheads="1"/>
          </p:cNvSpPr>
          <p:nvPr/>
        </p:nvSpPr>
        <p:spPr bwMode="auto">
          <a:xfrm rot="-5400000">
            <a:off x="2105025" y="428625"/>
            <a:ext cx="142875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Times" pitchFamily="-84" charset="0"/>
              </a:rPr>
              <a:t>Coelecanths</a:t>
            </a:r>
          </a:p>
          <a:p>
            <a:endParaRPr lang="en-US" sz="1800">
              <a:latin typeface="Times" pitchFamily="-84" charset="0"/>
            </a:endParaRPr>
          </a:p>
          <a:p>
            <a:endParaRPr lang="en-US" sz="1800">
              <a:latin typeface="Times" pitchFamily="-84" charset="0"/>
            </a:endParaRPr>
          </a:p>
          <a:p>
            <a:r>
              <a:rPr lang="en-US" sz="1800">
                <a:latin typeface="Times" pitchFamily="-84" charset="0"/>
              </a:rPr>
              <a:t>Lungfishes</a:t>
            </a:r>
          </a:p>
          <a:p>
            <a:endParaRPr lang="en-US" sz="1800">
              <a:latin typeface="Times" pitchFamily="-84" charset="0"/>
            </a:endParaRPr>
          </a:p>
          <a:p>
            <a:endParaRPr lang="en-US" sz="1800">
              <a:latin typeface="Times" pitchFamily="-84" charset="0"/>
            </a:endParaRPr>
          </a:p>
          <a:p>
            <a:endParaRPr lang="en-US" sz="1800">
              <a:latin typeface="Times" pitchFamily="-84" charset="0"/>
            </a:endParaRPr>
          </a:p>
          <a:p>
            <a:r>
              <a:rPr lang="en-US" sz="1800" i="1">
                <a:latin typeface="Times" pitchFamily="-84" charset="0"/>
              </a:rPr>
              <a:t>Acanthostega</a:t>
            </a:r>
          </a:p>
          <a:p>
            <a:endParaRPr lang="en-US" sz="1800">
              <a:latin typeface="Times" pitchFamily="-84" charset="0"/>
            </a:endParaRPr>
          </a:p>
          <a:p>
            <a:endParaRPr lang="en-US" sz="1800">
              <a:latin typeface="Times" pitchFamily="-84" charset="0"/>
            </a:endParaRPr>
          </a:p>
          <a:p>
            <a:r>
              <a:rPr lang="en-US" sz="1800" i="1">
                <a:latin typeface="Times" pitchFamily="-84" charset="0"/>
              </a:rPr>
              <a:t>Ichthyostega</a:t>
            </a:r>
            <a:endParaRPr lang="en-US" sz="1800">
              <a:latin typeface="Times" pitchFamily="-84" charset="0"/>
            </a:endParaRPr>
          </a:p>
          <a:p>
            <a:endParaRPr lang="en-US" sz="1800">
              <a:latin typeface="Times" pitchFamily="-84" charset="0"/>
            </a:endParaRPr>
          </a:p>
          <a:p>
            <a:endParaRPr lang="en-US" sz="1800">
              <a:latin typeface="Times" pitchFamily="-84" charset="0"/>
            </a:endParaRPr>
          </a:p>
          <a:p>
            <a:r>
              <a:rPr lang="en-US" sz="1800" i="1">
                <a:latin typeface="Times" pitchFamily="-84" charset="0"/>
              </a:rPr>
              <a:t>Seymouria</a:t>
            </a:r>
            <a:endParaRPr lang="en-US" sz="1800">
              <a:latin typeface="Times" pitchFamily="-84" charset="0"/>
            </a:endParaRPr>
          </a:p>
        </p:txBody>
      </p:sp>
      <p:sp>
        <p:nvSpPr>
          <p:cNvPr id="17423" name="Line 15"/>
          <p:cNvSpPr>
            <a:spLocks noChangeShapeType="1"/>
          </p:cNvSpPr>
          <p:nvPr/>
        </p:nvSpPr>
        <p:spPr bwMode="auto">
          <a:xfrm>
            <a:off x="2438400" y="1905000"/>
            <a:ext cx="0" cy="838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24" name="Line 16"/>
          <p:cNvSpPr>
            <a:spLocks noChangeShapeType="1"/>
          </p:cNvSpPr>
          <p:nvPr/>
        </p:nvSpPr>
        <p:spPr bwMode="auto">
          <a:xfrm flipH="1">
            <a:off x="457200" y="1905000"/>
            <a:ext cx="1981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25" name="Line 17"/>
          <p:cNvSpPr>
            <a:spLocks noChangeShapeType="1"/>
          </p:cNvSpPr>
          <p:nvPr/>
        </p:nvSpPr>
        <p:spPr bwMode="auto">
          <a:xfrm>
            <a:off x="4800600" y="27432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26" name="Line 18"/>
          <p:cNvSpPr>
            <a:spLocks noChangeShapeType="1"/>
          </p:cNvSpPr>
          <p:nvPr/>
        </p:nvSpPr>
        <p:spPr bwMode="auto">
          <a:xfrm>
            <a:off x="4800600" y="2743200"/>
            <a:ext cx="2057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27" name="Rectangle 19"/>
          <p:cNvSpPr>
            <a:spLocks noChangeArrowheads="1"/>
          </p:cNvSpPr>
          <p:nvPr/>
        </p:nvSpPr>
        <p:spPr bwMode="auto">
          <a:xfrm>
            <a:off x="1066800" y="1524000"/>
            <a:ext cx="1217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Times" pitchFamily="-84" charset="0"/>
              </a:rPr>
              <a:t>Aquatic</a:t>
            </a:r>
          </a:p>
        </p:txBody>
      </p:sp>
      <p:pic>
        <p:nvPicPr>
          <p:cNvPr id="17428" name="Picture 20"/>
          <p:cNvPicPr>
            <a:picLocks noChangeAspect="1" noChangeArrowheads="1"/>
          </p:cNvPicPr>
          <p:nvPr/>
        </p:nvPicPr>
        <p:blipFill>
          <a:blip r:embed="rId3">
            <a:lum bright="14000"/>
          </a:blip>
          <a:srcRect/>
          <a:stretch>
            <a:fillRect/>
          </a:stretch>
        </p:blipFill>
        <p:spPr bwMode="auto">
          <a:xfrm>
            <a:off x="228600" y="4495800"/>
            <a:ext cx="141763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9" name="Picture 21"/>
          <p:cNvPicPr>
            <a:picLocks noChangeAspect="1" noChangeArrowheads="1"/>
          </p:cNvPicPr>
          <p:nvPr/>
        </p:nvPicPr>
        <p:blipFill>
          <a:blip r:embed="rId4"/>
          <a:srcRect b="15181"/>
          <a:stretch>
            <a:fillRect/>
          </a:stretch>
        </p:blipFill>
        <p:spPr bwMode="auto">
          <a:xfrm>
            <a:off x="6324600" y="609600"/>
            <a:ext cx="257810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30" name="Rectangle 22"/>
          <p:cNvSpPr>
            <a:spLocks noChangeArrowheads="1"/>
          </p:cNvSpPr>
          <p:nvPr/>
        </p:nvSpPr>
        <p:spPr bwMode="auto">
          <a:xfrm>
            <a:off x="7648575" y="609600"/>
            <a:ext cx="1266825" cy="3984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31" name="Line 23"/>
          <p:cNvSpPr>
            <a:spLocks noChangeShapeType="1"/>
          </p:cNvSpPr>
          <p:nvPr/>
        </p:nvSpPr>
        <p:spPr bwMode="auto">
          <a:xfrm flipV="1">
            <a:off x="4572000" y="4038600"/>
            <a:ext cx="838200" cy="609600"/>
          </a:xfrm>
          <a:prstGeom prst="line">
            <a:avLst/>
          </a:prstGeom>
          <a:noFill/>
          <a:ln w="82550">
            <a:solidFill>
              <a:srgbClr val="000099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32" name="Text Box 24"/>
          <p:cNvSpPr txBox="1">
            <a:spLocks noChangeArrowheads="1"/>
          </p:cNvSpPr>
          <p:nvPr/>
        </p:nvSpPr>
        <p:spPr bwMode="auto">
          <a:xfrm rot="-2340000">
            <a:off x="3733800" y="4494213"/>
            <a:ext cx="2525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99"/>
                </a:solidFill>
                <a:latin typeface="Times" pitchFamily="-84" charset="0"/>
              </a:rPr>
              <a:t>Transition to terrestrial</a:t>
            </a:r>
          </a:p>
        </p:txBody>
      </p:sp>
      <p:sp>
        <p:nvSpPr>
          <p:cNvPr id="17433" name="Text Box 25"/>
          <p:cNvSpPr txBox="1">
            <a:spLocks noChangeArrowheads="1"/>
          </p:cNvSpPr>
          <p:nvPr/>
        </p:nvSpPr>
        <p:spPr bwMode="auto">
          <a:xfrm>
            <a:off x="6019800" y="4876800"/>
            <a:ext cx="2779713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Times" pitchFamily="-84" charset="0"/>
              <a:buChar char="•"/>
            </a:pPr>
            <a:r>
              <a:rPr lang="en-US">
                <a:latin typeface="Times" pitchFamily="-84" charset="0"/>
              </a:rPr>
              <a:t>Locomotion/support</a:t>
            </a:r>
          </a:p>
          <a:p>
            <a:pPr>
              <a:buFont typeface="Times" pitchFamily="-84" charset="0"/>
              <a:buChar char="•"/>
            </a:pPr>
            <a:r>
              <a:rPr lang="en-US">
                <a:latin typeface="Times" pitchFamily="-84" charset="0"/>
              </a:rPr>
              <a:t>Respiration</a:t>
            </a:r>
          </a:p>
          <a:p>
            <a:pPr>
              <a:buFont typeface="Times" pitchFamily="-84" charset="0"/>
              <a:buChar char="•"/>
            </a:pPr>
            <a:r>
              <a:rPr lang="en-US">
                <a:latin typeface="Times" pitchFamily="-84" charset="0"/>
              </a:rPr>
              <a:t>Temperature</a:t>
            </a:r>
          </a:p>
          <a:p>
            <a:pPr>
              <a:buFont typeface="Times" pitchFamily="-84" charset="0"/>
              <a:buChar char="•"/>
            </a:pPr>
            <a:r>
              <a:rPr lang="en-US">
                <a:latin typeface="Times" pitchFamily="-84" charset="0"/>
              </a:rPr>
              <a:t>Reproduction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IchthyostegaAcanthosteg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400" y="381000"/>
            <a:ext cx="8636000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4125913"/>
            <a:ext cx="2667000" cy="242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 t="27020"/>
          <a:stretch>
            <a:fillRect/>
          </a:stretch>
        </p:blipFill>
        <p:spPr bwMode="auto">
          <a:xfrm>
            <a:off x="-609600" y="1905000"/>
            <a:ext cx="7696200" cy="421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209800" y="685800"/>
            <a:ext cx="18780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/>
              <a:t>Amphibia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3581400"/>
            <a:ext cx="16002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4933950"/>
            <a:ext cx="16764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53200" y="2286000"/>
            <a:ext cx="167640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8" descr="densit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301625"/>
            <a:ext cx="8001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title"/>
          </p:nvPr>
        </p:nvSpPr>
        <p:spPr>
          <a:xfrm>
            <a:off x="1828800" y="3048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/>
              <a:t>Amphibian </a:t>
            </a:r>
            <a:br>
              <a:rPr lang="en-US"/>
            </a:br>
            <a:r>
              <a:rPr lang="en-US"/>
              <a:t>synapomorphies</a:t>
            </a:r>
          </a:p>
        </p:txBody>
      </p:sp>
      <p:pic>
        <p:nvPicPr>
          <p:cNvPr id="25603" name="Picture 7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 rot="5400000">
            <a:off x="3333750" y="2638425"/>
            <a:ext cx="35052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10"/>
          <p:cNvSpPr txBox="1">
            <a:spLocks noChangeArrowheads="1"/>
          </p:cNvSpPr>
          <p:nvPr/>
        </p:nvSpPr>
        <p:spPr bwMode="auto">
          <a:xfrm>
            <a:off x="6537325" y="2133600"/>
            <a:ext cx="145415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Lungfish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Amniota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Amphibia</a:t>
            </a:r>
          </a:p>
        </p:txBody>
      </p:sp>
      <p:sp>
        <p:nvSpPr>
          <p:cNvPr id="25605" name="Oval 11"/>
          <p:cNvSpPr>
            <a:spLocks noChangeArrowheads="1"/>
          </p:cNvSpPr>
          <p:nvPr/>
        </p:nvSpPr>
        <p:spPr bwMode="auto">
          <a:xfrm>
            <a:off x="5410200" y="4676775"/>
            <a:ext cx="304800" cy="3048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6" name="Text Box 12"/>
          <p:cNvSpPr txBox="1">
            <a:spLocks noChangeArrowheads="1"/>
          </p:cNvSpPr>
          <p:nvPr/>
        </p:nvSpPr>
        <p:spPr bwMode="auto">
          <a:xfrm>
            <a:off x="4114800" y="4905375"/>
            <a:ext cx="1573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Tetrapoda</a:t>
            </a:r>
          </a:p>
        </p:txBody>
      </p:sp>
      <p:pic>
        <p:nvPicPr>
          <p:cNvPr id="25607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3124200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16" descr="007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667000"/>
            <a:ext cx="3124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17" descr="27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781550"/>
            <a:ext cx="312420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0" name="Line 18"/>
          <p:cNvSpPr>
            <a:spLocks noChangeShapeType="1"/>
          </p:cNvSpPr>
          <p:nvPr/>
        </p:nvSpPr>
        <p:spPr bwMode="auto">
          <a:xfrm>
            <a:off x="5943600" y="5029200"/>
            <a:ext cx="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Amphibian synapomorphies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z="2800"/>
              <a:t>Skin</a:t>
            </a:r>
          </a:p>
          <a:p>
            <a:pPr lvl="1" eaLnBrk="1" hangingPunct="1"/>
            <a:r>
              <a:rPr lang="en-US" sz="2400"/>
              <a:t>respiration</a:t>
            </a:r>
          </a:p>
          <a:p>
            <a:pPr lvl="1" eaLnBrk="1" hangingPunct="1"/>
            <a:r>
              <a:rPr lang="en-US" sz="2400"/>
              <a:t>mucous glands</a:t>
            </a:r>
          </a:p>
          <a:p>
            <a:pPr lvl="1" eaLnBrk="1" hangingPunct="1"/>
            <a:r>
              <a:rPr lang="en-US" sz="2400"/>
              <a:t>poison glands</a:t>
            </a:r>
          </a:p>
        </p:txBody>
      </p:sp>
      <p:pic>
        <p:nvPicPr>
          <p:cNvPr id="27652" name="Picture 4" descr="AmphSk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2422525"/>
            <a:ext cx="4953000" cy="321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Amphibian synapomorphies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z="2800"/>
              <a:t>Skin</a:t>
            </a:r>
          </a:p>
          <a:p>
            <a:pPr lvl="1" eaLnBrk="1" hangingPunct="1"/>
            <a:r>
              <a:rPr lang="en-US" sz="2400"/>
              <a:t>respiration</a:t>
            </a:r>
          </a:p>
          <a:p>
            <a:pPr lvl="1" eaLnBrk="1" hangingPunct="1"/>
            <a:r>
              <a:rPr lang="en-US" sz="2400"/>
              <a:t>mucous glands</a:t>
            </a:r>
          </a:p>
          <a:p>
            <a:pPr lvl="1" eaLnBrk="1" hangingPunct="1"/>
            <a:r>
              <a:rPr lang="en-US" sz="2400"/>
              <a:t>poison glands</a:t>
            </a:r>
          </a:p>
          <a:p>
            <a:pPr eaLnBrk="1" hangingPunct="1"/>
            <a:r>
              <a:rPr lang="en-US" sz="2800"/>
              <a:t>pedicellate teeth</a:t>
            </a:r>
          </a:p>
        </p:txBody>
      </p:sp>
      <p:pic>
        <p:nvPicPr>
          <p:cNvPr id="2970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884488"/>
            <a:ext cx="3810000" cy="23066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2348</TotalTime>
  <Words>467</Words>
  <Application>Microsoft PowerPoint</Application>
  <PresentationFormat>On-screen Show (4:3)</PresentationFormat>
  <Paragraphs>232</Paragraphs>
  <Slides>28</Slides>
  <Notes>28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Blank Presentation</vt:lpstr>
      <vt:lpstr>Slide 1</vt:lpstr>
      <vt:lpstr>Slide 2</vt:lpstr>
      <vt:lpstr>Slide 3</vt:lpstr>
      <vt:lpstr>Slide 4</vt:lpstr>
      <vt:lpstr>Slide 5</vt:lpstr>
      <vt:lpstr>Slide 6</vt:lpstr>
      <vt:lpstr>Amphibian  synapomorphies</vt:lpstr>
      <vt:lpstr>Amphibian synapomorphies</vt:lpstr>
      <vt:lpstr>Amphibian synapomorphies</vt:lpstr>
      <vt:lpstr>Amphibian synapomorphies</vt:lpstr>
      <vt:lpstr>Amphibian synapomorphies</vt:lpstr>
      <vt:lpstr>Slide 12</vt:lpstr>
      <vt:lpstr>Amphibian synapomorphies</vt:lpstr>
      <vt:lpstr>Amphibian synapomorphies</vt:lpstr>
      <vt:lpstr>Amphibian synapomorphies</vt:lpstr>
      <vt:lpstr>Amphibian synapomorphies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Salamander characteristics</vt:lpstr>
      <vt:lpstr>Slide 26</vt:lpstr>
      <vt:lpstr>Slide 27</vt:lpstr>
      <vt:lpstr>Slide 28</vt:lpstr>
    </vt:vector>
  </TitlesOfParts>
  <Company>Reggie Dunlop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Reggie Dunlop</dc:creator>
  <cp:lastModifiedBy>panda puffs</cp:lastModifiedBy>
  <cp:revision>66</cp:revision>
  <dcterms:created xsi:type="dcterms:W3CDTF">2015-02-07T04:33:37Z</dcterms:created>
  <dcterms:modified xsi:type="dcterms:W3CDTF">2015-02-07T04:44:45Z</dcterms:modified>
</cp:coreProperties>
</file>