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117" d="100"/>
          <a:sy n="117" d="100"/>
        </p:scale>
        <p:origin x="-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03273-7794-B04B-A1A3-352EBC999F98}" type="datetimeFigureOut">
              <a:rPr lang="en-US" smtClean="0"/>
              <a:t>2/25/15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BA2B1-B9F3-5B45-A1D7-FB7146FDB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CAFE0D-E23A-3344-B4A8-331B780C1DFE}" type="slidenum">
              <a:rPr lang="en-US"/>
              <a:pPr/>
              <a:t>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480939-E39E-7948-BF31-BCF6D4FCC39A}" type="slidenum">
              <a:rPr lang="en-US"/>
              <a:pPr/>
              <a:t>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152FA8-C850-FE4B-B045-551310B13AAA}" type="slidenum">
              <a:rPr lang="en-US"/>
              <a:pPr/>
              <a:t>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59B92D-2CB5-974B-914F-F6A241756A4E}" type="slidenum">
              <a:rPr lang="en-US"/>
              <a:pPr/>
              <a:t>8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C57ADF-727A-CA4B-8317-C20527876793}" type="slidenum">
              <a:rPr lang="en-US"/>
              <a:pPr/>
              <a:t>10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4CD136-FD2A-7344-AF39-C0FD07F9CE56}" type="slidenum">
              <a:rPr lang="en-US"/>
              <a:pPr/>
              <a:t>13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4AFAED-18D3-7E4E-8237-23D028C2F150}" type="slidenum">
              <a:rPr lang="en-US"/>
              <a:pPr/>
              <a:t>14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447C6C-353A-1B4A-A79E-1378B025613A}" type="slidenum">
              <a:rPr lang="en-US"/>
              <a:pPr/>
              <a:t>15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013F0-2E9C-3C43-B033-6BF45B7F964C}" type="datetimeFigureOut">
              <a:rPr lang="en-US" smtClean="0"/>
              <a:t>2/25/15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89F2-AC7C-D746-9F05-412E0A94D5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lum bright="-16000"/>
          </a:blip>
          <a:srcRect/>
          <a:stretch>
            <a:fillRect/>
          </a:stretch>
        </p:blipFill>
        <p:spPr bwMode="auto">
          <a:xfrm>
            <a:off x="2438400" y="914400"/>
            <a:ext cx="41894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48000" y="76200"/>
            <a:ext cx="2835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Crocodylians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49530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Crocodylidae</a:t>
            </a:r>
          </a:p>
          <a:p>
            <a:pPr lvl="1">
              <a:lnSpc>
                <a:spcPct val="90000"/>
              </a:lnSpc>
            </a:pPr>
            <a:r>
              <a:rPr lang="en-US" i="1"/>
              <a:t>Crocodylus</a:t>
            </a:r>
            <a:r>
              <a:rPr lang="en-US"/>
              <a:t> (12 sp), </a:t>
            </a:r>
            <a:r>
              <a:rPr lang="en-US" i="1"/>
              <a:t>Osteolaemus, Mecistops</a:t>
            </a:r>
            <a:endParaRPr lang="en-US"/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2133600"/>
            <a:ext cx="388461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5562600" y="1600200"/>
            <a:ext cx="288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Times" pitchFamily="-107" charset="0"/>
              </a:rPr>
              <a:t>Osteolaemus tetraspis</a:t>
            </a:r>
            <a:endParaRPr lang="en-US" sz="2400">
              <a:latin typeface="Times" pitchFamily="-107" charset="0"/>
            </a:endParaRPr>
          </a:p>
        </p:txBody>
      </p:sp>
      <p:pic>
        <p:nvPicPr>
          <p:cNvPr id="10246" name="Picture 7" descr="300px-Crocodylus_acutus_mexico_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200400"/>
            <a:ext cx="3810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09600" y="6096000"/>
            <a:ext cx="2493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Times" pitchFamily="-107" charset="0"/>
              </a:rPr>
              <a:t>Crocodylus acutus</a:t>
            </a:r>
            <a:endParaRPr lang="en-US" sz="2400">
              <a:latin typeface="Time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0213" y="533400"/>
            <a:ext cx="467518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883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Crocodylus/Mecistops cataphractus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81400"/>
            <a:ext cx="41656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457200" y="3057525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Crocodylus palustris</a:t>
            </a:r>
          </a:p>
        </p:txBody>
      </p:sp>
      <p:pic>
        <p:nvPicPr>
          <p:cNvPr id="11270" name="Picture 5" descr="50b8f760ce45e.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657600"/>
            <a:ext cx="35814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5730875" y="6145213"/>
            <a:ext cx="2292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Crocodylus niloticus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25" y="609600"/>
            <a:ext cx="3700463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9825" y="3505200"/>
            <a:ext cx="3794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219825" y="3429000"/>
            <a:ext cx="216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4th tooth visible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3820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i="1">
                <a:ea typeface="ＭＳ Ｐゴシック" pitchFamily="-107" charset="-128"/>
                <a:cs typeface="ＭＳ Ｐゴシック" pitchFamily="-107" charset="-128"/>
              </a:rPr>
              <a:t>Gavialis gangeticus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098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4"/>
          <a:srcRect l="17143" r="34285"/>
          <a:stretch>
            <a:fillRect/>
          </a:stretch>
        </p:blipFill>
        <p:spPr bwMode="auto">
          <a:xfrm>
            <a:off x="6705600" y="685800"/>
            <a:ext cx="194945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i="1">
                <a:ea typeface="ＭＳ Ｐゴシック" pitchFamily="-107" charset="-128"/>
                <a:cs typeface="ＭＳ Ｐゴシック" pitchFamily="-107" charset="-128"/>
              </a:rPr>
              <a:t>Tomistoma schlegelii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92338"/>
            <a:ext cx="6705600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724400"/>
            <a:ext cx="28194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451350"/>
            <a:ext cx="25908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3100" y="3494088"/>
            <a:ext cx="364490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648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731996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 pitchFamily="-107" charset="0"/>
              </a:rPr>
              <a:t>Crocodylian conservation: A success story?</a:t>
            </a:r>
          </a:p>
          <a:p>
            <a:endParaRPr lang="en-US">
              <a:latin typeface="Calibri" pitchFamily="-107" charset="0"/>
            </a:endParaRPr>
          </a:p>
          <a:p>
            <a:r>
              <a:rPr lang="en-US">
                <a:latin typeface="Calibri" pitchFamily="-107" charset="0"/>
              </a:rPr>
              <a:t>1971: all 23 species considered endangered</a:t>
            </a:r>
          </a:p>
          <a:p>
            <a:endParaRPr lang="en-US">
              <a:latin typeface="Calibri" pitchFamily="-107" charset="0"/>
            </a:endParaRPr>
          </a:p>
          <a:p>
            <a:r>
              <a:rPr lang="en-US">
                <a:latin typeface="Calibri" pitchFamily="-107" charset="0"/>
              </a:rPr>
              <a:t>today: 7 species endangered; 18 not endangered, including</a:t>
            </a:r>
          </a:p>
          <a:p>
            <a:r>
              <a:rPr lang="en-US">
                <a:latin typeface="Calibri" pitchFamily="-107" charset="0"/>
              </a:rPr>
              <a:t>	8 where controlled hunting is allowed.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893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1300" y="0"/>
            <a:ext cx="4864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228975"/>
            <a:ext cx="56388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eosuchians-close-to-Crocodylia-cladogram-Darren-Naish-Tetrapod-Zoology-Sept-2012-600-px-tin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38200"/>
            <a:ext cx="762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!csl-map1-larg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7763"/>
            <a:ext cx="9144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Crocodylian characteristics</a:t>
            </a:r>
          </a:p>
        </p:txBody>
      </p:sp>
      <p:sp>
        <p:nvSpPr>
          <p:cNvPr id="20483" name="Content Placeholder 4"/>
          <p:cNvSpPr>
            <a:spLocks noGrp="1"/>
          </p:cNvSpPr>
          <p:nvPr>
            <p:ph idx="1"/>
          </p:nvPr>
        </p:nvSpPr>
        <p:spPr>
          <a:xfrm>
            <a:off x="457200" y="1798638"/>
            <a:ext cx="43434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Large body size</a:t>
            </a:r>
          </a:p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Semiaquatic</a:t>
            </a:r>
          </a:p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Laterally compressed tail, webbed feet</a:t>
            </a:r>
          </a:p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Dorsal scales heavily ossified</a:t>
            </a:r>
          </a:p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Share skeletal/behavioral characteristics with birds, dinosaurs (Archosauria)</a:t>
            </a:r>
          </a:p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Apex predators, Keystone species</a:t>
            </a:r>
          </a:p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Complex social behaviors</a:t>
            </a:r>
          </a:p>
          <a:p>
            <a:pPr>
              <a:lnSpc>
                <a:spcPct val="80000"/>
              </a:lnSpc>
            </a:pPr>
            <a:r>
              <a:rPr lang="en-US" sz="2200">
                <a:ea typeface="ＭＳ Ｐゴシック" pitchFamily="-107" charset="-128"/>
                <a:cs typeface="ＭＳ Ｐゴシック" pitchFamily="-107" charset="-128"/>
              </a:rPr>
              <a:t>Locomotion: belly crawl, high walk, gallop, swim, leap</a:t>
            </a:r>
          </a:p>
          <a:p>
            <a:pPr>
              <a:lnSpc>
                <a:spcPct val="80000"/>
              </a:lnSpc>
            </a:pPr>
            <a:endParaRPr lang="en-US" sz="2200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80000"/>
              </a:lnSpc>
            </a:pPr>
            <a:endParaRPr lang="en-US" sz="220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5200" y="2481263"/>
            <a:ext cx="42164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Velociraptor_skull_crâne_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65525"/>
            <a:ext cx="4694238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8" descr="Allido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-7938"/>
            <a:ext cx="5394325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skull6.jpg"/>
          <p:cNvPicPr>
            <a:picLocks noChangeAspect="1"/>
          </p:cNvPicPr>
          <p:nvPr/>
        </p:nvPicPr>
        <p:blipFill>
          <a:blip r:embed="rId4"/>
          <a:srcRect t="28799" b="14400"/>
          <a:stretch>
            <a:fillRect/>
          </a:stretch>
        </p:blipFill>
        <p:spPr bwMode="auto">
          <a:xfrm>
            <a:off x="5638800" y="1393825"/>
            <a:ext cx="35052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0" descr="050217_skull_hmed.grid-6x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038" y="3952875"/>
            <a:ext cx="384016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Crocodylian reproduction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951038"/>
            <a:ext cx="4114800" cy="4525962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Internal fertilization</a:t>
            </a:r>
          </a:p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Oviparous</a:t>
            </a:r>
          </a:p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Temperature dependent sex determination</a:t>
            </a:r>
          </a:p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Nest building</a:t>
            </a:r>
          </a:p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Parental care</a:t>
            </a:r>
          </a:p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676400"/>
            <a:ext cx="3022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nest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076700"/>
            <a:ext cx="2997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396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>
                <a:ea typeface="ＭＳ Ｐゴシック" pitchFamily="-107" charset="-128"/>
                <a:cs typeface="ＭＳ Ｐゴシック" pitchFamily="-107" charset="-128"/>
              </a:rPr>
              <a:t>Variation within</a:t>
            </a:r>
            <a:br>
              <a:rPr lang="en-US" sz="400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4000">
                <a:ea typeface="ＭＳ Ｐゴシック" pitchFamily="-107" charset="-128"/>
                <a:cs typeface="ＭＳ Ｐゴシック" pitchFamily="-107" charset="-128"/>
              </a:rPr>
              <a:t> Crocodylia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457200" y="1798638"/>
            <a:ext cx="43434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Body size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Head shape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Nuchal scales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Teeth pattern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Aquatic habitat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Dirt/veg nest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Structure of parental care</a:t>
            </a: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65525"/>
            <a:ext cx="42672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98613"/>
            <a:ext cx="361156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4953000" cy="266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Alligatoridae</a:t>
            </a:r>
          </a:p>
          <a:p>
            <a:pPr lvl="1">
              <a:lnSpc>
                <a:spcPct val="90000"/>
              </a:lnSpc>
            </a:pPr>
            <a:r>
              <a:rPr lang="en-US" i="1"/>
              <a:t>Alligator</a:t>
            </a:r>
            <a:r>
              <a:rPr lang="en-US"/>
              <a:t> (2 sp), </a:t>
            </a:r>
            <a:r>
              <a:rPr lang="en-US" i="1"/>
              <a:t>Caiman</a:t>
            </a:r>
            <a:r>
              <a:rPr lang="en-US"/>
              <a:t> (4 sp; including </a:t>
            </a:r>
            <a:r>
              <a:rPr lang="en-US" i="1"/>
              <a:t>Melanosuchus</a:t>
            </a:r>
            <a:r>
              <a:rPr lang="en-US"/>
              <a:t>), </a:t>
            </a:r>
            <a:r>
              <a:rPr lang="en-US" i="1"/>
              <a:t>Paleosuchus</a:t>
            </a:r>
            <a:r>
              <a:rPr lang="en-US"/>
              <a:t> (2 sp)</a:t>
            </a: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76725"/>
            <a:ext cx="42672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457200" y="3886200"/>
            <a:ext cx="242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Times" pitchFamily="-107" charset="0"/>
              </a:rPr>
              <a:t>Caiman latirostris</a:t>
            </a:r>
          </a:p>
        </p:txBody>
      </p:sp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5108575"/>
            <a:ext cx="25019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5257800" y="4648200"/>
            <a:ext cx="3290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Times" pitchFamily="-107" charset="0"/>
              </a:rPr>
              <a:t>Paleosuchus palpebrosus</a:t>
            </a: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5257800" y="1676400"/>
            <a:ext cx="330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Times" pitchFamily="-107" charset="0"/>
              </a:rPr>
              <a:t>Alligator mississippiensis</a:t>
            </a:r>
          </a:p>
        </p:txBody>
      </p:sp>
      <p:pic>
        <p:nvPicPr>
          <p:cNvPr id="820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133600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0"/>
            <a:ext cx="7594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117725" y="5241925"/>
            <a:ext cx="2965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Alligator sinensis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Macintosh PowerPoint</Application>
  <PresentationFormat>On-screen Show (4:3)</PresentationFormat>
  <Paragraphs>60</Paragraphs>
  <Slides>16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Crocodylian characteristics</vt:lpstr>
      <vt:lpstr>Slide 5</vt:lpstr>
      <vt:lpstr>Crocodylian reproduction</vt:lpstr>
      <vt:lpstr>Variation within  Crocodylia</vt:lpstr>
      <vt:lpstr>Crocodylia</vt:lpstr>
      <vt:lpstr>Slide 9</vt:lpstr>
      <vt:lpstr>Crocodylia</vt:lpstr>
      <vt:lpstr>Slide 11</vt:lpstr>
      <vt:lpstr>Slide 12</vt:lpstr>
      <vt:lpstr>Crocodylia</vt:lpstr>
      <vt:lpstr>Crocodylia</vt:lpstr>
      <vt:lpstr>Slide 15</vt:lpstr>
      <vt:lpstr>Slide 16</vt:lpstr>
    </vt:vector>
  </TitlesOfParts>
  <Company>University of New Mexico Medical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panda puffs</dc:creator>
  <cp:lastModifiedBy>panda puffs</cp:lastModifiedBy>
  <cp:revision>1</cp:revision>
  <dcterms:created xsi:type="dcterms:W3CDTF">2015-02-25T21:21:20Z</dcterms:created>
  <dcterms:modified xsi:type="dcterms:W3CDTF">2015-02-25T21:22:17Z</dcterms:modified>
</cp:coreProperties>
</file>