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theme/themeOverride5.xml" ContentType="application/vnd.openxmlformats-officedocument.themeOverr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notesSlides/notesSlide34.xml" ContentType="application/vnd.openxmlformats-officedocument.presentationml.notesSlide+xml"/>
  <Override PartName="/ppt/slides/slide23.xml" ContentType="application/vnd.openxmlformats-officedocument.presentationml.slide+xml"/>
  <Override PartName="/ppt/slides/slide42.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notesSlides/notesSlide22.xml" ContentType="application/vnd.openxmlformats-officedocument.presentationml.notes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Default Extension="gif" ContentType="image/gif"/>
  <Override PartName="/ppt/slides/slide27.xml" ContentType="application/vnd.openxmlformats-officedocument.presentationml.slide+xml"/>
  <Override PartName="/ppt/slides/slide11.xml" ContentType="application/vnd.openxmlformats-officedocument.presentationml.slide+xml"/>
  <Override PartName="/ppt/slides/slide46.xml" ContentType="application/vnd.openxmlformats-officedocument.presentationml.sl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15.xml" ContentType="application/vnd.openxmlformats-officedocument.presentationml.slide+xml"/>
  <Override PartName="/ppt/theme/themeOverride6.xml" ContentType="application/vnd.openxmlformats-officedocument.themeOverr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notesSlides/notesSlide35.xml" ContentType="application/vnd.openxmlformats-officedocument.presentationml.notesSlide+xml"/>
  <Override PartName="/ppt/slides/slide24.xml" ContentType="application/vnd.openxmlformats-officedocument.presentationml.slide+xml"/>
  <Override PartName="/ppt/slides/slide43.xml" ContentType="application/vnd.openxmlformats-officedocument.presentationml.slide+xml"/>
  <Override PartName="/ppt/theme/theme2.xml" ContentType="application/vnd.openxmlformats-officedocument.theme+xml"/>
  <Override PartName="/ppt/handoutMasters/handoutMaster1.xml" ContentType="application/vnd.openxmlformats-officedocument.presentationml.handoutMaster+xml"/>
  <Override PartName="/ppt/slideLayouts/slideLayout11.xml" ContentType="application/vnd.openxmlformats-officedocument.presentationml.slideLayout+xml"/>
  <Override PartName="/ppt/theme/themeOverride1.xml" ContentType="application/vnd.openxmlformats-officedocument.themeOverride+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Layouts/slideLayout6.xml" ContentType="application/vnd.openxmlformats-officedocument.presentationml.slideLayout+xml"/>
  <Override PartName="/ppt/slides/slide28.xml" ContentType="application/vnd.openxmlformats-officedocument.presentationml.slide+xml"/>
  <Override PartName="/ppt/slides/slide50.xml" ContentType="application/vnd.openxmlformats-officedocument.presentationml.slide+xml"/>
  <Override PartName="/ppt/slides/slide47.xml" ContentType="application/vnd.openxmlformats-officedocument.presentationml.slide+xml"/>
  <Override PartName="/ppt/slides/slide31.xml" ContentType="application/vnd.openxmlformats-officedocument.presentationml.slide+xml"/>
  <Override PartName="/ppt/notesSlides/notesSlide9.xml" ContentType="application/vnd.openxmlformats-officedocument.presentationml.notes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theme/themeOverride7.xml" ContentType="application/vnd.openxmlformats-officedocument.themeOverr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notesSlides/notesSlide20.xml" ContentType="application/vnd.openxmlformats-officedocument.presentationml.notes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theme/theme3.xml" ContentType="application/vnd.openxmlformats-officedocument.theme+xml"/>
  <Override PartName="/ppt/slideLayouts/slideLayout12.xml" ContentType="application/vnd.openxmlformats-officedocument.presentationml.slideLayout+xml"/>
  <Override PartName="/ppt/theme/themeOverride2.xml" ContentType="application/vnd.openxmlformats-officedocument.themeOverr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Layouts/slideLayout7.xml" ContentType="application/vnd.openxmlformats-officedocument.presentationml.slideLayout+xml"/>
  <Override PartName="/ppt/slides/slide32.xml" ContentType="application/vnd.openxmlformats-officedocument.presentationml.slide+xml"/>
  <Override PartName="/ppt/viewProps.xml" ContentType="application/vnd.openxmlformats-officedocument.presentationml.viewProps+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presentation.xml" ContentType="application/vnd.openxmlformats-officedocument.presentationml.presentation.main+xml"/>
  <Override PartName="/ppt/slides/slide2.xml" ContentType="application/vnd.openxmlformats-officedocument.presentationml.slide+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notesSlides/notesSlide21.xml" ContentType="application/vnd.openxmlformats-officedocument.presentationml.notes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Default Extension="pdf" ContentType="application/pdf"/>
  <Override PartName="/ppt/theme/themeOverride3.xml" ContentType="application/vnd.openxmlformats-officedocument.themeOverr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trictFirstAndLastChars="0" saveSubsetFonts="1" autoCompressPictures="0">
  <p:sldMasterIdLst>
    <p:sldMasterId r:id="rId1"/>
  </p:sldMasterIdLst>
  <p:notesMasterIdLst>
    <p:notesMasterId r:id="rId54"/>
  </p:notesMasterIdLst>
  <p:handoutMasterIdLst>
    <p:handoutMasterId r:id="rId55"/>
  </p:handoutMasterIdLst>
  <p:sldIdLst>
    <p:sldId id="688" r:id="rId2"/>
    <p:sldId id="692" r:id="rId3"/>
    <p:sldId id="689" r:id="rId4"/>
    <p:sldId id="690" r:id="rId5"/>
    <p:sldId id="691" r:id="rId6"/>
    <p:sldId id="545" r:id="rId7"/>
    <p:sldId id="524" r:id="rId8"/>
    <p:sldId id="540" r:id="rId9"/>
    <p:sldId id="530" r:id="rId10"/>
    <p:sldId id="695" r:id="rId11"/>
    <p:sldId id="547" r:id="rId12"/>
    <p:sldId id="553" r:id="rId13"/>
    <p:sldId id="560" r:id="rId14"/>
    <p:sldId id="563" r:id="rId15"/>
    <p:sldId id="565" r:id="rId16"/>
    <p:sldId id="569" r:id="rId17"/>
    <p:sldId id="694" r:id="rId18"/>
    <p:sldId id="696" r:id="rId19"/>
    <p:sldId id="570" r:id="rId20"/>
    <p:sldId id="526" r:id="rId21"/>
    <p:sldId id="522" r:id="rId22"/>
    <p:sldId id="513" r:id="rId23"/>
    <p:sldId id="514" r:id="rId24"/>
    <p:sldId id="516" r:id="rId25"/>
    <p:sldId id="519" r:id="rId26"/>
    <p:sldId id="520" r:id="rId27"/>
    <p:sldId id="521" r:id="rId28"/>
    <p:sldId id="541" r:id="rId29"/>
    <p:sldId id="512" r:id="rId30"/>
    <p:sldId id="551" r:id="rId31"/>
    <p:sldId id="566" r:id="rId32"/>
    <p:sldId id="528" r:id="rId33"/>
    <p:sldId id="567" r:id="rId34"/>
    <p:sldId id="529" r:id="rId35"/>
    <p:sldId id="568" r:id="rId36"/>
    <p:sldId id="561" r:id="rId37"/>
    <p:sldId id="642" r:id="rId38"/>
    <p:sldId id="640" r:id="rId39"/>
    <p:sldId id="685" r:id="rId40"/>
    <p:sldId id="643" r:id="rId41"/>
    <p:sldId id="684" r:id="rId42"/>
    <p:sldId id="686" r:id="rId43"/>
    <p:sldId id="645" r:id="rId44"/>
    <p:sldId id="651" r:id="rId45"/>
    <p:sldId id="653" r:id="rId46"/>
    <p:sldId id="656" r:id="rId47"/>
    <p:sldId id="657" r:id="rId48"/>
    <p:sldId id="658" r:id="rId49"/>
    <p:sldId id="659" r:id="rId50"/>
    <p:sldId id="660" r:id="rId51"/>
    <p:sldId id="661" r:id="rId52"/>
    <p:sldId id="693" r:id="rId53"/>
  </p:sldIdLst>
  <p:sldSz cx="9144000" cy="6858000" type="screen4x3"/>
  <p:notesSz cx="6858000" cy="9144000"/>
  <p:defaultTextStyle>
    <a:defPPr>
      <a:defRPr lang="en-US"/>
    </a:defPPr>
    <a:lvl1pPr algn="l" rtl="0" eaLnBrk="0" fontAlgn="base" hangingPunct="0">
      <a:spcBef>
        <a:spcPct val="0"/>
      </a:spcBef>
      <a:spcAft>
        <a:spcPct val="0"/>
      </a:spcAft>
      <a:defRPr sz="2800" kern="1200">
        <a:solidFill>
          <a:schemeClr val="tx2"/>
        </a:solidFill>
        <a:latin typeface="Arial" charset="0"/>
        <a:ea typeface="+mn-ea"/>
        <a:cs typeface="+mn-cs"/>
      </a:defRPr>
    </a:lvl1pPr>
    <a:lvl2pPr marL="457200" algn="l" rtl="0" eaLnBrk="0" fontAlgn="base" hangingPunct="0">
      <a:spcBef>
        <a:spcPct val="0"/>
      </a:spcBef>
      <a:spcAft>
        <a:spcPct val="0"/>
      </a:spcAft>
      <a:defRPr sz="2800" kern="1200">
        <a:solidFill>
          <a:schemeClr val="tx2"/>
        </a:solidFill>
        <a:latin typeface="Arial" charset="0"/>
        <a:ea typeface="+mn-ea"/>
        <a:cs typeface="+mn-cs"/>
      </a:defRPr>
    </a:lvl2pPr>
    <a:lvl3pPr marL="914400" algn="l" rtl="0" eaLnBrk="0" fontAlgn="base" hangingPunct="0">
      <a:spcBef>
        <a:spcPct val="0"/>
      </a:spcBef>
      <a:spcAft>
        <a:spcPct val="0"/>
      </a:spcAft>
      <a:defRPr sz="2800" kern="1200">
        <a:solidFill>
          <a:schemeClr val="tx2"/>
        </a:solidFill>
        <a:latin typeface="Arial" charset="0"/>
        <a:ea typeface="+mn-ea"/>
        <a:cs typeface="+mn-cs"/>
      </a:defRPr>
    </a:lvl3pPr>
    <a:lvl4pPr marL="1371600" algn="l" rtl="0" eaLnBrk="0" fontAlgn="base" hangingPunct="0">
      <a:spcBef>
        <a:spcPct val="0"/>
      </a:spcBef>
      <a:spcAft>
        <a:spcPct val="0"/>
      </a:spcAft>
      <a:defRPr sz="2800" kern="1200">
        <a:solidFill>
          <a:schemeClr val="tx2"/>
        </a:solidFill>
        <a:latin typeface="Arial" charset="0"/>
        <a:ea typeface="+mn-ea"/>
        <a:cs typeface="+mn-cs"/>
      </a:defRPr>
    </a:lvl4pPr>
    <a:lvl5pPr marL="1828800" algn="l" rtl="0" eaLnBrk="0" fontAlgn="base" hangingPunct="0">
      <a:spcBef>
        <a:spcPct val="0"/>
      </a:spcBef>
      <a:spcAft>
        <a:spcPct val="0"/>
      </a:spcAft>
      <a:defRPr sz="2800" kern="1200">
        <a:solidFill>
          <a:schemeClr val="tx2"/>
        </a:solidFill>
        <a:latin typeface="Arial" charset="0"/>
        <a:ea typeface="+mn-ea"/>
        <a:cs typeface="+mn-cs"/>
      </a:defRPr>
    </a:lvl5pPr>
    <a:lvl6pPr marL="2286000" algn="l" defTabSz="457200" rtl="0" eaLnBrk="1" latinLnBrk="0" hangingPunct="1">
      <a:defRPr sz="2800" kern="1200">
        <a:solidFill>
          <a:schemeClr val="tx2"/>
        </a:solidFill>
        <a:latin typeface="Arial" charset="0"/>
        <a:ea typeface="+mn-ea"/>
        <a:cs typeface="+mn-cs"/>
      </a:defRPr>
    </a:lvl6pPr>
    <a:lvl7pPr marL="2743200" algn="l" defTabSz="457200" rtl="0" eaLnBrk="1" latinLnBrk="0" hangingPunct="1">
      <a:defRPr sz="2800" kern="1200">
        <a:solidFill>
          <a:schemeClr val="tx2"/>
        </a:solidFill>
        <a:latin typeface="Arial" charset="0"/>
        <a:ea typeface="+mn-ea"/>
        <a:cs typeface="+mn-cs"/>
      </a:defRPr>
    </a:lvl7pPr>
    <a:lvl8pPr marL="3200400" algn="l" defTabSz="457200" rtl="0" eaLnBrk="1" latinLnBrk="0" hangingPunct="1">
      <a:defRPr sz="2800" kern="1200">
        <a:solidFill>
          <a:schemeClr val="tx2"/>
        </a:solidFill>
        <a:latin typeface="Arial" charset="0"/>
        <a:ea typeface="+mn-ea"/>
        <a:cs typeface="+mn-cs"/>
      </a:defRPr>
    </a:lvl8pPr>
    <a:lvl9pPr marL="3657600" algn="l" defTabSz="457200" rtl="0" eaLnBrk="1" latinLnBrk="0" hangingPunct="1">
      <a:defRPr sz="2800" kern="1200">
        <a:solidFill>
          <a:schemeClr val="tx2"/>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showPr showNarration="1">
    <p:present/>
    <p:sldAll/>
    <p:penClr>
      <a:schemeClr val="tx1"/>
    </p:penClr>
  </p:showPr>
  <p:clrMru>
    <a:srgbClr val="F72335"/>
    <a:srgbClr val="F7F7F7"/>
    <a:srgbClr val="000099"/>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showOutlineIcons="0">
    <p:restoredLeft sz="5773" autoAdjust="0"/>
    <p:restoredTop sz="84798" autoAdjust="0"/>
  </p:normalViewPr>
  <p:slideViewPr>
    <p:cSldViewPr>
      <p:cViewPr>
        <p:scale>
          <a:sx n="100" d="100"/>
          <a:sy n="100" d="100"/>
        </p:scale>
        <p:origin x="-1352" y="-2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handoutMaster" Target="handoutMasters/handout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charset="0"/>
              </a:defRPr>
            </a:lvl1pPr>
          </a:lstStyle>
          <a:p>
            <a:pPr>
              <a:defRPr/>
            </a:pPr>
            <a:endParaRPr lang="en-US"/>
          </a:p>
        </p:txBody>
      </p:sp>
      <p:sp>
        <p:nvSpPr>
          <p:cNvPr id="178179"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charset="0"/>
              </a:defRPr>
            </a:lvl1pPr>
          </a:lstStyle>
          <a:p>
            <a:pPr>
              <a:defRPr/>
            </a:pPr>
            <a:endParaRPr lang="en-US"/>
          </a:p>
        </p:txBody>
      </p:sp>
      <p:sp>
        <p:nvSpPr>
          <p:cNvPr id="178180"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charset="0"/>
              </a:defRPr>
            </a:lvl1pPr>
          </a:lstStyle>
          <a:p>
            <a:pPr>
              <a:defRPr/>
            </a:pPr>
            <a:endParaRPr lang="en-US"/>
          </a:p>
        </p:txBody>
      </p:sp>
      <p:sp>
        <p:nvSpPr>
          <p:cNvPr id="178181"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charset="0"/>
              </a:defRPr>
            </a:lvl1pPr>
          </a:lstStyle>
          <a:p>
            <a:pPr>
              <a:defRPr/>
            </a:pPr>
            <a:fld id="{EB4D2FA3-0381-0F4D-AC0D-6096BBBE5B28}"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charset="0"/>
              </a:defRPr>
            </a:lvl1pPr>
          </a:lstStyle>
          <a:p>
            <a:pPr>
              <a:defRPr/>
            </a:pPr>
            <a:endParaRPr lang="en-US"/>
          </a:p>
        </p:txBody>
      </p:sp>
      <p:sp>
        <p:nvSpPr>
          <p:cNvPr id="7065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7066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066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charset="0"/>
              </a:defRPr>
            </a:lvl1pPr>
          </a:lstStyle>
          <a:p>
            <a:pPr>
              <a:defRPr/>
            </a:pPr>
            <a:endParaRPr lang="en-US"/>
          </a:p>
        </p:txBody>
      </p:sp>
      <p:sp>
        <p:nvSpPr>
          <p:cNvPr id="7066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charset="0"/>
              </a:defRPr>
            </a:lvl1pPr>
          </a:lstStyle>
          <a:p>
            <a:pPr>
              <a:defRPr/>
            </a:pPr>
            <a:fld id="{A3EDDE52-A8BF-BB4D-B9AC-0067FF8395C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BE7E3F5-A1A1-374E-B695-4C33C8453375}" type="slidenum">
              <a:rPr lang="en-US"/>
              <a:pPr/>
              <a:t>6</a:t>
            </a:fld>
            <a:endParaRPr lang="en-US"/>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A7CC43-FD4B-F148-8A4F-D342F32811C2}" type="slidenum">
              <a:rPr lang="en-US"/>
              <a:pPr/>
              <a:t>15</a:t>
            </a:fld>
            <a:endParaRPr lang="en-US"/>
          </a:p>
        </p:txBody>
      </p:sp>
      <p:sp>
        <p:nvSpPr>
          <p:cNvPr id="1259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259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09025274-350A-FE4A-8168-BF3A43874B66}" type="slidenum">
              <a:rPr lang="en-US"/>
              <a:pPr/>
              <a:t>16</a:t>
            </a:fld>
            <a:endParaRPr lang="en-US"/>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5BB58-B8E8-A548-98D1-6296F895A5E8}" type="slidenum">
              <a:rPr lang="en-US"/>
              <a:pPr/>
              <a:t>17</a:t>
            </a:fld>
            <a:endParaRPr lang="en-US"/>
          </a:p>
        </p:txBody>
      </p:sp>
      <p:sp>
        <p:nvSpPr>
          <p:cNvPr id="141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5BB58-B8E8-A548-98D1-6296F895A5E8}" type="slidenum">
              <a:rPr lang="en-US"/>
              <a:pPr/>
              <a:t>18</a:t>
            </a:fld>
            <a:endParaRPr lang="en-US"/>
          </a:p>
        </p:txBody>
      </p:sp>
      <p:sp>
        <p:nvSpPr>
          <p:cNvPr id="141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15BB58-B8E8-A548-98D1-6296F895A5E8}" type="slidenum">
              <a:rPr lang="en-US"/>
              <a:pPr/>
              <a:t>19</a:t>
            </a:fld>
            <a:endParaRPr lang="en-US"/>
          </a:p>
        </p:txBody>
      </p:sp>
      <p:sp>
        <p:nvSpPr>
          <p:cNvPr id="14131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14131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946F006-E91F-514B-8DBE-6703B611DE5C}" type="slidenum">
              <a:rPr lang="en-US"/>
              <a:pPr/>
              <a:t>20</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915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4915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12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512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p:spPr>
        <p:txBody>
          <a:bodyPr>
            <a:prstTxWarp prst="textNoShape">
              <a:avLst/>
            </a:prstTxWarp>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FD5BDB-49D0-1546-A4CE-E5C02CA28BC3}" type="slidenum">
              <a:rPr lang="en-US"/>
              <a:pPr/>
              <a:t>7</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3490" name="Rectangle 2"/>
          <p:cNvSpPr>
            <a:spLocks noGrp="1" noRot="1" noChangeAspect="1" noChangeArrowheads="1" noTextEdit="1"/>
          </p:cNvSpPr>
          <p:nvPr>
            <p:ph type="sldImg"/>
          </p:nvPr>
        </p:nvSpPr>
        <p:spPr>
          <a:ln/>
        </p:spPr>
      </p:sp>
      <p:sp>
        <p:nvSpPr>
          <p:cNvPr id="6349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C2311-DC64-8A41-BBC2-33AEBEC7CF54}" type="slidenum">
              <a:rPr lang="en-US"/>
              <a:pPr/>
              <a:t>31</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C2311-DC64-8A41-BBC2-33AEBEC7CF54}" type="slidenum">
              <a:rPr lang="en-US"/>
              <a:pPr/>
              <a:t>32</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BC2311-DC64-8A41-BBC2-33AEBEC7CF54}" type="slidenum">
              <a:rPr lang="en-US"/>
              <a:pPr/>
              <a:t>33</a:t>
            </a:fld>
            <a:endParaRPr lang="en-US"/>
          </a:p>
        </p:txBody>
      </p:sp>
      <p:sp>
        <p:nvSpPr>
          <p:cNvPr id="59394"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07E38FF-F4D7-D842-AD23-A9D4F5BA2F65}" type="slidenum">
              <a:rPr lang="en-US"/>
              <a:pPr/>
              <a:t>34</a:t>
            </a:fld>
            <a:endParaRPr lang="en-US"/>
          </a:p>
        </p:txBody>
      </p:sp>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58370" name="Text Box 1"/>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58371" name="Text Box 2"/>
          <p:cNvSpPr>
            <a:spLocks noGrp="1" noChangeArrowheads="1"/>
          </p:cNvSpPr>
          <p:nvPr>
            <p:ph type="body"/>
          </p:nvPr>
        </p:nvSpPr>
        <p:spPr>
          <a:xfrm>
            <a:off x="1046163" y="4352925"/>
            <a:ext cx="4770437" cy="3478213"/>
          </a:xfrm>
          <a:noFill/>
          <a:ln/>
        </p:spPr>
        <p:txBody>
          <a:bodyPr lIns="0" tIns="0" rIns="0" bIns="0"/>
          <a:lstStyle/>
          <a:p>
            <a:pPr marL="76200" indent="-76200" eaLnBrk="1">
              <a:lnSpc>
                <a:spcPct val="93000"/>
              </a:lnSpc>
              <a:spcBef>
                <a:spcPct val="0"/>
              </a:spcBef>
              <a:buSzPct val="45000"/>
              <a:tabLst>
                <a:tab pos="649288" algn="l"/>
                <a:tab pos="1298575" algn="l"/>
                <a:tab pos="1947863" algn="l"/>
                <a:tab pos="2597150" algn="l"/>
                <a:tab pos="3248025" algn="l"/>
                <a:tab pos="3897313" algn="l"/>
                <a:tab pos="4546600" algn="l"/>
              </a:tabLst>
            </a:pPr>
            <a:r>
              <a:rPr lang="en-GB">
                <a:latin typeface="Arial" charset="0"/>
                <a:ea typeface="msgothic" charset="0"/>
                <a:cs typeface="msgothic" charset="0"/>
              </a:rPr>
              <a:t>(A) UPGMA phenogram showing that members of the same ecomorph class cluster in morphological space regardless of geographic affinities. Branch lengths are proportional to the distance separating species or clusters in morphological space. Letters indicate the island on which a species is found (C, Cuba; H, Hispaniola; J, Jamaica; P, Puerto Rico). The shading of the branches connecting the ecomorph classes has no significance. (B) The most parsimonious tree derived from the molecular data indicates frequent transitions among ecomorph classes. The lengths of the branches have no significance. (C) Topology of the four ecomorphs common to all islands, extracted for each island separately from the most parsimonious phylogeny.</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Precambrian conditions:</a:t>
            </a:r>
          </a:p>
          <a:p>
            <a:pPr lvl="1">
              <a:spcBef>
                <a:spcPts val="0"/>
              </a:spcBef>
            </a:pPr>
            <a:r>
              <a:rPr lang="en-US" sz="2000" dirty="0" err="1" smtClean="0"/>
              <a:t>Coalescense</a:t>
            </a:r>
            <a:r>
              <a:rPr lang="en-US" sz="2000" dirty="0" smtClean="0"/>
              <a:t> of the earth</a:t>
            </a:r>
          </a:p>
          <a:p>
            <a:pPr lvl="1">
              <a:spcBef>
                <a:spcPts val="0"/>
              </a:spcBef>
            </a:pPr>
            <a:r>
              <a:rPr lang="en-US" sz="2000" dirty="0" smtClean="0"/>
              <a:t>Bombardment</a:t>
            </a:r>
          </a:p>
          <a:p>
            <a:pPr lvl="1">
              <a:spcBef>
                <a:spcPts val="0"/>
              </a:spcBef>
            </a:pPr>
            <a:r>
              <a:rPr lang="en-US" sz="2000" dirty="0" smtClean="0"/>
              <a:t>Origin of continents</a:t>
            </a:r>
          </a:p>
          <a:p>
            <a:pPr lvl="1">
              <a:spcBef>
                <a:spcPts val="0"/>
              </a:spcBef>
            </a:pPr>
            <a:r>
              <a:rPr lang="en-US" sz="2000" dirty="0" smtClean="0"/>
              <a:t>Moon close (tides of 1000ft)</a:t>
            </a:r>
          </a:p>
          <a:p>
            <a:pPr lvl="1">
              <a:spcBef>
                <a:spcPts val="0"/>
              </a:spcBef>
            </a:pPr>
            <a:r>
              <a:rPr lang="en-US" sz="2000" dirty="0" smtClean="0"/>
              <a:t>No mountain building (little sediment)</a:t>
            </a:r>
          </a:p>
          <a:p>
            <a:pPr lvl="1">
              <a:spcBef>
                <a:spcPts val="0"/>
              </a:spcBef>
            </a:pPr>
            <a:r>
              <a:rPr lang="en-US" sz="2000" dirty="0" smtClean="0"/>
              <a:t>Atmosphere</a:t>
            </a:r>
          </a:p>
          <a:p>
            <a:pPr lvl="2">
              <a:spcBef>
                <a:spcPts val="0"/>
              </a:spcBef>
            </a:pPr>
            <a:r>
              <a:rPr lang="en-US" sz="1800" dirty="0" smtClean="0"/>
              <a:t>Originally lots of carbon dioxide, methane, ammonia</a:t>
            </a:r>
          </a:p>
          <a:p>
            <a:pPr lvl="2">
              <a:spcBef>
                <a:spcPts val="0"/>
              </a:spcBef>
            </a:pPr>
            <a:r>
              <a:rPr lang="en-US" sz="1800" dirty="0" smtClean="0"/>
              <a:t>Later mainly nitrogen</a:t>
            </a:r>
          </a:p>
          <a:p>
            <a:pPr lvl="2">
              <a:spcBef>
                <a:spcPts val="0"/>
              </a:spcBef>
            </a:pPr>
            <a:r>
              <a:rPr lang="en-US" sz="1800" i="1" u="sng" dirty="0" smtClean="0"/>
              <a:t>Only later</a:t>
            </a:r>
            <a:r>
              <a:rPr lang="en-US" sz="1800" dirty="0" smtClean="0"/>
              <a:t>, oxygen</a:t>
            </a:r>
            <a:r>
              <a:rPr lang="en-US" sz="1800" baseline="0" dirty="0" smtClean="0"/>
              <a:t> </a:t>
            </a:r>
            <a:r>
              <a:rPr lang="en-US" sz="2000" dirty="0" smtClean="0"/>
              <a:t>Extensive, worldwide ice ages “Snowball Earth”</a:t>
            </a:r>
            <a:r>
              <a:rPr lang="en-US" sz="2000" baseline="0" dirty="0" smtClean="0"/>
              <a:t> </a:t>
            </a:r>
            <a:r>
              <a:rPr lang="en-US" sz="2000" u="sng" dirty="0" smtClean="0"/>
              <a:t>Hostile to life</a:t>
            </a:r>
          </a:p>
          <a:p>
            <a:endParaRPr lang="en-US" dirty="0"/>
          </a:p>
        </p:txBody>
      </p:sp>
      <p:sp>
        <p:nvSpPr>
          <p:cNvPr id="4" name="Slide Number Placeholder 3"/>
          <p:cNvSpPr>
            <a:spLocks noGrp="1"/>
          </p:cNvSpPr>
          <p:nvPr>
            <p:ph type="sldNum" sz="quarter" idx="10"/>
          </p:nvPr>
        </p:nvSpPr>
        <p:spPr/>
        <p:txBody>
          <a:bodyPr/>
          <a:lstStyle/>
          <a:p>
            <a:fld id="{F9E700DF-E3D9-492E-A52A-68593F66194C}" type="slidenum">
              <a:rPr lang="en-US" smtClean="0"/>
              <a:pPr/>
              <a:t>38</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CFD5BDB-49D0-1546-A4CE-E5C02CA28BC3}" type="slidenum">
              <a:rPr lang="en-US"/>
              <a:pPr/>
              <a:t>8</a:t>
            </a:fld>
            <a:endParaRPr lang="en-US"/>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E700DF-E3D9-492E-A52A-68593F66194C}" type="slidenum">
              <a:rPr lang="en-US" smtClean="0"/>
              <a:pPr/>
              <a:t>46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E700DF-E3D9-492E-A52A-68593F66194C}" type="slidenum">
              <a:rPr lang="en-US" smtClean="0"/>
              <a:pPr/>
              <a:t>47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E700DF-E3D9-492E-A52A-68593F66194C}" type="slidenum">
              <a:rPr lang="en-US" smtClean="0"/>
              <a:pPr/>
              <a:t>48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E700DF-E3D9-492E-A52A-68593F66194C}" type="slidenum">
              <a:rPr lang="en-US" smtClean="0"/>
              <a:pPr/>
              <a:t>49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E700DF-E3D9-492E-A52A-68593F66194C}" type="slidenum">
              <a:rPr lang="en-US" smtClean="0"/>
              <a:pPr/>
              <a:t>50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F9E700DF-E3D9-492E-A52A-68593F66194C}" type="slidenum">
              <a:rPr lang="en-US" smtClean="0"/>
              <a:pPr/>
              <a:t>51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46460D-026F-ED44-8D7C-5CEC48346B97}" type="slidenum">
              <a:rPr lang="en-US"/>
              <a:pPr/>
              <a:t>9</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A46460D-026F-ED44-8D7C-5CEC48346B97}" type="slidenum">
              <a:rPr lang="en-US"/>
              <a:pPr/>
              <a:t>10</a:t>
            </a:fld>
            <a:endParaRPr lang="en-US"/>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41BC10-B3A2-7845-AD14-8D7C788ACDB8}" type="slidenum">
              <a:rPr lang="en-US"/>
              <a:pPr/>
              <a:t>11</a:t>
            </a:fld>
            <a:endParaRPr lang="en-US"/>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1B152EC-1AC5-1040-8BD9-18A58A3EA23C}" type="slidenum">
              <a:rPr lang="en-US"/>
              <a:pPr/>
              <a:t>12</a:t>
            </a:fld>
            <a:endParaRPr lang="en-US"/>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0D33B4-C3D0-EC4B-87B4-EA6382AFBF5D}" type="slidenum">
              <a:rPr lang="en-US"/>
              <a:pPr/>
              <a:t>13</a:t>
            </a:fld>
            <a:endParaRPr lang="en-US"/>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68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prstTxWarp prst="textNoShape">
              <a:avLst/>
            </a:prstTxWarp>
          </a:bodyPr>
          <a:lstStyle/>
          <a:p>
            <a:pPr algn="r" eaLnBrk="0" hangingPunct="0"/>
            <a:fld id="{19844063-FB90-4543-9852-24B22C8D2E73}" type="slidenum">
              <a:rPr lang="en-US" sz="1200"/>
              <a:pPr algn="r" eaLnBrk="0" hangingPunct="0"/>
              <a:t>14</a:t>
            </a:fld>
            <a:endParaRPr lang="en-US" sz="1200"/>
          </a:p>
        </p:txBody>
      </p:sp>
      <p:sp>
        <p:nvSpPr>
          <p:cNvPr id="36867" name="Rectangle 2"/>
          <p:cNvSpPr>
            <a:spLocks noGrp="1" noRot="1" noChangeAspect="1" noChangeArrowheads="1"/>
          </p:cNvSpPr>
          <p:nvPr>
            <p:ph type="sldImg"/>
          </p:nvPr>
        </p:nvSpPr>
        <p:spPr>
          <a:solidFill>
            <a:srgbClr val="FFFFFF"/>
          </a:solidFill>
          <a:ln/>
        </p:spPr>
      </p:sp>
      <p:sp>
        <p:nvSpPr>
          <p:cNvPr id="3686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33103D-B765-9B42-B202-F9F9D363AC26}"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7760C7-91CB-744B-BB79-03EE8746B39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BFAD8E-E415-5047-AEA5-BC05FA8E648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p>
        </p:txBody>
      </p:sp>
      <p:sp>
        <p:nvSpPr>
          <p:cNvPr id="9" name="Slide Number Placeholder 8"/>
          <p:cNvSpPr>
            <a:spLocks noGrp="1"/>
          </p:cNvSpPr>
          <p:nvPr>
            <p:ph type="sldNum" sz="quarter" idx="12"/>
          </p:nvPr>
        </p:nvSpPr>
        <p:spPr>
          <a:xfrm>
            <a:off x="6553200" y="6248400"/>
            <a:ext cx="1905000" cy="457200"/>
          </a:xfrm>
        </p:spPr>
        <p:txBody>
          <a:bodyPr/>
          <a:lstStyle>
            <a:lvl1pPr>
              <a:defRPr smtClean="0"/>
            </a:lvl1pPr>
          </a:lstStyle>
          <a:p>
            <a:fld id="{AD3748BA-0561-0B41-931B-0F78862BC890}"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7C5090-F216-F045-9620-DC10D923290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38E968-2988-4F45-B2F2-A76387B69F2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48EE22-83BE-4F46-B589-377EF6F10738}"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444D8F2-DCC7-DC45-A6CC-9C799440789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0FA103C-53EC-A540-8F52-9B3BF3C999B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699F22-7A41-F043-84CA-8D41905A4663}"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936634-1577-7F48-8CDC-DCA8CCFA2FDD}"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37F4BDA-8294-2245-860E-121284BCBAC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Times"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chemeClr val="tx1"/>
                </a:solidFill>
                <a:latin typeface="Times"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Times" charset="0"/>
              </a:defRPr>
            </a:lvl1pPr>
          </a:lstStyle>
          <a:p>
            <a:pPr>
              <a:defRPr/>
            </a:pPr>
            <a:fld id="{252F9A13-E6AB-2647-900E-DFA6BACA310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r:id="rId1"/>
    <p:sldLayoutId r:id="rId2"/>
    <p:sldLayoutId r:id="rId3"/>
    <p:sldLayoutId r:id="rId4"/>
    <p:sldLayoutId r:id="rId5"/>
    <p:sldLayoutId r:id="rId6"/>
    <p:sldLayoutId r:id="rId7"/>
    <p:sldLayoutId r:id="rId8"/>
    <p:sldLayoutId r:id="rId9"/>
    <p:sldLayoutId r:id="rId10"/>
    <p:sldLayoutId r:id="rId11"/>
    <p:sldLayoutId r:id="rId12"/>
  </p:sldLayoutIdLst>
  <p:txStyles>
    <p:titleStyle>
      <a:lvl1pPr algn="ctr"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36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3600">
          <a:solidFill>
            <a:schemeClr val="tx2"/>
          </a:solidFill>
          <a:latin typeface="Arial" charset="0"/>
        </a:defRPr>
      </a:lvl6pPr>
      <a:lvl7pPr marL="914400" algn="ctr" rtl="0" eaLnBrk="0" fontAlgn="base" hangingPunct="0">
        <a:spcBef>
          <a:spcPct val="0"/>
        </a:spcBef>
        <a:spcAft>
          <a:spcPct val="0"/>
        </a:spcAft>
        <a:defRPr sz="3600">
          <a:solidFill>
            <a:schemeClr val="tx2"/>
          </a:solidFill>
          <a:latin typeface="Arial" charset="0"/>
        </a:defRPr>
      </a:lvl7pPr>
      <a:lvl8pPr marL="1371600" algn="ctr" rtl="0" eaLnBrk="0" fontAlgn="base" hangingPunct="0">
        <a:spcBef>
          <a:spcPct val="0"/>
        </a:spcBef>
        <a:spcAft>
          <a:spcPct val="0"/>
        </a:spcAft>
        <a:defRPr sz="3600">
          <a:solidFill>
            <a:schemeClr val="tx2"/>
          </a:solidFill>
          <a:latin typeface="Arial" charset="0"/>
        </a:defRPr>
      </a:lvl8pPr>
      <a:lvl9pPr marL="1828800" algn="ctr" rtl="0" eaLnBrk="0" fontAlgn="base" hangingPunct="0">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9" Type="http://schemas.openxmlformats.org/officeDocument/2006/relationships/image" Target="../media/image18.jpeg"/><Relationship Id="rId20" Type="http://schemas.openxmlformats.org/officeDocument/2006/relationships/image" Target="../media/image29.jpeg"/><Relationship Id="rId21" Type="http://schemas.openxmlformats.org/officeDocument/2006/relationships/image" Target="../media/image30.jpeg"/><Relationship Id="rId22" Type="http://schemas.openxmlformats.org/officeDocument/2006/relationships/image" Target="../media/image31.jpeg"/><Relationship Id="rId23" Type="http://schemas.openxmlformats.org/officeDocument/2006/relationships/image" Target="../media/image32.jpeg"/><Relationship Id="rId24" Type="http://schemas.openxmlformats.org/officeDocument/2006/relationships/image" Target="../media/image33.jpeg"/><Relationship Id="rId25" Type="http://schemas.openxmlformats.org/officeDocument/2006/relationships/image" Target="../media/image34.png"/><Relationship Id="rId10" Type="http://schemas.openxmlformats.org/officeDocument/2006/relationships/image" Target="../media/image19.jpeg"/><Relationship Id="rId11" Type="http://schemas.openxmlformats.org/officeDocument/2006/relationships/image" Target="../media/image20.jpeg"/><Relationship Id="rId12" Type="http://schemas.openxmlformats.org/officeDocument/2006/relationships/image" Target="../media/image21.jpeg"/><Relationship Id="rId13" Type="http://schemas.openxmlformats.org/officeDocument/2006/relationships/image" Target="../media/image22.jpeg"/><Relationship Id="rId14" Type="http://schemas.openxmlformats.org/officeDocument/2006/relationships/image" Target="../media/image23.jpeg"/><Relationship Id="rId15" Type="http://schemas.openxmlformats.org/officeDocument/2006/relationships/image" Target="../media/image24.jpeg"/><Relationship Id="rId16" Type="http://schemas.openxmlformats.org/officeDocument/2006/relationships/image" Target="../media/image25.png"/><Relationship Id="rId17" Type="http://schemas.openxmlformats.org/officeDocument/2006/relationships/image" Target="../media/image26.jpeg"/><Relationship Id="rId18" Type="http://schemas.openxmlformats.org/officeDocument/2006/relationships/image" Target="../media/image27.png"/><Relationship Id="rId19" Type="http://schemas.openxmlformats.org/officeDocument/2006/relationships/image" Target="../media/image28.png"/><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12.jpe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image" Target="../media/image15.jpeg"/><Relationship Id="rId7" Type="http://schemas.openxmlformats.org/officeDocument/2006/relationships/image" Target="../media/image16.jpeg"/><Relationship Id="rId8" Type="http://schemas.openxmlformats.org/officeDocument/2006/relationships/image" Target="../media/image17.jpeg"/></Relationships>
</file>

<file path=ppt/slides/_rels/slide16.xml.rels><?xml version="1.0" encoding="UTF-8" standalone="yes"?>
<Relationships xmlns="http://schemas.openxmlformats.org/package/2006/relationships"><Relationship Id="rId11" Type="http://schemas.openxmlformats.org/officeDocument/2006/relationships/image" Target="../media/image42.jpeg"/><Relationship Id="rId12" Type="http://schemas.openxmlformats.org/officeDocument/2006/relationships/image" Target="../media/image43.jpeg"/><Relationship Id="rId13" Type="http://schemas.openxmlformats.org/officeDocument/2006/relationships/image" Target="../media/image44.png"/><Relationship Id="rId14" Type="http://schemas.openxmlformats.org/officeDocument/2006/relationships/image" Target="../media/image45.png"/><Relationship Id="rId15" Type="http://schemas.openxmlformats.org/officeDocument/2006/relationships/image" Target="../media/image46.jpeg"/><Relationship Id="rId16" Type="http://schemas.openxmlformats.org/officeDocument/2006/relationships/image" Target="../media/image47.jpeg"/><Relationship Id="rId17" Type="http://schemas.openxmlformats.org/officeDocument/2006/relationships/image" Target="../media/image48.jpeg"/><Relationship Id="rId18" Type="http://schemas.openxmlformats.org/officeDocument/2006/relationships/image" Target="../media/image49.jpeg"/><Relationship Id="rId19"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5.png"/><Relationship Id="rId4" Type="http://schemas.openxmlformats.org/officeDocument/2006/relationships/image" Target="../media/image36.jpeg"/><Relationship Id="rId5" Type="http://schemas.openxmlformats.org/officeDocument/2006/relationships/image" Target="../media/image37.jpeg"/><Relationship Id="rId6" Type="http://schemas.openxmlformats.org/officeDocument/2006/relationships/image" Target="../media/image38.pdf"/><Relationship Id="rId7" Type="http://schemas.openxmlformats.org/officeDocument/2006/relationships/image" Target="../media/image39.png"/><Relationship Id="rId8" Type="http://schemas.openxmlformats.org/officeDocument/2006/relationships/image" Target="../media/image40.png"/><Relationship Id="rId9" Type="http://schemas.openxmlformats.org/officeDocument/2006/relationships/image" Target="../media/image41.jpeg"/><Relationship Id="rId10" Type="http://schemas.openxmlformats.org/officeDocument/2006/relationships/image" Target="../media/image29.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51.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3.xml"/><Relationship Id="rId4" Type="http://schemas.openxmlformats.org/officeDocument/2006/relationships/image" Target="../media/image52.png"/><Relationship Id="rId1" Type="http://schemas.openxmlformats.org/officeDocument/2006/relationships/video" Target="file://localhost/Users/pandapuffs/Documents/SHAKEANDBAKE.MOV" TargetMode="External"/><Relationship Id="rId2"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5" Type="http://schemas.openxmlformats.org/officeDocument/2006/relationships/image" Target="../media/image55.png"/><Relationship Id="rId6" Type="http://schemas.openxmlformats.org/officeDocument/2006/relationships/image" Target="../media/image56.png"/><Relationship Id="rId7" Type="http://schemas.openxmlformats.org/officeDocument/2006/relationships/image" Target="../media/image57.png"/><Relationship Id="rId8" Type="http://schemas.openxmlformats.org/officeDocument/2006/relationships/image" Target="../media/image58.pn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5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6.xml"/><Relationship Id="rId4" Type="http://schemas.openxmlformats.org/officeDocument/2006/relationships/image" Target="../media/image60.pdf"/><Relationship Id="rId5" Type="http://schemas.openxmlformats.org/officeDocument/2006/relationships/image" Target="../media/image61.png"/><Relationship Id="rId1" Type="http://schemas.openxmlformats.org/officeDocument/2006/relationships/themeOverride" Target="../theme/themeOverride1.xml"/><Relationship Id="rId2"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62.pdf"/><Relationship Id="rId5" Type="http://schemas.openxmlformats.org/officeDocument/2006/relationships/image" Target="../media/image63.png"/><Relationship Id="rId6" Type="http://schemas.openxmlformats.org/officeDocument/2006/relationships/image" Target="../media/image64.pdf"/><Relationship Id="rId7" Type="http://schemas.openxmlformats.org/officeDocument/2006/relationships/image" Target="../media/image65.png"/><Relationship Id="rId1" Type="http://schemas.openxmlformats.org/officeDocument/2006/relationships/themeOverride" Target="../theme/themeOverride2.xml"/><Relationship Id="rId2"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8.xml"/><Relationship Id="rId4" Type="http://schemas.openxmlformats.org/officeDocument/2006/relationships/image" Target="../media/image66.pdf"/><Relationship Id="rId5" Type="http://schemas.openxmlformats.org/officeDocument/2006/relationships/image" Target="../media/image67.png"/><Relationship Id="rId6" Type="http://schemas.openxmlformats.org/officeDocument/2006/relationships/image" Target="../media/image68.png"/><Relationship Id="rId1" Type="http://schemas.openxmlformats.org/officeDocument/2006/relationships/themeOverride" Target="../theme/themeOverride3.xml"/><Relationship Id="rId2"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9.xml"/><Relationship Id="rId4" Type="http://schemas.openxmlformats.org/officeDocument/2006/relationships/image" Target="../media/image69.pdf"/><Relationship Id="rId5" Type="http://schemas.openxmlformats.org/officeDocument/2006/relationships/image" Target="../media/image70.png"/><Relationship Id="rId6" Type="http://schemas.openxmlformats.org/officeDocument/2006/relationships/image" Target="../media/image28.png"/><Relationship Id="rId1" Type="http://schemas.openxmlformats.org/officeDocument/2006/relationships/themeOverride" Target="../theme/themeOverride4.xml"/><Relationship Id="rId2"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71.png"/><Relationship Id="rId5" Type="http://schemas.openxmlformats.org/officeDocument/2006/relationships/image" Target="../media/image72.pdf"/><Relationship Id="rId6" Type="http://schemas.openxmlformats.org/officeDocument/2006/relationships/image" Target="../media/image73.png"/><Relationship Id="rId1" Type="http://schemas.openxmlformats.org/officeDocument/2006/relationships/themeOverride" Target="../theme/themeOverride5.xml"/><Relationship Id="rId2"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1.xml"/><Relationship Id="rId4" Type="http://schemas.openxmlformats.org/officeDocument/2006/relationships/image" Target="../media/image74.png"/><Relationship Id="rId5" Type="http://schemas.openxmlformats.org/officeDocument/2006/relationships/image" Target="../media/image75.pdf"/><Relationship Id="rId6" Type="http://schemas.openxmlformats.org/officeDocument/2006/relationships/image" Target="../media/image76.png"/><Relationship Id="rId1" Type="http://schemas.openxmlformats.org/officeDocument/2006/relationships/themeOverride" Target="../theme/themeOverride6.xml"/><Relationship Id="rId2"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8.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81.jpeg"/><Relationship Id="rId1" Type="http://schemas.openxmlformats.org/officeDocument/2006/relationships/slideLayout" Target="../slideLayouts/slideLayout7.xml"/><Relationship Id="rId2" Type="http://schemas.openxmlformats.org/officeDocument/2006/relationships/image" Target="../media/image79.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4" Type="http://schemas.openxmlformats.org/officeDocument/2006/relationships/image" Target="../media/image82.png"/><Relationship Id="rId1" Type="http://schemas.openxmlformats.org/officeDocument/2006/relationships/themeOverride" Target="../theme/themeOverride7.xml"/><Relationship Id="rId2"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df"/><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2.xml.rels><?xml version="1.0" encoding="UTF-8" standalone="yes"?>
<Relationships xmlns="http://schemas.openxmlformats.org/package/2006/relationships"><Relationship Id="rId3" Type="http://schemas.openxmlformats.org/officeDocument/2006/relationships/image" Target="../media/image90.pdf"/><Relationship Id="rId4" Type="http://schemas.openxmlformats.org/officeDocument/2006/relationships/image" Target="../media/image91.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3" Type="http://schemas.openxmlformats.org/officeDocument/2006/relationships/image" Target="../media/image92.jpeg"/><Relationship Id="rId4" Type="http://schemas.openxmlformats.org/officeDocument/2006/relationships/image" Target="../media/image64.pdf"/><Relationship Id="rId5" Type="http://schemas.openxmlformats.org/officeDocument/2006/relationships/image" Target="../media/image65.png"/><Relationship Id="rId6" Type="http://schemas.openxmlformats.org/officeDocument/2006/relationships/image" Target="../media/image28.png"/><Relationship Id="rId7" Type="http://schemas.openxmlformats.org/officeDocument/2006/relationships/image" Target="../media/image68.png"/><Relationship Id="rId8" Type="http://schemas.openxmlformats.org/officeDocument/2006/relationships/image" Target="../media/image84.png"/><Relationship Id="rId9" Type="http://schemas.openxmlformats.org/officeDocument/2006/relationships/image" Target="../media/image75.pdf"/><Relationship Id="rId10" Type="http://schemas.openxmlformats.org/officeDocument/2006/relationships/image" Target="../media/image76.png"/><Relationship Id="rId11" Type="http://schemas.openxmlformats.org/officeDocument/2006/relationships/image" Target="../media/image93.jpe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5.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6.jpeg"/></Relationships>
</file>

<file path=ppt/slides/_rels/slide38.xml.rels><?xml version="1.0" encoding="UTF-8" standalone="yes"?>
<Relationships xmlns="http://schemas.openxmlformats.org/package/2006/relationships"><Relationship Id="rId3" Type="http://schemas.openxmlformats.org/officeDocument/2006/relationships/image" Target="../media/image97.gif"/><Relationship Id="rId4" Type="http://schemas.openxmlformats.org/officeDocument/2006/relationships/image" Target="../media/image98.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0.jpeg"/><Relationship Id="rId3" Type="http://schemas.openxmlformats.org/officeDocument/2006/relationships/image" Target="../media/image101.jpeg"/></Relationships>
</file>

<file path=ppt/slides/_rels/slide44.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png"/><Relationship Id="rId1" Type="http://schemas.openxmlformats.org/officeDocument/2006/relationships/slideLayout" Target="../slideLayouts/slideLayout2.xml"/><Relationship Id="rId2" Type="http://schemas.openxmlformats.org/officeDocument/2006/relationships/image" Target="../media/image102.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 Id="rId3" Type="http://schemas.openxmlformats.org/officeDocument/2006/relationships/image" Target="../media/image106.png"/></Relationships>
</file>

<file path=ppt/slides/_rels/slide46.xml.rels><?xml version="1.0" encoding="UTF-8" standalone="yes"?>
<Relationships xmlns="http://schemas.openxmlformats.org/package/2006/relationships"><Relationship Id="rId3" Type="http://schemas.openxmlformats.org/officeDocument/2006/relationships/image" Target="../media/image107.png"/><Relationship Id="rId4" Type="http://schemas.openxmlformats.org/officeDocument/2006/relationships/image" Target="../media/image108.png"/><Relationship Id="rId5" Type="http://schemas.openxmlformats.org/officeDocument/2006/relationships/image" Target="../media/image109.png"/><Relationship Id="rId6" Type="http://schemas.openxmlformats.org/officeDocument/2006/relationships/image" Target="../media/image110.jpeg"/><Relationship Id="rId7" Type="http://schemas.openxmlformats.org/officeDocument/2006/relationships/image" Target="../media/image111.jpeg"/><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13.png"/><Relationship Id="rId5" Type="http://schemas.openxmlformats.org/officeDocument/2006/relationships/image" Target="../media/image114.png"/><Relationship Id="rId6" Type="http://schemas.openxmlformats.org/officeDocument/2006/relationships/image" Target="../media/image115.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9.xml.rels><?xml version="1.0" encoding="UTF-8" standalone="yes"?>
<Relationships xmlns="http://schemas.openxmlformats.org/package/2006/relationships"><Relationship Id="rId3" Type="http://schemas.openxmlformats.org/officeDocument/2006/relationships/image" Target="../media/image116.png"/><Relationship Id="rId4" Type="http://schemas.openxmlformats.org/officeDocument/2006/relationships/image" Target="../media/image117.png"/><Relationship Id="rId5" Type="http://schemas.openxmlformats.org/officeDocument/2006/relationships/image" Target="../media/image118.png"/><Relationship Id="rId6" Type="http://schemas.openxmlformats.org/officeDocument/2006/relationships/image" Target="../media/image119.png"/><Relationship Id="rId7" Type="http://schemas.openxmlformats.org/officeDocument/2006/relationships/image" Target="../media/image120.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1.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123.jpeg"/><Relationship Id="rId5" Type="http://schemas.openxmlformats.org/officeDocument/2006/relationships/image" Target="../media/image12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hypotheses with trees 1: character correlation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81000"/>
            <a:ext cx="7772400" cy="1143000"/>
          </a:xfrm>
        </p:spPr>
        <p:txBody>
          <a:bodyPr/>
          <a:lstStyle/>
          <a:p>
            <a:r>
              <a:rPr lang="en-US" sz="3600"/>
              <a:t>When does adaptive radiation occur?</a:t>
            </a:r>
          </a:p>
        </p:txBody>
      </p:sp>
      <p:sp>
        <p:nvSpPr>
          <p:cNvPr id="66563" name="Rectangle 3"/>
          <p:cNvSpPr>
            <a:spLocks noGrp="1" noChangeArrowheads="1"/>
          </p:cNvSpPr>
          <p:nvPr>
            <p:ph type="body" idx="1"/>
          </p:nvPr>
        </p:nvSpPr>
        <p:spPr>
          <a:xfrm>
            <a:off x="304800" y="1600200"/>
            <a:ext cx="8077200" cy="4114800"/>
          </a:xfrm>
        </p:spPr>
        <p:txBody>
          <a:bodyPr/>
          <a:lstStyle/>
          <a:p>
            <a:pPr>
              <a:lnSpc>
                <a:spcPct val="90000"/>
              </a:lnSpc>
            </a:pPr>
            <a:r>
              <a:rPr lang="en-US" sz="2800" dirty="0"/>
              <a:t>Ecological opportunity: "an ancestral species finds itself in an environment in which resources are abundant and underutilized.</a:t>
            </a:r>
            <a:r>
              <a:rPr lang="en-US" sz="2800" dirty="0" smtClean="0"/>
              <a:t>" (</a:t>
            </a:r>
            <a:r>
              <a:rPr lang="en-US" sz="2800" dirty="0" err="1" smtClean="0"/>
              <a:t>Schluter</a:t>
            </a:r>
            <a:r>
              <a:rPr lang="en-US" sz="2800" dirty="0" smtClean="0"/>
              <a:t> 2000)</a:t>
            </a:r>
          </a:p>
          <a:p>
            <a:pPr lvl="1">
              <a:lnSpc>
                <a:spcPct val="90000"/>
              </a:lnSpc>
            </a:pPr>
            <a:r>
              <a:rPr lang="en-US" dirty="0"/>
              <a:t>Colonization of an </a:t>
            </a:r>
            <a:r>
              <a:rPr lang="en-US" dirty="0" err="1"/>
              <a:t>underpopulated</a:t>
            </a:r>
            <a:r>
              <a:rPr lang="en-US" dirty="0"/>
              <a:t> area (lakes, islands)</a:t>
            </a:r>
          </a:p>
          <a:p>
            <a:pPr lvl="1">
              <a:lnSpc>
                <a:spcPct val="90000"/>
              </a:lnSpc>
            </a:pPr>
            <a:r>
              <a:rPr lang="en-US" dirty="0"/>
              <a:t>Extinction of </a:t>
            </a:r>
            <a:r>
              <a:rPr lang="en-US" dirty="0" smtClean="0"/>
              <a:t>previously</a:t>
            </a:r>
          </a:p>
          <a:p>
            <a:pPr>
              <a:lnSpc>
                <a:spcPct val="90000"/>
              </a:lnSpc>
              <a:buNone/>
            </a:pPr>
            <a:r>
              <a:rPr lang="en-US" dirty="0" smtClean="0"/>
              <a:t> </a:t>
            </a:r>
            <a:r>
              <a:rPr lang="en-US" sz="2800" dirty="0"/>
              <a:t>ecologically dominant groups</a:t>
            </a:r>
          </a:p>
          <a:p>
            <a:pPr lvl="1">
              <a:lnSpc>
                <a:spcPct val="90000"/>
              </a:lnSpc>
            </a:pPr>
            <a:r>
              <a:rPr lang="en-US" dirty="0"/>
              <a:t>Key innovation</a:t>
            </a:r>
          </a:p>
        </p:txBody>
      </p:sp>
      <p:pic>
        <p:nvPicPr>
          <p:cNvPr id="4" name="Picture 3" descr="vector-wings.jpg"/>
          <p:cNvPicPr>
            <a:picLocks noChangeAspect="1"/>
          </p:cNvPicPr>
          <p:nvPr/>
        </p:nvPicPr>
        <p:blipFill>
          <a:blip r:embed="rId3"/>
          <a:stretch>
            <a:fillRect/>
          </a:stretch>
        </p:blipFill>
        <p:spPr>
          <a:xfrm>
            <a:off x="5334000" y="3856990"/>
            <a:ext cx="3581400" cy="2924810"/>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685800" y="228600"/>
            <a:ext cx="7772400" cy="1143000"/>
          </a:xfrm>
        </p:spPr>
        <p:txBody>
          <a:bodyPr/>
          <a:lstStyle/>
          <a:p>
            <a:r>
              <a:rPr lang="en-US"/>
              <a:t>Adaptive Radiation: examples</a:t>
            </a:r>
          </a:p>
        </p:txBody>
      </p:sp>
      <p:sp>
        <p:nvSpPr>
          <p:cNvPr id="28675" name="Rectangle 3"/>
          <p:cNvSpPr>
            <a:spLocks noGrp="1" noChangeArrowheads="1"/>
          </p:cNvSpPr>
          <p:nvPr>
            <p:ph type="body" idx="1"/>
          </p:nvPr>
        </p:nvSpPr>
        <p:spPr>
          <a:xfrm>
            <a:off x="457200" y="1371600"/>
            <a:ext cx="4572000" cy="4114800"/>
          </a:xfrm>
        </p:spPr>
        <p:txBody>
          <a:bodyPr/>
          <a:lstStyle/>
          <a:p>
            <a:pPr>
              <a:buNone/>
            </a:pPr>
            <a:r>
              <a:rPr lang="en-US" dirty="0"/>
              <a:t>African lake cichlids</a:t>
            </a:r>
          </a:p>
        </p:txBody>
      </p:sp>
      <p:pic>
        <p:nvPicPr>
          <p:cNvPr id="28676" name="Picture 4" descr="cichlids"/>
          <p:cNvPicPr>
            <a:picLocks noChangeAspect="1" noChangeArrowheads="1"/>
          </p:cNvPicPr>
          <p:nvPr/>
        </p:nvPicPr>
        <p:blipFill>
          <a:blip r:embed="rId3"/>
          <a:srcRect/>
          <a:stretch>
            <a:fillRect/>
          </a:stretch>
        </p:blipFill>
        <p:spPr bwMode="auto">
          <a:xfrm>
            <a:off x="4648200" y="1524000"/>
            <a:ext cx="4075113" cy="5299075"/>
          </a:xfrm>
          <a:prstGeom prst="rect">
            <a:avLst/>
          </a:prstGeom>
          <a:noFill/>
        </p:spPr>
      </p:pic>
      <p:pic>
        <p:nvPicPr>
          <p:cNvPr id="28677" name="Picture 5"/>
          <p:cNvPicPr>
            <a:picLocks noChangeAspect="1" noChangeArrowheads="1"/>
          </p:cNvPicPr>
          <p:nvPr/>
        </p:nvPicPr>
        <p:blipFill>
          <a:blip r:embed="rId4"/>
          <a:srcRect/>
          <a:stretch>
            <a:fillRect/>
          </a:stretch>
        </p:blipFill>
        <p:spPr bwMode="auto">
          <a:xfrm>
            <a:off x="265113" y="1981200"/>
            <a:ext cx="4065587" cy="4876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685800" y="381000"/>
            <a:ext cx="7772400" cy="1143000"/>
          </a:xfrm>
        </p:spPr>
        <p:txBody>
          <a:bodyPr/>
          <a:lstStyle/>
          <a:p>
            <a:r>
              <a:rPr lang="en-US" dirty="0"/>
              <a:t>Adaptive Radiation: examples </a:t>
            </a:r>
            <a:br>
              <a:rPr lang="en-US" dirty="0"/>
            </a:br>
            <a:r>
              <a:rPr lang="en-US" dirty="0"/>
              <a:t>Galapagos finches </a:t>
            </a:r>
          </a:p>
        </p:txBody>
      </p:sp>
      <p:pic>
        <p:nvPicPr>
          <p:cNvPr id="5" name="Picture 8" descr="img006"/>
          <p:cNvPicPr>
            <a:picLocks noChangeAspect="1" noChangeArrowheads="1"/>
          </p:cNvPicPr>
          <p:nvPr/>
        </p:nvPicPr>
        <p:blipFill>
          <a:blip r:embed="rId3"/>
          <a:srcRect t="19200" b="3200"/>
          <a:stretch>
            <a:fillRect/>
          </a:stretch>
        </p:blipFill>
        <p:spPr bwMode="auto">
          <a:xfrm>
            <a:off x="2025607" y="3837153"/>
            <a:ext cx="5060993" cy="2944647"/>
          </a:xfrm>
          <a:prstGeom prst="rect">
            <a:avLst/>
          </a:prstGeom>
          <a:noFill/>
        </p:spPr>
      </p:pic>
      <p:sp>
        <p:nvSpPr>
          <p:cNvPr id="7" name="Rectangle 3"/>
          <p:cNvSpPr txBox="1">
            <a:spLocks noChangeArrowheads="1"/>
          </p:cNvSpPr>
          <p:nvPr/>
        </p:nvSpPr>
        <p:spPr bwMode="auto">
          <a:xfrm>
            <a:off x="609600" y="1828800"/>
            <a:ext cx="8153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One species invaded the Galapagos from South America 2-3 million years ago</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Radiation within and among the islands resulted in 14 recognized species</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Diversity of beak structures, feeding modes, behaviors--comparable to seven families of South American birds</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r>
              <a:rPr kumimoji="0" lang="en-US" sz="2000" b="0" i="0" u="none" strike="noStrike" kern="0" cap="none" spc="0" normalizeH="0" baseline="0" noProof="0" dirty="0" smtClean="0">
                <a:ln>
                  <a:noFill/>
                </a:ln>
                <a:solidFill>
                  <a:schemeClr val="tx1"/>
                </a:solidFill>
                <a:effectLst/>
                <a:uLnTx/>
                <a:uFillTx/>
                <a:latin typeface="+mn-lt"/>
                <a:ea typeface="ＭＳ Ｐゴシック" charset="-128"/>
                <a:cs typeface="ＭＳ Ｐゴシック" charset="-128"/>
              </a:rPr>
              <a:t>'Darwin's finches'</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2000" b="0" i="0" u="none" strike="noStrike" kern="0" cap="none" spc="0" normalizeH="0" baseline="0" noProof="0" dirty="0">
              <a:ln>
                <a:noFill/>
              </a:ln>
              <a:solidFill>
                <a:schemeClr val="tx1"/>
              </a:solidFill>
              <a:effectLst/>
              <a:uLnTx/>
              <a:uFillTx/>
              <a:latin typeface="+mn-lt"/>
              <a:ea typeface="ＭＳ Ｐゴシック" charset="-128"/>
              <a:cs typeface="ＭＳ Ｐゴシック" charset="-128"/>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8916" name="Picture 4" descr="galapagos-darwin-finches"/>
          <p:cNvPicPr>
            <a:picLocks noChangeAspect="1" noChangeArrowheads="1"/>
          </p:cNvPicPr>
          <p:nvPr/>
        </p:nvPicPr>
        <p:blipFill>
          <a:blip r:embed="rId3"/>
          <a:srcRect/>
          <a:stretch>
            <a:fillRect/>
          </a:stretch>
        </p:blipFill>
        <p:spPr bwMode="auto">
          <a:xfrm>
            <a:off x="-1" y="985926"/>
            <a:ext cx="9144001" cy="4652874"/>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3048000" y="381000"/>
            <a:ext cx="3768725" cy="701675"/>
          </a:xfrm>
          <a:prstGeom prst="rect">
            <a:avLst/>
          </a:prstGeom>
          <a:noFill/>
          <a:ln w="9525">
            <a:noFill/>
            <a:miter lim="800000"/>
            <a:headEnd/>
            <a:tailEnd/>
          </a:ln>
        </p:spPr>
        <p:txBody>
          <a:bodyPr wrap="none">
            <a:prstTxWarp prst="textNoShape">
              <a:avLst/>
            </a:prstTxWarp>
            <a:spAutoFit/>
          </a:bodyPr>
          <a:lstStyle/>
          <a:p>
            <a:pPr eaLnBrk="0" hangingPunct="0"/>
            <a:r>
              <a:rPr lang="en-US" sz="4000" i="1" dirty="0" err="1">
                <a:solidFill>
                  <a:srgbClr val="E6E6E6"/>
                </a:solidFill>
              </a:rPr>
              <a:t>Anolis</a:t>
            </a:r>
            <a:r>
              <a:rPr lang="en-US" sz="4000" dirty="0">
                <a:solidFill>
                  <a:srgbClr val="E6E6E6"/>
                </a:solidFill>
              </a:rPr>
              <a:t> </a:t>
            </a:r>
            <a:r>
              <a:rPr lang="en-US" sz="4000" dirty="0" err="1">
                <a:solidFill>
                  <a:srgbClr val="E6E6E6"/>
                </a:solidFill>
              </a:rPr>
              <a:t>sympatry</a:t>
            </a:r>
            <a:endParaRPr lang="en-US" sz="4000" dirty="0">
              <a:solidFill>
                <a:srgbClr val="E6E6E6"/>
              </a:solidFill>
            </a:endParaRPr>
          </a:p>
        </p:txBody>
      </p:sp>
      <p:pic>
        <p:nvPicPr>
          <p:cNvPr id="4" name="Picture 3"/>
          <p:cNvPicPr>
            <a:picLocks noChangeAspect="1"/>
          </p:cNvPicPr>
          <p:nvPr/>
        </p:nvPicPr>
        <p:blipFill>
          <a:blip r:embed="rId3"/>
          <a:stretch>
            <a:fillRect/>
          </a:stretch>
        </p:blipFill>
        <p:spPr>
          <a:xfrm>
            <a:off x="0" y="-1051908"/>
            <a:ext cx="9296400" cy="8367108"/>
          </a:xfrm>
          <a:prstGeom prst="rect">
            <a:avLst/>
          </a:prstGeom>
        </p:spPr>
      </p:pic>
      <p:sp>
        <p:nvSpPr>
          <p:cNvPr id="5" name="TextBox 4"/>
          <p:cNvSpPr txBox="1"/>
          <p:nvPr/>
        </p:nvSpPr>
        <p:spPr>
          <a:xfrm>
            <a:off x="526312" y="990600"/>
            <a:ext cx="5111746" cy="4524316"/>
          </a:xfrm>
          <a:prstGeom prst="rect">
            <a:avLst/>
          </a:prstGeom>
          <a:noFill/>
        </p:spPr>
        <p:txBody>
          <a:bodyPr wrap="none" rtlCol="0">
            <a:spAutoFit/>
          </a:bodyPr>
          <a:lstStyle/>
          <a:p>
            <a:r>
              <a:rPr lang="en-US" sz="3600" dirty="0" smtClean="0">
                <a:solidFill>
                  <a:srgbClr val="FFFFFF"/>
                </a:solidFill>
              </a:rPr>
              <a:t>Adaptive radiation: </a:t>
            </a:r>
          </a:p>
          <a:p>
            <a:r>
              <a:rPr lang="en-US" sz="3600" dirty="0" smtClean="0">
                <a:solidFill>
                  <a:srgbClr val="FFFFFF"/>
                </a:solidFill>
              </a:rPr>
              <a:t>examples</a:t>
            </a:r>
          </a:p>
          <a:p>
            <a:endParaRPr lang="en-US" sz="3600" dirty="0" smtClean="0">
              <a:solidFill>
                <a:srgbClr val="FFFFFF"/>
              </a:solidFill>
            </a:endParaRPr>
          </a:p>
          <a:p>
            <a:endParaRPr lang="en-US" sz="3600" dirty="0" smtClean="0">
              <a:solidFill>
                <a:srgbClr val="FFFFFF"/>
              </a:solidFill>
            </a:endParaRPr>
          </a:p>
          <a:p>
            <a:endParaRPr lang="en-US" sz="3600" dirty="0" smtClean="0">
              <a:solidFill>
                <a:srgbClr val="FFFFFF"/>
              </a:solidFill>
            </a:endParaRPr>
          </a:p>
          <a:p>
            <a:endParaRPr lang="en-US" sz="3600" dirty="0" smtClean="0">
              <a:solidFill>
                <a:srgbClr val="FFFFFF"/>
              </a:solidFill>
            </a:endParaRPr>
          </a:p>
          <a:p>
            <a:endParaRPr lang="en-US" sz="3600" dirty="0" smtClean="0">
              <a:solidFill>
                <a:srgbClr val="FFFFFF"/>
              </a:solidFill>
            </a:endParaRPr>
          </a:p>
          <a:p>
            <a:r>
              <a:rPr lang="en-US" sz="3600" dirty="0" smtClean="0">
                <a:solidFill>
                  <a:srgbClr val="EEECE1"/>
                </a:solidFill>
              </a:rPr>
              <a:t>Greater Antillean </a:t>
            </a:r>
            <a:r>
              <a:rPr lang="en-US" sz="3600" i="1" dirty="0" err="1" smtClean="0">
                <a:solidFill>
                  <a:srgbClr val="EEECE1"/>
                </a:solidFill>
              </a:rPr>
              <a:t>Anolis</a:t>
            </a:r>
            <a:endParaRPr lang="en-US" sz="3600" i="1" dirty="0">
              <a:solidFill>
                <a:srgbClr val="EEECE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24930" name="Picture 2" descr="DSCN0188"/>
          <p:cNvPicPr>
            <a:picLocks noChangeAspect="1" noChangeArrowheads="1"/>
          </p:cNvPicPr>
          <p:nvPr/>
        </p:nvPicPr>
        <p:blipFill>
          <a:blip r:embed="rId3"/>
          <a:srcRect l="4422" r="5725" b="15829"/>
          <a:stretch>
            <a:fillRect/>
          </a:stretch>
        </p:blipFill>
        <p:spPr bwMode="auto">
          <a:xfrm rot="2178383">
            <a:off x="7924800" y="5715000"/>
            <a:ext cx="1098550" cy="1371600"/>
          </a:xfrm>
          <a:prstGeom prst="rect">
            <a:avLst/>
          </a:prstGeom>
          <a:noFill/>
        </p:spPr>
      </p:pic>
      <p:pic>
        <p:nvPicPr>
          <p:cNvPr id="124931" name="Picture 3" descr="DSCN0446"/>
          <p:cNvPicPr>
            <a:picLocks noGrp="1" noChangeAspect="1" noChangeArrowheads="1"/>
          </p:cNvPicPr>
          <p:nvPr>
            <p:ph sz="quarter" idx="1"/>
          </p:nvPr>
        </p:nvPicPr>
        <p:blipFill>
          <a:blip r:embed="rId4"/>
          <a:srcRect l="40849" t="15944" r="9477" b="40741"/>
          <a:stretch>
            <a:fillRect/>
          </a:stretch>
        </p:blipFill>
        <p:spPr>
          <a:xfrm>
            <a:off x="2971800" y="0"/>
            <a:ext cx="1609725" cy="1052513"/>
          </a:xfrm>
          <a:ln/>
        </p:spPr>
      </p:pic>
      <p:pic>
        <p:nvPicPr>
          <p:cNvPr id="124933" name="Picture 5" descr="DSCN0004"/>
          <p:cNvPicPr>
            <a:picLocks noChangeAspect="1" noChangeArrowheads="1"/>
          </p:cNvPicPr>
          <p:nvPr/>
        </p:nvPicPr>
        <p:blipFill>
          <a:blip r:embed="rId5"/>
          <a:srcRect l="39404" t="20593" r="12985" b="35358"/>
          <a:stretch>
            <a:fillRect/>
          </a:stretch>
        </p:blipFill>
        <p:spPr bwMode="auto">
          <a:xfrm>
            <a:off x="1447800" y="0"/>
            <a:ext cx="1524000" cy="1057275"/>
          </a:xfrm>
          <a:prstGeom prst="rect">
            <a:avLst/>
          </a:prstGeom>
          <a:noFill/>
        </p:spPr>
      </p:pic>
      <p:pic>
        <p:nvPicPr>
          <p:cNvPr id="124938" name="Picture 10" descr="DSCN0267"/>
          <p:cNvPicPr>
            <a:picLocks noChangeAspect="1" noChangeArrowheads="1"/>
          </p:cNvPicPr>
          <p:nvPr/>
        </p:nvPicPr>
        <p:blipFill>
          <a:blip r:embed="rId6"/>
          <a:srcRect l="39262" t="20850" r="21854" b="24263"/>
          <a:stretch>
            <a:fillRect/>
          </a:stretch>
        </p:blipFill>
        <p:spPr bwMode="auto">
          <a:xfrm>
            <a:off x="7920038" y="4724400"/>
            <a:ext cx="1223962" cy="1295400"/>
          </a:xfrm>
          <a:prstGeom prst="rect">
            <a:avLst/>
          </a:prstGeom>
          <a:noFill/>
          <a:ln w="9525">
            <a:noFill/>
            <a:miter lim="800000"/>
            <a:headEnd/>
            <a:tailEnd/>
          </a:ln>
        </p:spPr>
      </p:pic>
      <p:pic>
        <p:nvPicPr>
          <p:cNvPr id="124939" name="Picture 11" descr="DSCN0268"/>
          <p:cNvPicPr>
            <a:picLocks noChangeAspect="1" noChangeArrowheads="1"/>
          </p:cNvPicPr>
          <p:nvPr/>
        </p:nvPicPr>
        <p:blipFill>
          <a:blip r:embed="rId7">
            <a:lum bright="12000"/>
          </a:blip>
          <a:srcRect l="10933" t="18544" r="12236" b="21669"/>
          <a:stretch>
            <a:fillRect/>
          </a:stretch>
        </p:blipFill>
        <p:spPr bwMode="auto">
          <a:xfrm>
            <a:off x="7924800" y="2281238"/>
            <a:ext cx="1219200" cy="1223962"/>
          </a:xfrm>
          <a:prstGeom prst="rect">
            <a:avLst/>
          </a:prstGeom>
          <a:noFill/>
        </p:spPr>
      </p:pic>
      <p:pic>
        <p:nvPicPr>
          <p:cNvPr id="124940" name="Picture 12" descr="DSCN0338"/>
          <p:cNvPicPr>
            <a:picLocks noChangeAspect="1" noChangeArrowheads="1"/>
          </p:cNvPicPr>
          <p:nvPr/>
        </p:nvPicPr>
        <p:blipFill>
          <a:blip r:embed="rId8">
            <a:lum bright="6000"/>
          </a:blip>
          <a:srcRect l="19716" t="8328" r="16806" b="11852"/>
          <a:stretch>
            <a:fillRect/>
          </a:stretch>
        </p:blipFill>
        <p:spPr bwMode="auto">
          <a:xfrm>
            <a:off x="7924800" y="1136650"/>
            <a:ext cx="1219200" cy="1149350"/>
          </a:xfrm>
          <a:prstGeom prst="rect">
            <a:avLst/>
          </a:prstGeom>
          <a:noFill/>
        </p:spPr>
      </p:pic>
      <p:pic>
        <p:nvPicPr>
          <p:cNvPr id="124941" name="Picture 13" descr="DSCN0334"/>
          <p:cNvPicPr>
            <a:picLocks noChangeAspect="1" noChangeArrowheads="1"/>
          </p:cNvPicPr>
          <p:nvPr/>
        </p:nvPicPr>
        <p:blipFill>
          <a:blip r:embed="rId9"/>
          <a:srcRect l="18747" t="24097" r="18747" b="24599"/>
          <a:stretch>
            <a:fillRect/>
          </a:stretch>
        </p:blipFill>
        <p:spPr bwMode="auto">
          <a:xfrm rot="-10800000">
            <a:off x="-53975" y="4724400"/>
            <a:ext cx="1114425" cy="1219200"/>
          </a:xfrm>
          <a:prstGeom prst="rect">
            <a:avLst/>
          </a:prstGeom>
          <a:noFill/>
        </p:spPr>
      </p:pic>
      <p:pic>
        <p:nvPicPr>
          <p:cNvPr id="124942" name="Picture 14" descr="DSCN0097"/>
          <p:cNvPicPr>
            <a:picLocks noChangeAspect="1" noChangeArrowheads="1"/>
          </p:cNvPicPr>
          <p:nvPr/>
        </p:nvPicPr>
        <p:blipFill>
          <a:blip r:embed="rId10"/>
          <a:srcRect l="25784" t="34662" r="28378" b="20721"/>
          <a:stretch>
            <a:fillRect/>
          </a:stretch>
        </p:blipFill>
        <p:spPr bwMode="auto">
          <a:xfrm>
            <a:off x="0" y="0"/>
            <a:ext cx="1447800" cy="1057275"/>
          </a:xfrm>
          <a:prstGeom prst="rect">
            <a:avLst/>
          </a:prstGeom>
          <a:noFill/>
        </p:spPr>
      </p:pic>
      <p:pic>
        <p:nvPicPr>
          <p:cNvPr id="124943" name="Picture 15" descr="DSCN0331"/>
          <p:cNvPicPr>
            <a:picLocks noChangeAspect="1" noChangeArrowheads="1"/>
          </p:cNvPicPr>
          <p:nvPr/>
        </p:nvPicPr>
        <p:blipFill>
          <a:blip r:embed="rId11">
            <a:lum bright="6000"/>
          </a:blip>
          <a:srcRect l="30463" t="23262" r="37422" b="28171"/>
          <a:stretch>
            <a:fillRect/>
          </a:stretch>
        </p:blipFill>
        <p:spPr bwMode="auto">
          <a:xfrm>
            <a:off x="-33338" y="2209800"/>
            <a:ext cx="1109663" cy="1257300"/>
          </a:xfrm>
          <a:prstGeom prst="rect">
            <a:avLst/>
          </a:prstGeom>
          <a:noFill/>
        </p:spPr>
      </p:pic>
      <p:pic>
        <p:nvPicPr>
          <p:cNvPr id="124944" name="Picture 16" descr="DSCN0176"/>
          <p:cNvPicPr>
            <a:picLocks noChangeAspect="1" noChangeArrowheads="1"/>
          </p:cNvPicPr>
          <p:nvPr/>
        </p:nvPicPr>
        <p:blipFill>
          <a:blip r:embed="rId12"/>
          <a:srcRect l="25594" t="7500" r="27844" b="21375"/>
          <a:stretch>
            <a:fillRect/>
          </a:stretch>
        </p:blipFill>
        <p:spPr bwMode="auto">
          <a:xfrm>
            <a:off x="-69850" y="3429000"/>
            <a:ext cx="1136650" cy="1301750"/>
          </a:xfrm>
          <a:prstGeom prst="rect">
            <a:avLst/>
          </a:prstGeom>
          <a:noFill/>
          <a:ln w="9525">
            <a:noFill/>
            <a:miter lim="800000"/>
            <a:headEnd/>
            <a:tailEnd/>
          </a:ln>
        </p:spPr>
      </p:pic>
      <p:pic>
        <p:nvPicPr>
          <p:cNvPr id="124945" name="Picture 17" descr="DSCN0214"/>
          <p:cNvPicPr>
            <a:picLocks noGrp="1" noChangeAspect="1" noChangeArrowheads="1"/>
          </p:cNvPicPr>
          <p:nvPr>
            <p:ph sz="quarter" idx="4"/>
          </p:nvPr>
        </p:nvPicPr>
        <p:blipFill>
          <a:blip r:embed="rId13"/>
          <a:srcRect l="10747" r="29268" b="29448"/>
          <a:stretch>
            <a:fillRect/>
          </a:stretch>
        </p:blipFill>
        <p:spPr>
          <a:xfrm>
            <a:off x="0" y="5916613"/>
            <a:ext cx="1066800" cy="941387"/>
          </a:xfrm>
          <a:ln/>
        </p:spPr>
      </p:pic>
      <p:pic>
        <p:nvPicPr>
          <p:cNvPr id="124946" name="Picture 18" descr="DSCN0447"/>
          <p:cNvPicPr>
            <a:picLocks noChangeAspect="1" noChangeArrowheads="1"/>
          </p:cNvPicPr>
          <p:nvPr/>
        </p:nvPicPr>
        <p:blipFill>
          <a:blip r:embed="rId14"/>
          <a:srcRect l="37860" t="22221" r="4527" b="43192"/>
          <a:stretch>
            <a:fillRect/>
          </a:stretch>
        </p:blipFill>
        <p:spPr bwMode="auto">
          <a:xfrm>
            <a:off x="7467600" y="-122238"/>
            <a:ext cx="1676400" cy="1265238"/>
          </a:xfrm>
          <a:prstGeom prst="rect">
            <a:avLst/>
          </a:prstGeom>
          <a:noFill/>
        </p:spPr>
      </p:pic>
      <p:pic>
        <p:nvPicPr>
          <p:cNvPr id="124947" name="Picture 19" descr="DSCN0477"/>
          <p:cNvPicPr>
            <a:picLocks noChangeAspect="1" noChangeArrowheads="1"/>
          </p:cNvPicPr>
          <p:nvPr/>
        </p:nvPicPr>
        <p:blipFill>
          <a:blip r:embed="rId15"/>
          <a:srcRect l="29482" t="30339" r="9970" b="13538"/>
          <a:stretch>
            <a:fillRect/>
          </a:stretch>
        </p:blipFill>
        <p:spPr bwMode="auto">
          <a:xfrm>
            <a:off x="5943600" y="14288"/>
            <a:ext cx="1524000" cy="1060450"/>
          </a:xfrm>
          <a:prstGeom prst="rect">
            <a:avLst/>
          </a:prstGeom>
          <a:noFill/>
        </p:spPr>
      </p:pic>
      <p:pic>
        <p:nvPicPr>
          <p:cNvPr id="124952" name="Picture 24" descr="phenac"/>
          <p:cNvPicPr>
            <a:picLocks noChangeAspect="1" noChangeArrowheads="1"/>
          </p:cNvPicPr>
          <p:nvPr/>
        </p:nvPicPr>
        <p:blipFill>
          <a:blip r:embed="rId16"/>
          <a:srcRect t="3548"/>
          <a:stretch>
            <a:fillRect/>
          </a:stretch>
        </p:blipFill>
        <p:spPr bwMode="auto">
          <a:xfrm rot="-5400000">
            <a:off x="-56356" y="1110456"/>
            <a:ext cx="1155700" cy="1042988"/>
          </a:xfrm>
          <a:prstGeom prst="rect">
            <a:avLst/>
          </a:prstGeom>
          <a:noFill/>
          <a:ln w="9525">
            <a:noFill/>
            <a:miter lim="800000"/>
            <a:headEnd/>
            <a:tailEnd/>
          </a:ln>
        </p:spPr>
      </p:pic>
      <p:pic>
        <p:nvPicPr>
          <p:cNvPr id="124954" name="Picture 26" descr="P4210056"/>
          <p:cNvPicPr>
            <a:picLocks noChangeAspect="1" noChangeArrowheads="1"/>
          </p:cNvPicPr>
          <p:nvPr/>
        </p:nvPicPr>
        <p:blipFill>
          <a:blip r:embed="rId17"/>
          <a:srcRect b="7094"/>
          <a:stretch>
            <a:fillRect/>
          </a:stretch>
        </p:blipFill>
        <p:spPr bwMode="auto">
          <a:xfrm>
            <a:off x="4572000" y="0"/>
            <a:ext cx="1371600" cy="1049338"/>
          </a:xfrm>
          <a:prstGeom prst="rect">
            <a:avLst/>
          </a:prstGeom>
          <a:noFill/>
          <a:ln w="9525">
            <a:noFill/>
            <a:miter lim="800000"/>
            <a:headEnd/>
            <a:tailEnd/>
          </a:ln>
        </p:spPr>
      </p:pic>
      <p:pic>
        <p:nvPicPr>
          <p:cNvPr id="124955" name="Picture 27" descr="phenac"/>
          <p:cNvPicPr>
            <a:picLocks noChangeAspect="1" noChangeArrowheads="1"/>
          </p:cNvPicPr>
          <p:nvPr/>
        </p:nvPicPr>
        <p:blipFill>
          <a:blip r:embed="rId18"/>
          <a:srcRect l="10095" r="23555" b="22900"/>
          <a:stretch>
            <a:fillRect/>
          </a:stretch>
        </p:blipFill>
        <p:spPr bwMode="auto">
          <a:xfrm rot="5400000">
            <a:off x="7868444" y="3556794"/>
            <a:ext cx="1322388" cy="1219200"/>
          </a:xfrm>
          <a:prstGeom prst="rect">
            <a:avLst/>
          </a:prstGeom>
          <a:noFill/>
          <a:ln w="9525">
            <a:noFill/>
            <a:miter lim="800000"/>
            <a:headEnd/>
            <a:tailEnd/>
          </a:ln>
        </p:spPr>
      </p:pic>
      <p:pic>
        <p:nvPicPr>
          <p:cNvPr id="124956" name="Picture 28"/>
          <p:cNvPicPr>
            <a:picLocks noChangeAspect="1" noChangeArrowheads="1"/>
          </p:cNvPicPr>
          <p:nvPr/>
        </p:nvPicPr>
        <p:blipFill>
          <a:blip r:embed="rId19"/>
          <a:srcRect l="9253" t="9253" r="8096" b="6940"/>
          <a:stretch>
            <a:fillRect/>
          </a:stretch>
        </p:blipFill>
        <p:spPr bwMode="auto">
          <a:xfrm>
            <a:off x="1066800" y="1079500"/>
            <a:ext cx="6858000" cy="4864100"/>
          </a:xfrm>
          <a:prstGeom prst="rect">
            <a:avLst/>
          </a:prstGeom>
          <a:noFill/>
          <a:ln w="9525">
            <a:noFill/>
            <a:miter lim="800000"/>
            <a:headEnd/>
            <a:tailEnd/>
          </a:ln>
          <a:effectLst/>
        </p:spPr>
      </p:pic>
      <p:pic>
        <p:nvPicPr>
          <p:cNvPr id="124958" name="Picture 30" descr="DSCN0106"/>
          <p:cNvPicPr>
            <a:picLocks noChangeAspect="1" noChangeArrowheads="1"/>
          </p:cNvPicPr>
          <p:nvPr/>
        </p:nvPicPr>
        <p:blipFill>
          <a:blip r:embed="rId20"/>
          <a:srcRect l="21358" t="20799" r="44046" b="34996"/>
          <a:stretch>
            <a:fillRect/>
          </a:stretch>
        </p:blipFill>
        <p:spPr bwMode="auto">
          <a:xfrm>
            <a:off x="3276600" y="5821363"/>
            <a:ext cx="1066800" cy="1022350"/>
          </a:xfrm>
          <a:prstGeom prst="rect">
            <a:avLst/>
          </a:prstGeom>
          <a:noFill/>
        </p:spPr>
      </p:pic>
      <p:pic>
        <p:nvPicPr>
          <p:cNvPr id="124959" name="Picture 31" descr="DSCN0207"/>
          <p:cNvPicPr>
            <a:picLocks noChangeAspect="1" noChangeArrowheads="1"/>
          </p:cNvPicPr>
          <p:nvPr/>
        </p:nvPicPr>
        <p:blipFill>
          <a:blip r:embed="rId21"/>
          <a:srcRect l="14758" t="18231" r="15919" b="5536"/>
          <a:stretch>
            <a:fillRect/>
          </a:stretch>
        </p:blipFill>
        <p:spPr bwMode="auto">
          <a:xfrm>
            <a:off x="4267200" y="5791200"/>
            <a:ext cx="1295400" cy="1066800"/>
          </a:xfrm>
          <a:prstGeom prst="rect">
            <a:avLst/>
          </a:prstGeom>
          <a:noFill/>
        </p:spPr>
      </p:pic>
      <p:pic>
        <p:nvPicPr>
          <p:cNvPr id="124960" name="Picture 32" descr="DSCN0208"/>
          <p:cNvPicPr>
            <a:picLocks noChangeAspect="1" noChangeArrowheads="1"/>
          </p:cNvPicPr>
          <p:nvPr/>
        </p:nvPicPr>
        <p:blipFill>
          <a:blip r:embed="rId22">
            <a:lum bright="12000"/>
          </a:blip>
          <a:srcRect l="17848" t="9084" r="37228" b="36978"/>
          <a:stretch>
            <a:fillRect/>
          </a:stretch>
        </p:blipFill>
        <p:spPr bwMode="auto">
          <a:xfrm>
            <a:off x="5562600" y="5815013"/>
            <a:ext cx="1143000" cy="1028700"/>
          </a:xfrm>
          <a:prstGeom prst="rect">
            <a:avLst/>
          </a:prstGeom>
          <a:noFill/>
        </p:spPr>
      </p:pic>
      <p:pic>
        <p:nvPicPr>
          <p:cNvPr id="124961" name="Picture 33" descr="DSCN0216"/>
          <p:cNvPicPr>
            <a:picLocks noChangeAspect="1" noChangeArrowheads="1"/>
          </p:cNvPicPr>
          <p:nvPr/>
        </p:nvPicPr>
        <p:blipFill>
          <a:blip r:embed="rId23">
            <a:lum contrast="30000"/>
          </a:blip>
          <a:srcRect l="3247" r="18813" b="15758"/>
          <a:stretch>
            <a:fillRect/>
          </a:stretch>
        </p:blipFill>
        <p:spPr bwMode="auto">
          <a:xfrm>
            <a:off x="6705600" y="5794375"/>
            <a:ext cx="1295400" cy="1049338"/>
          </a:xfrm>
          <a:prstGeom prst="rect">
            <a:avLst/>
          </a:prstGeom>
          <a:noFill/>
        </p:spPr>
      </p:pic>
      <p:pic>
        <p:nvPicPr>
          <p:cNvPr id="124957" name="Picture 29" descr="DSCN0115"/>
          <p:cNvPicPr>
            <a:picLocks noChangeAspect="1" noChangeArrowheads="1"/>
          </p:cNvPicPr>
          <p:nvPr/>
        </p:nvPicPr>
        <p:blipFill>
          <a:blip r:embed="rId24"/>
          <a:srcRect l="27010" t="25093" r="33482" b="24503"/>
          <a:stretch>
            <a:fillRect/>
          </a:stretch>
        </p:blipFill>
        <p:spPr bwMode="auto">
          <a:xfrm>
            <a:off x="2209800" y="5824538"/>
            <a:ext cx="1066800" cy="1019175"/>
          </a:xfrm>
          <a:prstGeom prst="rect">
            <a:avLst/>
          </a:prstGeom>
          <a:noFill/>
        </p:spPr>
      </p:pic>
      <p:sp>
        <p:nvSpPr>
          <p:cNvPr id="124963" name="Text Box 35"/>
          <p:cNvSpPr txBox="1">
            <a:spLocks noChangeArrowheads="1"/>
          </p:cNvSpPr>
          <p:nvPr/>
        </p:nvSpPr>
        <p:spPr bwMode="auto">
          <a:xfrm>
            <a:off x="2000250" y="1797050"/>
            <a:ext cx="1428750" cy="641350"/>
          </a:xfrm>
          <a:prstGeom prst="rect">
            <a:avLst/>
          </a:prstGeom>
          <a:noFill/>
          <a:ln w="9525">
            <a:noFill/>
            <a:miter lim="800000"/>
            <a:headEnd/>
            <a:tailEnd/>
          </a:ln>
        </p:spPr>
        <p:txBody>
          <a:bodyPr wrap="none">
            <a:prstTxWarp prst="textNoShape">
              <a:avLst/>
            </a:prstTxWarp>
            <a:spAutoFit/>
          </a:bodyPr>
          <a:lstStyle/>
          <a:p>
            <a:r>
              <a:rPr lang="en-US" sz="3600" i="1">
                <a:solidFill>
                  <a:schemeClr val="bg1"/>
                </a:solidFill>
              </a:rPr>
              <a:t>Anolis</a:t>
            </a:r>
          </a:p>
        </p:txBody>
      </p:sp>
      <p:pic>
        <p:nvPicPr>
          <p:cNvPr id="124965" name="Picture 37" descr="anole2flip"/>
          <p:cNvPicPr>
            <a:picLocks noChangeAspect="1" noChangeArrowheads="1"/>
          </p:cNvPicPr>
          <p:nvPr/>
        </p:nvPicPr>
        <p:blipFill>
          <a:blip r:embed="rId25"/>
          <a:srcRect l="2562" t="2869" r="2562" b="2869"/>
          <a:stretch>
            <a:fillRect/>
          </a:stretch>
        </p:blipFill>
        <p:spPr bwMode="auto">
          <a:xfrm>
            <a:off x="1066800" y="5843588"/>
            <a:ext cx="1143000" cy="101441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034" name="Picture 3" descr="latinout.gif"/>
          <p:cNvPicPr>
            <a:picLocks noChangeAspect="1"/>
          </p:cNvPicPr>
          <p:nvPr/>
        </p:nvPicPr>
        <p:blipFill>
          <a:blip r:embed="rId3"/>
          <a:srcRect r="14651" b="38663"/>
          <a:stretch>
            <a:fillRect/>
          </a:stretch>
        </p:blipFill>
        <p:spPr bwMode="auto">
          <a:xfrm>
            <a:off x="1219200" y="457200"/>
            <a:ext cx="6934200" cy="6069013"/>
          </a:xfrm>
          <a:prstGeom prst="rect">
            <a:avLst/>
          </a:prstGeom>
          <a:solidFill>
            <a:schemeClr val="bg1"/>
          </a:solidFill>
          <a:ln w="9525">
            <a:noFill/>
            <a:miter lim="800000"/>
            <a:headEnd/>
            <a:tailEnd/>
          </a:ln>
        </p:spPr>
      </p:pic>
      <p:pic>
        <p:nvPicPr>
          <p:cNvPr id="54275" name="Picture 4" descr="P4220302"/>
          <p:cNvPicPr>
            <a:picLocks noChangeAspect="1" noChangeArrowheads="1"/>
          </p:cNvPicPr>
          <p:nvPr/>
        </p:nvPicPr>
        <p:blipFill>
          <a:blip r:embed="rId4"/>
          <a:srcRect t="12187" r="4922" b="12656"/>
          <a:stretch>
            <a:fillRect/>
          </a:stretch>
        </p:blipFill>
        <p:spPr bwMode="auto">
          <a:xfrm>
            <a:off x="4800600" y="4859338"/>
            <a:ext cx="685800" cy="406400"/>
          </a:xfrm>
          <a:prstGeom prst="rect">
            <a:avLst/>
          </a:prstGeom>
          <a:noFill/>
          <a:ln w="9525">
            <a:noFill/>
            <a:miter lim="800000"/>
            <a:headEnd/>
            <a:tailEnd/>
          </a:ln>
        </p:spPr>
      </p:pic>
      <p:pic>
        <p:nvPicPr>
          <p:cNvPr id="54277" name="Picture 8" descr="DSCI0298"/>
          <p:cNvPicPr>
            <a:picLocks noChangeAspect="1" noChangeArrowheads="1"/>
          </p:cNvPicPr>
          <p:nvPr/>
        </p:nvPicPr>
        <p:blipFill>
          <a:blip r:embed="rId5"/>
          <a:srcRect t="19412" r="20294" b="33308"/>
          <a:stretch>
            <a:fillRect/>
          </a:stretch>
        </p:blipFill>
        <p:spPr bwMode="auto">
          <a:xfrm>
            <a:off x="5334000" y="3276600"/>
            <a:ext cx="600075" cy="474663"/>
          </a:xfrm>
          <a:prstGeom prst="rect">
            <a:avLst/>
          </a:prstGeom>
          <a:noFill/>
          <a:ln w="9525">
            <a:noFill/>
            <a:miter lim="800000"/>
            <a:headEnd/>
            <a:tailEnd/>
          </a:ln>
        </p:spPr>
      </p:pic>
      <p:pic>
        <p:nvPicPr>
          <p:cNvPr id="54279" name="Picture 8"/>
          <p:cNvPicPr>
            <a:picLocks noChangeAspect="1" noChangeArrowheads="1"/>
          </p:cNvPicPr>
          <p:nvPr/>
        </p:nvPicPr>
        <mc:AlternateContent>
          <mc:Choice xmlns:ma="http://schemas.microsoft.com/office/mac/drawingml/2008/main" Requires="ma">
            <p:blipFill>
              <a:blip r:embed="rId6">
                <a:lum bright="-10000"/>
              </a:blip>
              <a:srcRect l="30000" t="26666" r="30000" b="13333"/>
              <a:stretch>
                <a:fillRect/>
              </a:stretch>
            </p:blipFill>
          </mc:Choice>
          <mc:Fallback>
            <p:blipFill>
              <a:blip r:embed="rId7">
                <a:lum bright="-10000"/>
              </a:blip>
              <a:srcRect l="30000" t="26666" r="30000" b="13333"/>
              <a:stretch>
                <a:fillRect/>
              </a:stretch>
            </p:blipFill>
          </mc:Fallback>
        </mc:AlternateContent>
        <p:spPr bwMode="auto">
          <a:xfrm>
            <a:off x="4724400" y="1428750"/>
            <a:ext cx="457200" cy="571500"/>
          </a:xfrm>
          <a:prstGeom prst="rect">
            <a:avLst/>
          </a:prstGeom>
          <a:noFill/>
          <a:ln w="12700">
            <a:noFill/>
            <a:miter lim="800000"/>
            <a:headEnd/>
            <a:tailEnd/>
          </a:ln>
        </p:spPr>
      </p:pic>
      <p:pic>
        <p:nvPicPr>
          <p:cNvPr id="54280" name="Picture 2"/>
          <p:cNvPicPr>
            <a:picLocks noChangeAspect="1" noChangeArrowheads="1"/>
          </p:cNvPicPr>
          <p:nvPr/>
        </p:nvPicPr>
        <p:blipFill>
          <a:blip r:embed="rId8"/>
          <a:srcRect l="4260" t="6818" b="21819"/>
          <a:stretch>
            <a:fillRect/>
          </a:stretch>
        </p:blipFill>
        <p:spPr bwMode="auto">
          <a:xfrm>
            <a:off x="5602288" y="1579563"/>
            <a:ext cx="874712" cy="401637"/>
          </a:xfrm>
          <a:prstGeom prst="rect">
            <a:avLst/>
          </a:prstGeom>
          <a:noFill/>
          <a:ln w="9525">
            <a:noFill/>
            <a:miter lim="800000"/>
            <a:headEnd/>
            <a:tailEnd/>
          </a:ln>
        </p:spPr>
      </p:pic>
      <p:pic>
        <p:nvPicPr>
          <p:cNvPr id="9" name="Picture 8" descr="occulus.hz.jpg"/>
          <p:cNvPicPr>
            <a:picLocks noChangeAspect="1"/>
          </p:cNvPicPr>
          <p:nvPr/>
        </p:nvPicPr>
        <p:blipFill>
          <a:blip r:embed="rId9"/>
          <a:stretch>
            <a:fillRect/>
          </a:stretch>
        </p:blipFill>
        <p:spPr>
          <a:xfrm>
            <a:off x="6278432" y="2057400"/>
            <a:ext cx="427168" cy="592322"/>
          </a:xfrm>
          <a:prstGeom prst="rect">
            <a:avLst/>
          </a:prstGeom>
          <a:scene3d>
            <a:camera prst="orthographicFront">
              <a:rot lat="0" lon="0" rev="16200000"/>
            </a:camera>
            <a:lightRig rig="threePt" dir="t"/>
          </a:scene3d>
        </p:spPr>
      </p:pic>
      <p:pic>
        <p:nvPicPr>
          <p:cNvPr id="11" name="Picture 19" descr="DSCN0106"/>
          <p:cNvPicPr>
            <a:picLocks noChangeAspect="1" noChangeArrowheads="1"/>
          </p:cNvPicPr>
          <p:nvPr/>
        </p:nvPicPr>
        <p:blipFill>
          <a:blip r:embed="rId10"/>
          <a:srcRect l="21358" t="20799" r="44046" b="34996"/>
          <a:stretch>
            <a:fillRect/>
          </a:stretch>
        </p:blipFill>
        <p:spPr bwMode="auto">
          <a:xfrm>
            <a:off x="4103688" y="2892425"/>
            <a:ext cx="400050" cy="384175"/>
          </a:xfrm>
          <a:prstGeom prst="rect">
            <a:avLst/>
          </a:prstGeom>
          <a:noFill/>
          <a:ln w="9525">
            <a:noFill/>
            <a:miter lim="800000"/>
            <a:headEnd/>
            <a:tailEnd/>
          </a:ln>
        </p:spPr>
      </p:pic>
      <p:pic>
        <p:nvPicPr>
          <p:cNvPr id="12" name="Picture 2" descr="zoology05-4u1-d"/>
          <p:cNvPicPr>
            <a:picLocks noChangeAspect="1" noChangeArrowheads="1"/>
          </p:cNvPicPr>
          <p:nvPr/>
        </p:nvPicPr>
        <p:blipFill>
          <a:blip r:embed="rId11"/>
          <a:srcRect l="3630" t="18823" r="4840" b="23102"/>
          <a:stretch>
            <a:fillRect/>
          </a:stretch>
        </p:blipFill>
        <p:spPr bwMode="auto">
          <a:xfrm>
            <a:off x="4700588" y="2895600"/>
            <a:ext cx="425450" cy="381000"/>
          </a:xfrm>
          <a:prstGeom prst="rect">
            <a:avLst/>
          </a:prstGeom>
          <a:noFill/>
          <a:ln w="9525">
            <a:noFill/>
            <a:miter lim="800000"/>
            <a:headEnd/>
            <a:tailEnd/>
          </a:ln>
        </p:spPr>
      </p:pic>
      <p:pic>
        <p:nvPicPr>
          <p:cNvPr id="14" name="Picture 13" descr="val.*.jpg"/>
          <p:cNvPicPr>
            <a:picLocks noChangeAspect="1"/>
          </p:cNvPicPr>
          <p:nvPr/>
        </p:nvPicPr>
        <p:blipFill>
          <a:blip r:embed="rId12"/>
          <a:srcRect l="33524" r="2980" b="28993"/>
          <a:stretch>
            <a:fillRect/>
          </a:stretch>
        </p:blipFill>
        <p:spPr bwMode="auto">
          <a:xfrm>
            <a:off x="4876800" y="2057400"/>
            <a:ext cx="533400" cy="460375"/>
          </a:xfrm>
          <a:prstGeom prst="rect">
            <a:avLst/>
          </a:prstGeom>
          <a:noFill/>
          <a:ln w="9525">
            <a:noFill/>
            <a:miter lim="800000"/>
            <a:headEnd/>
            <a:tailEnd/>
          </a:ln>
        </p:spPr>
      </p:pic>
      <p:pic>
        <p:nvPicPr>
          <p:cNvPr id="15" name="Picture 14"/>
          <p:cNvPicPr>
            <a:picLocks noChangeAspect="1"/>
          </p:cNvPicPr>
          <p:nvPr/>
        </p:nvPicPr>
        <p:blipFill>
          <a:blip r:embed="rId13"/>
          <a:srcRect/>
          <a:stretch>
            <a:fillRect/>
          </a:stretch>
        </p:blipFill>
        <p:spPr bwMode="auto">
          <a:xfrm>
            <a:off x="6096000" y="5203825"/>
            <a:ext cx="533400" cy="663575"/>
          </a:xfrm>
          <a:prstGeom prst="rect">
            <a:avLst/>
          </a:prstGeom>
          <a:noFill/>
          <a:ln w="9525">
            <a:noFill/>
            <a:miter lim="800000"/>
            <a:headEnd/>
            <a:tailEnd/>
          </a:ln>
        </p:spPr>
      </p:pic>
      <p:pic>
        <p:nvPicPr>
          <p:cNvPr id="16" name="Picture 15"/>
          <p:cNvPicPr>
            <a:picLocks noChangeAspect="1"/>
          </p:cNvPicPr>
          <p:nvPr/>
        </p:nvPicPr>
        <p:blipFill>
          <a:blip r:embed="rId14"/>
          <a:srcRect/>
          <a:stretch>
            <a:fillRect/>
          </a:stretch>
        </p:blipFill>
        <p:spPr bwMode="auto">
          <a:xfrm>
            <a:off x="4038600" y="1763713"/>
            <a:ext cx="304800" cy="446087"/>
          </a:xfrm>
          <a:prstGeom prst="rect">
            <a:avLst/>
          </a:prstGeom>
          <a:noFill/>
          <a:ln w="9525">
            <a:noFill/>
            <a:miter lim="800000"/>
            <a:headEnd/>
            <a:tailEnd/>
          </a:ln>
        </p:spPr>
      </p:pic>
      <p:pic>
        <p:nvPicPr>
          <p:cNvPr id="18" name="Picture 17" descr="DSCI0085.JPG"/>
          <p:cNvPicPr>
            <a:picLocks noChangeAspect="1"/>
          </p:cNvPicPr>
          <p:nvPr/>
        </p:nvPicPr>
        <p:blipFill>
          <a:blip r:embed="rId15"/>
          <a:srcRect l="6766" t="33725" r="20589" b="37646"/>
          <a:stretch>
            <a:fillRect/>
          </a:stretch>
        </p:blipFill>
        <p:spPr bwMode="auto">
          <a:xfrm>
            <a:off x="2895600" y="2362200"/>
            <a:ext cx="981075" cy="290513"/>
          </a:xfrm>
          <a:prstGeom prst="rect">
            <a:avLst/>
          </a:prstGeom>
          <a:noFill/>
          <a:ln w="9525">
            <a:noFill/>
            <a:miter lim="800000"/>
            <a:headEnd/>
            <a:tailEnd/>
          </a:ln>
        </p:spPr>
      </p:pic>
      <p:pic>
        <p:nvPicPr>
          <p:cNvPr id="19" name="Picture 18" descr="DSCI0010 2.JPG"/>
          <p:cNvPicPr>
            <a:picLocks noChangeAspect="1"/>
          </p:cNvPicPr>
          <p:nvPr/>
        </p:nvPicPr>
        <p:blipFill>
          <a:blip r:embed="rId16"/>
          <a:srcRect l="12059" t="43137" r="26471" b="22745"/>
          <a:stretch>
            <a:fillRect/>
          </a:stretch>
        </p:blipFill>
        <p:spPr bwMode="auto">
          <a:xfrm>
            <a:off x="4114800" y="2286000"/>
            <a:ext cx="731838" cy="304800"/>
          </a:xfrm>
          <a:prstGeom prst="rect">
            <a:avLst/>
          </a:prstGeom>
          <a:noFill/>
          <a:ln w="9525">
            <a:noFill/>
            <a:miter lim="800000"/>
            <a:headEnd/>
            <a:tailEnd/>
          </a:ln>
        </p:spPr>
      </p:pic>
      <p:pic>
        <p:nvPicPr>
          <p:cNvPr id="20" name="Picture 19" descr="DSCN0207_1.JPG"/>
          <p:cNvPicPr>
            <a:picLocks noChangeAspect="1"/>
          </p:cNvPicPr>
          <p:nvPr/>
        </p:nvPicPr>
        <p:blipFill>
          <a:blip r:embed="rId17"/>
          <a:srcRect t="50000" r="23438" b="21875"/>
          <a:stretch>
            <a:fillRect/>
          </a:stretch>
        </p:blipFill>
        <p:spPr bwMode="auto">
          <a:xfrm>
            <a:off x="1600200" y="1295400"/>
            <a:ext cx="1463675" cy="403225"/>
          </a:xfrm>
          <a:prstGeom prst="rect">
            <a:avLst/>
          </a:prstGeom>
          <a:noFill/>
          <a:ln w="9525">
            <a:noFill/>
            <a:miter lim="800000"/>
            <a:headEnd/>
            <a:tailEnd/>
          </a:ln>
        </p:spPr>
      </p:pic>
      <p:pic>
        <p:nvPicPr>
          <p:cNvPr id="21" name="Picture 27" descr="Picture1.jpg"/>
          <p:cNvPicPr>
            <a:picLocks noGrp="1" noChangeAspect="1"/>
          </p:cNvPicPr>
          <p:nvPr>
            <p:ph idx="1"/>
          </p:nvPr>
        </p:nvPicPr>
        <p:blipFill>
          <a:blip r:embed="rId18"/>
          <a:srcRect l="43253" t="22838" r="43283" b="41273"/>
          <a:stretch>
            <a:fillRect/>
          </a:stretch>
        </p:blipFill>
        <p:spPr>
          <a:xfrm>
            <a:off x="4191000" y="533400"/>
            <a:ext cx="304800" cy="609600"/>
          </a:xfrm>
        </p:spPr>
      </p:pic>
      <p:pic>
        <p:nvPicPr>
          <p:cNvPr id="23" name="Picture 22"/>
          <p:cNvPicPr>
            <a:picLocks noChangeAspect="1"/>
          </p:cNvPicPr>
          <p:nvPr/>
        </p:nvPicPr>
        <p:blipFill>
          <a:blip r:embed="rId19"/>
          <a:srcRect/>
          <a:stretch>
            <a:fillRect/>
          </a:stretch>
        </p:blipFill>
        <p:spPr bwMode="auto">
          <a:xfrm>
            <a:off x="4243388" y="3810000"/>
            <a:ext cx="785812" cy="457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000"/>
                                  </p:stCondLst>
                                  <p:childTnLst>
                                    <p:set>
                                      <p:cBhvr>
                                        <p:cTn id="9" dur="1" fill="hold">
                                          <p:stCondLst>
                                            <p:cond delay="0"/>
                                          </p:stCondLst>
                                        </p:cTn>
                                        <p:tgtEl>
                                          <p:spTgt spid="21"/>
                                        </p:tgtEl>
                                        <p:attrNameLst>
                                          <p:attrName>style.visibility</p:attrName>
                                        </p:attrNameLst>
                                      </p:cBhvr>
                                      <p:to>
                                        <p:strVal val="visible"/>
                                      </p:to>
                                    </p:set>
                                  </p:childTnLst>
                                </p:cTn>
                              </p:par>
                            </p:childTnLst>
                          </p:cTn>
                        </p:par>
                        <p:par>
                          <p:cTn id="10" fill="hold">
                            <p:stCondLst>
                              <p:cond delay="2000"/>
                            </p:stCondLst>
                            <p:childTnLst>
                              <p:par>
                                <p:cTn id="11" presetID="1" presetClass="entr" presetSubtype="0" fill="hold" nodeType="afterEffect">
                                  <p:stCondLst>
                                    <p:cond delay="1000"/>
                                  </p:stCondLst>
                                  <p:childTnLst>
                                    <p:set>
                                      <p:cBhvr>
                                        <p:cTn id="12" dur="1" fill="hold">
                                          <p:stCondLst>
                                            <p:cond delay="0"/>
                                          </p:stCondLst>
                                        </p:cTn>
                                        <p:tgtEl>
                                          <p:spTgt spid="18"/>
                                        </p:tgtEl>
                                        <p:attrNameLst>
                                          <p:attrName>style.visibility</p:attrName>
                                        </p:attrNameLst>
                                      </p:cBhvr>
                                      <p:to>
                                        <p:strVal val="visible"/>
                                      </p:to>
                                    </p:set>
                                  </p:childTnLst>
                                </p:cTn>
                              </p:par>
                            </p:childTnLst>
                          </p:cTn>
                        </p:par>
                        <p:par>
                          <p:cTn id="13" fill="hold">
                            <p:stCondLst>
                              <p:cond delay="3000"/>
                            </p:stCondLst>
                            <p:childTnLst>
                              <p:par>
                                <p:cTn id="14" presetID="1" presetClass="entr" presetSubtype="0" fill="hold" nodeType="afterEffect">
                                  <p:stCondLst>
                                    <p:cond delay="1000"/>
                                  </p:stCondLst>
                                  <p:childTnLst>
                                    <p:set>
                                      <p:cBhvr>
                                        <p:cTn id="15" dur="1" fill="hold">
                                          <p:stCondLst>
                                            <p:cond delay="0"/>
                                          </p:stCondLst>
                                        </p:cTn>
                                        <p:tgtEl>
                                          <p:spTgt spid="54279"/>
                                        </p:tgtEl>
                                        <p:attrNameLst>
                                          <p:attrName>style.visibility</p:attrName>
                                        </p:attrNameLst>
                                      </p:cBhvr>
                                      <p:to>
                                        <p:strVal val="visible"/>
                                      </p:to>
                                    </p:set>
                                  </p:childTnLst>
                                </p:cTn>
                              </p:par>
                            </p:childTnLst>
                          </p:cTn>
                        </p:par>
                        <p:par>
                          <p:cTn id="16" fill="hold">
                            <p:stCondLst>
                              <p:cond delay="4000"/>
                            </p:stCondLst>
                            <p:childTnLst>
                              <p:par>
                                <p:cTn id="17" presetID="1" presetClass="entr" presetSubtype="0" fill="hold" nodeType="afterEffect">
                                  <p:stCondLst>
                                    <p:cond delay="1000"/>
                                  </p:stCondLst>
                                  <p:childTnLst>
                                    <p:set>
                                      <p:cBhvr>
                                        <p:cTn id="18" dur="1" fill="hold">
                                          <p:stCondLst>
                                            <p:cond delay="0"/>
                                          </p:stCondLst>
                                        </p:cTn>
                                        <p:tgtEl>
                                          <p:spTgt spid="54280"/>
                                        </p:tgtEl>
                                        <p:attrNameLst>
                                          <p:attrName>style.visibility</p:attrName>
                                        </p:attrNameLst>
                                      </p:cBhvr>
                                      <p:to>
                                        <p:strVal val="visible"/>
                                      </p:to>
                                    </p:set>
                                  </p:childTnLst>
                                </p:cTn>
                              </p:par>
                            </p:childTnLst>
                          </p:cTn>
                        </p:par>
                        <p:par>
                          <p:cTn id="19" fill="hold">
                            <p:stCondLst>
                              <p:cond delay="5000"/>
                            </p:stCondLst>
                            <p:childTnLst>
                              <p:par>
                                <p:cTn id="20" presetID="1" presetClass="entr" presetSubtype="0" fill="hold" nodeType="afterEffect">
                                  <p:stCondLst>
                                    <p:cond delay="1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6000"/>
                            </p:stCondLst>
                            <p:childTnLst>
                              <p:par>
                                <p:cTn id="23" presetID="1" presetClass="entr" presetSubtype="0" fill="hold" nodeType="afterEffect">
                                  <p:stCondLst>
                                    <p:cond delay="1000"/>
                                  </p:stCondLst>
                                  <p:childTnLst>
                                    <p:set>
                                      <p:cBhvr>
                                        <p:cTn id="24" dur="1" fill="hold">
                                          <p:stCondLst>
                                            <p:cond delay="0"/>
                                          </p:stCondLst>
                                        </p:cTn>
                                        <p:tgtEl>
                                          <p:spTgt spid="19"/>
                                        </p:tgtEl>
                                        <p:attrNameLst>
                                          <p:attrName>style.visibility</p:attrName>
                                        </p:attrNameLst>
                                      </p:cBhvr>
                                      <p:to>
                                        <p:strVal val="visible"/>
                                      </p:to>
                                    </p:set>
                                  </p:childTnLst>
                                </p:cTn>
                              </p:par>
                            </p:childTnLst>
                          </p:cTn>
                        </p:par>
                        <p:par>
                          <p:cTn id="25" fill="hold">
                            <p:stCondLst>
                              <p:cond delay="7000"/>
                            </p:stCondLst>
                            <p:childTnLst>
                              <p:par>
                                <p:cTn id="26" presetID="1" presetClass="entr" presetSubtype="0" fill="hold" nodeType="afterEffect">
                                  <p:stCondLst>
                                    <p:cond delay="1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8000"/>
                            </p:stCondLst>
                            <p:childTnLst>
                              <p:par>
                                <p:cTn id="29" presetID="1" presetClass="entr" presetSubtype="0" fill="hold" nodeType="afterEffect">
                                  <p:stCondLst>
                                    <p:cond delay="100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9000"/>
                            </p:stCondLst>
                            <p:childTnLst>
                              <p:par>
                                <p:cTn id="32" presetID="1" presetClass="entr" presetSubtype="0" fill="hold" nodeType="afterEffect">
                                  <p:stCondLst>
                                    <p:cond delay="1000"/>
                                  </p:stCondLst>
                                  <p:childTnLst>
                                    <p:set>
                                      <p:cBhvr>
                                        <p:cTn id="33" dur="1" fill="hold">
                                          <p:stCondLst>
                                            <p:cond delay="0"/>
                                          </p:stCondLst>
                                        </p:cTn>
                                        <p:tgtEl>
                                          <p:spTgt spid="11"/>
                                        </p:tgtEl>
                                        <p:attrNameLst>
                                          <p:attrName>style.visibility</p:attrName>
                                        </p:attrNameLst>
                                      </p:cBhvr>
                                      <p:to>
                                        <p:strVal val="visible"/>
                                      </p:to>
                                    </p:set>
                                  </p:childTnLst>
                                </p:cTn>
                              </p:par>
                            </p:childTnLst>
                          </p:cTn>
                        </p:par>
                        <p:par>
                          <p:cTn id="34" fill="hold">
                            <p:stCondLst>
                              <p:cond delay="10000"/>
                            </p:stCondLst>
                            <p:childTnLst>
                              <p:par>
                                <p:cTn id="35" presetID="1" presetClass="entr" presetSubtype="0" fill="hold" nodeType="afterEffect">
                                  <p:stCondLst>
                                    <p:cond delay="1000"/>
                                  </p:stCondLst>
                                  <p:childTnLst>
                                    <p:set>
                                      <p:cBhvr>
                                        <p:cTn id="36" dur="1" fill="hold">
                                          <p:stCondLst>
                                            <p:cond delay="0"/>
                                          </p:stCondLst>
                                        </p:cTn>
                                        <p:tgtEl>
                                          <p:spTgt spid="12"/>
                                        </p:tgtEl>
                                        <p:attrNameLst>
                                          <p:attrName>style.visibility</p:attrName>
                                        </p:attrNameLst>
                                      </p:cBhvr>
                                      <p:to>
                                        <p:strVal val="visible"/>
                                      </p:to>
                                    </p:set>
                                  </p:childTnLst>
                                </p:cTn>
                              </p:par>
                            </p:childTnLst>
                          </p:cTn>
                        </p:par>
                        <p:par>
                          <p:cTn id="37" fill="hold">
                            <p:stCondLst>
                              <p:cond delay="11000"/>
                            </p:stCondLst>
                            <p:childTnLst>
                              <p:par>
                                <p:cTn id="38" presetID="1" presetClass="entr" presetSubtype="0" fill="hold" nodeType="afterEffect">
                                  <p:stCondLst>
                                    <p:cond delay="1000"/>
                                  </p:stCondLst>
                                  <p:childTnLst>
                                    <p:set>
                                      <p:cBhvr>
                                        <p:cTn id="39" dur="1" fill="hold">
                                          <p:stCondLst>
                                            <p:cond delay="0"/>
                                          </p:stCondLst>
                                        </p:cTn>
                                        <p:tgtEl>
                                          <p:spTgt spid="54277"/>
                                        </p:tgtEl>
                                        <p:attrNameLst>
                                          <p:attrName>style.visibility</p:attrName>
                                        </p:attrNameLst>
                                      </p:cBhvr>
                                      <p:to>
                                        <p:strVal val="visible"/>
                                      </p:to>
                                    </p:set>
                                  </p:childTnLst>
                                </p:cTn>
                              </p:par>
                            </p:childTnLst>
                          </p:cTn>
                        </p:par>
                        <p:par>
                          <p:cTn id="40" fill="hold">
                            <p:stCondLst>
                              <p:cond delay="12000"/>
                            </p:stCondLst>
                            <p:childTnLst>
                              <p:par>
                                <p:cTn id="41" presetID="1" presetClass="entr" presetSubtype="0"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par>
                          <p:cTn id="43" fill="hold">
                            <p:stCondLst>
                              <p:cond delay="12000"/>
                            </p:stCondLst>
                            <p:childTnLst>
                              <p:par>
                                <p:cTn id="44" presetID="1" presetClass="entr" presetSubtype="0" fill="hold" nodeType="afterEffect">
                                  <p:stCondLst>
                                    <p:cond delay="1000"/>
                                  </p:stCondLst>
                                  <p:childTnLst>
                                    <p:set>
                                      <p:cBhvr>
                                        <p:cTn id="45" dur="1" fill="hold">
                                          <p:stCondLst>
                                            <p:cond delay="0"/>
                                          </p:stCondLst>
                                        </p:cTn>
                                        <p:tgtEl>
                                          <p:spTgt spid="54275"/>
                                        </p:tgtEl>
                                        <p:attrNameLst>
                                          <p:attrName>style.visibility</p:attrName>
                                        </p:attrNameLst>
                                      </p:cBhvr>
                                      <p:to>
                                        <p:strVal val="visible"/>
                                      </p:to>
                                    </p:set>
                                  </p:childTnLst>
                                </p:cTn>
                              </p:par>
                            </p:childTnLst>
                          </p:cTn>
                        </p:par>
                        <p:par>
                          <p:cTn id="46" fill="hold">
                            <p:stCondLst>
                              <p:cond delay="13000"/>
                            </p:stCondLst>
                            <p:childTnLst>
                              <p:par>
                                <p:cTn id="47" presetID="1" presetClass="entr" presetSubtype="0"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40290" name="Picture 2" descr="dscn0700"/>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SHAKEANDBAKE.MOV">
            <a:hlinkClick r:id="" action="ppaction://media"/>
          </p:cNvPr>
          <p:cNvPicPr/>
          <p:nvPr>
            <a:videoFile r:link="rId1"/>
          </p:nvPr>
        </p:nvPicPr>
        <p:blipFill>
          <a:blip r:embed="rId4"/>
          <a:stretch>
            <a:fillRect/>
          </a:stretch>
        </p:blipFill>
        <p:spPr>
          <a:xfrm>
            <a:off x="0" y="857250"/>
            <a:ext cx="9144000" cy="51435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p:cTn id="7" fill="hold" display="0">
                  <p:stCondLst>
                    <p:cond delay="indefinite"/>
                  </p:stCondLst>
                  <p:endCondLst>
                    <p:cond evt="onNext" delay="0">
                      <p:tgtEl>
                        <p:sldTgt/>
                      </p:tgtEl>
                    </p:cond>
                    <p:cond evt="onPrev" delay="0">
                      <p:tgtEl>
                        <p:sldTgt/>
                      </p:tgtEl>
                    </p:cond>
                  </p:end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5715000" y="3864972"/>
            <a:ext cx="3429000" cy="1240428"/>
          </a:xfrm>
          <a:prstGeom prst="rect">
            <a:avLst/>
          </a:prstGeom>
        </p:spPr>
      </p:pic>
      <p:pic>
        <p:nvPicPr>
          <p:cNvPr id="4" name="Picture 3"/>
          <p:cNvPicPr>
            <a:picLocks noChangeAspect="1"/>
          </p:cNvPicPr>
          <p:nvPr/>
        </p:nvPicPr>
        <p:blipFill>
          <a:blip r:embed="rId4"/>
          <a:stretch>
            <a:fillRect/>
          </a:stretch>
        </p:blipFill>
        <p:spPr>
          <a:xfrm>
            <a:off x="0" y="2743200"/>
            <a:ext cx="5791200" cy="2442981"/>
          </a:xfrm>
          <a:prstGeom prst="rect">
            <a:avLst/>
          </a:prstGeom>
        </p:spPr>
      </p:pic>
      <p:pic>
        <p:nvPicPr>
          <p:cNvPr id="5" name="Picture 4"/>
          <p:cNvPicPr>
            <a:picLocks noChangeAspect="1"/>
          </p:cNvPicPr>
          <p:nvPr/>
        </p:nvPicPr>
        <p:blipFill>
          <a:blip r:embed="rId5"/>
          <a:srcRect t="9432" b="9432"/>
          <a:stretch>
            <a:fillRect/>
          </a:stretch>
        </p:blipFill>
        <p:spPr>
          <a:xfrm>
            <a:off x="1244600" y="5334000"/>
            <a:ext cx="7137400" cy="1320840"/>
          </a:xfrm>
          <a:prstGeom prst="rect">
            <a:avLst/>
          </a:prstGeom>
        </p:spPr>
      </p:pic>
      <p:pic>
        <p:nvPicPr>
          <p:cNvPr id="6" name="Picture 5"/>
          <p:cNvPicPr>
            <a:picLocks noChangeAspect="1"/>
          </p:cNvPicPr>
          <p:nvPr/>
        </p:nvPicPr>
        <p:blipFill>
          <a:blip r:embed="rId6"/>
          <a:srcRect b="4898"/>
          <a:stretch>
            <a:fillRect/>
          </a:stretch>
        </p:blipFill>
        <p:spPr>
          <a:xfrm>
            <a:off x="4032250" y="1828800"/>
            <a:ext cx="4502150" cy="1026755"/>
          </a:xfrm>
          <a:prstGeom prst="rect">
            <a:avLst/>
          </a:prstGeom>
        </p:spPr>
      </p:pic>
      <p:pic>
        <p:nvPicPr>
          <p:cNvPr id="8" name="Picture 7"/>
          <p:cNvPicPr>
            <a:picLocks noChangeAspect="1"/>
          </p:cNvPicPr>
          <p:nvPr/>
        </p:nvPicPr>
        <p:blipFill>
          <a:blip r:embed="rId7"/>
          <a:stretch>
            <a:fillRect/>
          </a:stretch>
        </p:blipFill>
        <p:spPr>
          <a:xfrm>
            <a:off x="152400" y="205793"/>
            <a:ext cx="3352800" cy="2232607"/>
          </a:xfrm>
          <a:prstGeom prst="rect">
            <a:avLst/>
          </a:prstGeom>
        </p:spPr>
      </p:pic>
      <p:pic>
        <p:nvPicPr>
          <p:cNvPr id="9" name="Picture 8"/>
          <p:cNvPicPr>
            <a:picLocks noChangeAspect="1"/>
          </p:cNvPicPr>
          <p:nvPr/>
        </p:nvPicPr>
        <p:blipFill>
          <a:blip r:embed="rId8"/>
          <a:stretch>
            <a:fillRect/>
          </a:stretch>
        </p:blipFill>
        <p:spPr>
          <a:xfrm>
            <a:off x="3733800" y="457200"/>
            <a:ext cx="4591050" cy="1138745"/>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Testing hypotheses with trees 1: character correlation</a:t>
            </a:r>
            <a:endParaRPr lang="en-US" dirty="0"/>
          </a:p>
        </p:txBody>
      </p:sp>
      <p:sp>
        <p:nvSpPr>
          <p:cNvPr id="3" name="Content Placeholder 2"/>
          <p:cNvSpPr>
            <a:spLocks noGrp="1"/>
          </p:cNvSpPr>
          <p:nvPr>
            <p:ph idx="1"/>
          </p:nvPr>
        </p:nvSpPr>
        <p:spPr/>
        <p:txBody>
          <a:bodyPr/>
          <a:lstStyle/>
          <a:p>
            <a:r>
              <a:rPr lang="en-US" dirty="0" smtClean="0"/>
              <a:t>Are feathers associated with powered flight in vertebrates?</a:t>
            </a:r>
          </a:p>
        </p:txBody>
      </p:sp>
      <p:pic>
        <p:nvPicPr>
          <p:cNvPr id="4" name="Picture 3" descr="blue_and_yellow_macaw_bird_flying_wallpaper-other.jpg"/>
          <p:cNvPicPr>
            <a:picLocks noChangeAspect="1"/>
          </p:cNvPicPr>
          <p:nvPr/>
        </p:nvPicPr>
        <p:blipFill>
          <a:blip r:embed="rId2"/>
          <a:stretch>
            <a:fillRect/>
          </a:stretch>
        </p:blipFill>
        <p:spPr>
          <a:xfrm>
            <a:off x="2514600" y="3276600"/>
            <a:ext cx="4267200" cy="2844089"/>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990600" y="304800"/>
            <a:ext cx="6705600" cy="1143000"/>
          </a:xfrm>
        </p:spPr>
        <p:txBody>
          <a:bodyPr>
            <a:normAutofit fontScale="90000"/>
          </a:bodyPr>
          <a:lstStyle/>
          <a:p>
            <a:r>
              <a:rPr lang="en-US" dirty="0"/>
              <a:t>Adaptive </a:t>
            </a:r>
            <a:r>
              <a:rPr lang="en-US" dirty="0" smtClean="0"/>
              <a:t>Radiation example: </a:t>
            </a:r>
            <a:br>
              <a:rPr lang="en-US" dirty="0" smtClean="0"/>
            </a:br>
            <a:r>
              <a:rPr lang="en-US" dirty="0" smtClean="0"/>
              <a:t>Greater Antillean </a:t>
            </a:r>
            <a:r>
              <a:rPr lang="en-US" i="1" dirty="0" err="1" smtClean="0"/>
              <a:t>Anolis</a:t>
            </a:r>
            <a:r>
              <a:rPr lang="en-US" i="1" dirty="0" smtClean="0"/>
              <a:t> </a:t>
            </a:r>
            <a:endParaRPr lang="en-US" i="1" dirty="0"/>
          </a:p>
        </p:txBody>
      </p:sp>
      <p:sp>
        <p:nvSpPr>
          <p:cNvPr id="56323" name="Rectangle 3"/>
          <p:cNvSpPr>
            <a:spLocks noGrp="1" noChangeArrowheads="1"/>
          </p:cNvSpPr>
          <p:nvPr>
            <p:ph type="body" idx="1"/>
          </p:nvPr>
        </p:nvSpPr>
        <p:spPr>
          <a:xfrm>
            <a:off x="685800" y="1447800"/>
            <a:ext cx="7772400" cy="4114800"/>
          </a:xfrm>
        </p:spPr>
        <p:txBody>
          <a:bodyPr/>
          <a:lstStyle/>
          <a:p>
            <a:pPr>
              <a:lnSpc>
                <a:spcPct val="90000"/>
              </a:lnSpc>
            </a:pPr>
            <a:r>
              <a:rPr lang="en-US" sz="2800" dirty="0"/>
              <a:t>One species invaded the</a:t>
            </a:r>
            <a:r>
              <a:rPr lang="en-US" sz="2800" dirty="0" smtClean="0"/>
              <a:t> Northern Caribbean from mainland America millions of years </a:t>
            </a:r>
            <a:r>
              <a:rPr lang="en-US" sz="2800" dirty="0"/>
              <a:t>ago</a:t>
            </a:r>
            <a:endParaRPr lang="en-US" sz="2800" dirty="0" smtClean="0"/>
          </a:p>
          <a:p>
            <a:pPr>
              <a:lnSpc>
                <a:spcPct val="90000"/>
              </a:lnSpc>
            </a:pPr>
            <a:r>
              <a:rPr lang="en-US" sz="2800" dirty="0" smtClean="0"/>
              <a:t>This lineage evolved into several species, several ecological and morphological types</a:t>
            </a:r>
          </a:p>
          <a:p>
            <a:pPr>
              <a:lnSpc>
                <a:spcPct val="90000"/>
              </a:lnSpc>
            </a:pPr>
            <a:endParaRPr lang="en-US" sz="2800" dirty="0"/>
          </a:p>
        </p:txBody>
      </p:sp>
      <p:pic>
        <p:nvPicPr>
          <p:cNvPr id="4" name="Picture 3" descr="map.jpg"/>
          <p:cNvPicPr>
            <a:picLocks noChangeAspect="1"/>
          </p:cNvPicPr>
          <p:nvPr/>
        </p:nvPicPr>
        <p:blipFill>
          <a:blip r:embed="rId3"/>
          <a:stretch>
            <a:fillRect/>
          </a:stretch>
        </p:blipFill>
        <p:spPr>
          <a:xfrm>
            <a:off x="2438400" y="3429000"/>
            <a:ext cx="4419600" cy="2832152"/>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9394" name="Text Box 2"/>
          <p:cNvSpPr txBox="1">
            <a:spLocks noChangeArrowheads="1"/>
          </p:cNvSpPr>
          <p:nvPr/>
        </p:nvSpPr>
        <p:spPr bwMode="auto">
          <a:xfrm>
            <a:off x="838200" y="838200"/>
            <a:ext cx="7144203" cy="2800767"/>
          </a:xfrm>
          <a:prstGeom prst="rect">
            <a:avLst/>
          </a:prstGeom>
          <a:noFill/>
          <a:ln w="9525">
            <a:noFill/>
            <a:miter lim="800000"/>
            <a:headEnd/>
            <a:tailEnd/>
          </a:ln>
          <a:effectLst/>
        </p:spPr>
        <p:txBody>
          <a:bodyPr wrap="none">
            <a:prstTxWarp prst="textNoShape">
              <a:avLst/>
            </a:prstTxWarp>
            <a:spAutoFit/>
          </a:bodyPr>
          <a:lstStyle/>
          <a:p>
            <a:r>
              <a:rPr lang="en-US" sz="4400" u="sng" dirty="0" err="1">
                <a:solidFill>
                  <a:schemeClr val="hlink"/>
                </a:solidFill>
                <a:latin typeface="Calibri"/>
                <a:cs typeface="Calibri"/>
              </a:rPr>
              <a:t>Ecomorph</a:t>
            </a:r>
            <a:r>
              <a:rPr lang="en-US" sz="4400" dirty="0">
                <a:solidFill>
                  <a:schemeClr val="hlink"/>
                </a:solidFill>
                <a:latin typeface="Calibri"/>
                <a:cs typeface="Calibri"/>
              </a:rPr>
              <a:t>: Suite of ecological,</a:t>
            </a:r>
          </a:p>
          <a:p>
            <a:r>
              <a:rPr lang="en-US" sz="4400" dirty="0">
                <a:solidFill>
                  <a:schemeClr val="hlink"/>
                </a:solidFill>
                <a:latin typeface="Calibri"/>
                <a:cs typeface="Calibri"/>
              </a:rPr>
              <a:t>morphological, and behavioral</a:t>
            </a:r>
          </a:p>
          <a:p>
            <a:r>
              <a:rPr lang="en-US" sz="4400" dirty="0">
                <a:solidFill>
                  <a:schemeClr val="hlink"/>
                </a:solidFill>
                <a:latin typeface="Calibri"/>
                <a:cs typeface="Calibri"/>
              </a:rPr>
              <a:t>characteristics associated with </a:t>
            </a:r>
          </a:p>
          <a:p>
            <a:r>
              <a:rPr lang="en-US" sz="4400" dirty="0">
                <a:solidFill>
                  <a:schemeClr val="hlink"/>
                </a:solidFill>
                <a:latin typeface="Calibri"/>
                <a:cs typeface="Calibri"/>
              </a:rPr>
              <a:t>a particular niche.</a:t>
            </a:r>
          </a:p>
        </p:txBody>
      </p:sp>
      <p:pic>
        <p:nvPicPr>
          <p:cNvPr id="59395" name="Picture 3"/>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5334000" y="3810000"/>
            <a:ext cx="3584575" cy="272097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48130" name="Picture 2"/>
          <p:cNvPicPr>
            <a:picLocks noChangeAspect="1" noChangeArrowheads="1"/>
          </p:cNvPicPr>
          <p:nvPr/>
        </p:nvPicPr>
        <mc:AlternateContent>
          <mc:Choice xmlns:ma="http://schemas.microsoft.com/office/mac/drawingml/2008/main" Requires="ma">
            <p:blipFill>
              <a:blip r:embed="rId4"/>
              <a:srcRect r="24753"/>
              <a:stretch>
                <a:fillRect/>
              </a:stretch>
            </p:blipFill>
          </mc:Choice>
          <mc:Fallback>
            <p:blipFill>
              <a:blip r:embed="rId5"/>
              <a:srcRect r="24753"/>
              <a:stretch>
                <a:fillRect/>
              </a:stretch>
            </p:blipFill>
          </mc:Fallback>
        </mc:AlternateContent>
        <p:spPr bwMode="auto">
          <a:xfrm>
            <a:off x="6094413" y="2551113"/>
            <a:ext cx="2427287" cy="4306887"/>
          </a:xfrm>
          <a:prstGeom prst="rect">
            <a:avLst/>
          </a:prstGeom>
          <a:noFill/>
          <a:ln w="9525">
            <a:noFill/>
            <a:miter lim="800000"/>
            <a:headEnd/>
            <a:tailEnd/>
          </a:ln>
          <a:effectLst/>
        </p:spPr>
      </p:pic>
      <p:sp>
        <p:nvSpPr>
          <p:cNvPr id="48131" name="Text Box 3"/>
          <p:cNvSpPr txBox="1">
            <a:spLocks noChangeArrowheads="1"/>
          </p:cNvSpPr>
          <p:nvPr/>
        </p:nvSpPr>
        <p:spPr bwMode="auto">
          <a:xfrm>
            <a:off x="6092825" y="1417638"/>
            <a:ext cx="2555875" cy="1066800"/>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3200">
                <a:solidFill>
                  <a:schemeClr val="hlink"/>
                </a:solidFill>
              </a:rPr>
              <a:t>Trunk-crown:</a:t>
            </a:r>
          </a:p>
          <a:p>
            <a:r>
              <a:rPr lang="en-US" sz="3200">
                <a:solidFill>
                  <a:schemeClr val="hlink"/>
                </a:solidFill>
              </a:rPr>
              <a:t>Hispaniola</a:t>
            </a:r>
          </a:p>
        </p:txBody>
      </p:sp>
      <p:pic>
        <p:nvPicPr>
          <p:cNvPr id="48132" name="Picture 4"/>
          <p:cNvPicPr>
            <a:picLocks noChangeAspect="1" noChangeArrowheads="1"/>
          </p:cNvPicPr>
          <p:nvPr/>
        </p:nvPicPr>
        <mc:AlternateContent>
          <mc:Choice xmlns:ma="http://schemas.microsoft.com/office/mac/drawingml/2008/main" Requires="ma">
            <p:blipFill>
              <a:blip r:embed="rId6"/>
              <a:srcRect/>
              <a:stretch>
                <a:fillRect/>
              </a:stretch>
            </p:blipFill>
          </mc:Choice>
          <mc:Fallback>
            <p:blipFill>
              <a:blip r:embed="rId7"/>
              <a:srcRect/>
              <a:stretch>
                <a:fillRect/>
              </a:stretch>
            </p:blipFill>
          </mc:Fallback>
        </mc:AlternateContent>
        <p:spPr bwMode="auto">
          <a:xfrm>
            <a:off x="1687513" y="2438400"/>
            <a:ext cx="2960687" cy="4419600"/>
          </a:xfrm>
          <a:prstGeom prst="rect">
            <a:avLst/>
          </a:prstGeom>
          <a:noFill/>
          <a:ln w="9525">
            <a:noFill/>
            <a:miter lim="800000"/>
            <a:headEnd/>
            <a:tailEnd/>
          </a:ln>
          <a:effectLst/>
        </p:spPr>
      </p:pic>
      <p:sp>
        <p:nvSpPr>
          <p:cNvPr id="48133" name="Text Box 5"/>
          <p:cNvSpPr txBox="1">
            <a:spLocks noChangeArrowheads="1"/>
          </p:cNvSpPr>
          <p:nvPr/>
        </p:nvSpPr>
        <p:spPr bwMode="auto">
          <a:xfrm>
            <a:off x="1901825" y="1371600"/>
            <a:ext cx="3051175" cy="1066800"/>
          </a:xfrm>
          <a:prstGeom prst="rect">
            <a:avLst/>
          </a:prstGeom>
          <a:solidFill>
            <a:schemeClr val="bg1"/>
          </a:solidFill>
          <a:ln w="9525">
            <a:noFill/>
            <a:miter lim="800000"/>
            <a:headEnd/>
            <a:tailEnd/>
          </a:ln>
          <a:effectLst/>
        </p:spPr>
        <p:txBody>
          <a:bodyPr>
            <a:prstTxWarp prst="textNoShape">
              <a:avLst/>
            </a:prstTxWarp>
            <a:spAutoFit/>
          </a:bodyPr>
          <a:lstStyle/>
          <a:p>
            <a:r>
              <a:rPr lang="en-US" sz="3200">
                <a:solidFill>
                  <a:schemeClr val="hlink"/>
                </a:solidFill>
              </a:rPr>
              <a:t>Trunk-crown:</a:t>
            </a:r>
          </a:p>
          <a:p>
            <a:r>
              <a:rPr lang="en-US" sz="3200">
                <a:solidFill>
                  <a:schemeClr val="hlink"/>
                </a:solidFill>
              </a:rPr>
              <a:t>Cuba</a:t>
            </a:r>
          </a:p>
        </p:txBody>
      </p:sp>
      <p:sp>
        <p:nvSpPr>
          <p:cNvPr id="48134" name="Text Box 6"/>
          <p:cNvSpPr txBox="1">
            <a:spLocks noChangeArrowheads="1"/>
          </p:cNvSpPr>
          <p:nvPr/>
        </p:nvSpPr>
        <p:spPr bwMode="auto">
          <a:xfrm>
            <a:off x="1676400" y="334962"/>
            <a:ext cx="5334000" cy="579438"/>
          </a:xfrm>
          <a:prstGeom prst="rect">
            <a:avLst/>
          </a:prstGeom>
          <a:solidFill>
            <a:schemeClr val="bg1"/>
          </a:solidFill>
          <a:ln w="9525">
            <a:noFill/>
            <a:miter lim="800000"/>
            <a:headEnd/>
            <a:tailEnd/>
          </a:ln>
          <a:effectLst/>
        </p:spPr>
        <p:txBody>
          <a:bodyPr>
            <a:prstTxWarp prst="textNoShape">
              <a:avLst/>
            </a:prstTxWarp>
            <a:spAutoFit/>
          </a:bodyPr>
          <a:lstStyle/>
          <a:p>
            <a:r>
              <a:rPr lang="en-US" sz="3200" dirty="0" err="1">
                <a:solidFill>
                  <a:schemeClr val="hlink"/>
                </a:solidFill>
              </a:rPr>
              <a:t>Ecomorphs</a:t>
            </a:r>
            <a:r>
              <a:rPr lang="en-US" sz="3200" dirty="0">
                <a:solidFill>
                  <a:schemeClr val="hlink"/>
                </a:solidFill>
              </a:rPr>
              <a:t> in </a:t>
            </a:r>
            <a:r>
              <a:rPr lang="en-US" sz="3200" i="1" dirty="0" err="1">
                <a:solidFill>
                  <a:schemeClr val="hlink"/>
                </a:solidFill>
              </a:rPr>
              <a:t>Anolis</a:t>
            </a:r>
            <a:r>
              <a:rPr lang="en-US" sz="3200" dirty="0">
                <a:solidFill>
                  <a:schemeClr val="hlink"/>
                </a:solidFill>
              </a:rPr>
              <a:t> lizards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76200" y="1519237"/>
            <a:ext cx="4343400" cy="2670175"/>
          </a:xfrm>
          <a:prstGeom prst="rect">
            <a:avLst/>
          </a:prstGeom>
          <a:noFill/>
          <a:ln w="9525">
            <a:noFill/>
            <a:miter lim="800000"/>
            <a:headEnd/>
            <a:tailEnd/>
          </a:ln>
          <a:effectLst/>
        </p:spPr>
      </p:pic>
      <p:sp>
        <p:nvSpPr>
          <p:cNvPr id="50179" name="Text Box 3"/>
          <p:cNvSpPr txBox="1">
            <a:spLocks noChangeArrowheads="1"/>
          </p:cNvSpPr>
          <p:nvPr/>
        </p:nvSpPr>
        <p:spPr bwMode="auto">
          <a:xfrm>
            <a:off x="228600" y="838200"/>
            <a:ext cx="4498975" cy="579437"/>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3200">
                <a:solidFill>
                  <a:schemeClr val="hlink"/>
                </a:solidFill>
              </a:rPr>
              <a:t>Crown-giant: Hispaniola</a:t>
            </a:r>
          </a:p>
        </p:txBody>
      </p:sp>
      <p:pic>
        <p:nvPicPr>
          <p:cNvPr id="50180" name="Picture 4"/>
          <p:cNvPicPr>
            <a:picLocks noChangeAspect="1" noChangeArrowheads="1"/>
          </p:cNvPicPr>
          <p:nvPr/>
        </p:nvPicPr>
        <p:blipFill>
          <a:blip r:embed="rId6"/>
          <a:srcRect/>
          <a:stretch>
            <a:fillRect/>
          </a:stretch>
        </p:blipFill>
        <p:spPr bwMode="auto">
          <a:xfrm>
            <a:off x="4581525" y="2055812"/>
            <a:ext cx="4638675" cy="3478213"/>
          </a:xfrm>
          <a:prstGeom prst="rect">
            <a:avLst/>
          </a:prstGeom>
          <a:noFill/>
          <a:ln w="9525">
            <a:noFill/>
            <a:miter lim="800000"/>
            <a:headEnd/>
            <a:tailEnd/>
          </a:ln>
          <a:effectLst/>
        </p:spPr>
      </p:pic>
      <p:sp>
        <p:nvSpPr>
          <p:cNvPr id="50181" name="Text Box 5"/>
          <p:cNvSpPr txBox="1">
            <a:spLocks noChangeArrowheads="1"/>
          </p:cNvSpPr>
          <p:nvPr/>
        </p:nvSpPr>
        <p:spPr bwMode="auto">
          <a:xfrm>
            <a:off x="1371600" y="4724400"/>
            <a:ext cx="3571875" cy="579437"/>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3200">
                <a:solidFill>
                  <a:schemeClr val="hlink"/>
                </a:solidFill>
              </a:rPr>
              <a:t>Crown-giant: Cuba</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3250" name="Picture 2"/>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0" y="1600200"/>
            <a:ext cx="4329113" cy="5257800"/>
          </a:xfrm>
          <a:prstGeom prst="rect">
            <a:avLst/>
          </a:prstGeom>
          <a:noFill/>
          <a:ln w="9525">
            <a:noFill/>
            <a:miter lim="800000"/>
            <a:headEnd/>
            <a:tailEnd/>
          </a:ln>
          <a:effectLst/>
        </p:spPr>
      </p:pic>
      <p:sp>
        <p:nvSpPr>
          <p:cNvPr id="53251" name="Text Box 3"/>
          <p:cNvSpPr txBox="1">
            <a:spLocks noChangeArrowheads="1"/>
          </p:cNvSpPr>
          <p:nvPr/>
        </p:nvSpPr>
        <p:spPr bwMode="auto">
          <a:xfrm>
            <a:off x="152400" y="731838"/>
            <a:ext cx="3175000" cy="1311275"/>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4000">
                <a:solidFill>
                  <a:schemeClr val="hlink"/>
                </a:solidFill>
                <a:latin typeface="Times" charset="0"/>
              </a:rPr>
              <a:t>Trunk-ground:</a:t>
            </a:r>
          </a:p>
          <a:p>
            <a:r>
              <a:rPr lang="en-US" sz="4000">
                <a:solidFill>
                  <a:schemeClr val="hlink"/>
                </a:solidFill>
                <a:latin typeface="Times" charset="0"/>
              </a:rPr>
              <a:t>Hispaniola</a:t>
            </a:r>
          </a:p>
        </p:txBody>
      </p:sp>
      <p:pic>
        <p:nvPicPr>
          <p:cNvPr id="53252" name="Picture 4"/>
          <p:cNvPicPr>
            <a:picLocks noChangeAspect="1" noChangeArrowheads="1"/>
          </p:cNvPicPr>
          <p:nvPr/>
        </p:nvPicPr>
        <p:blipFill>
          <a:blip r:embed="rId6"/>
          <a:srcRect/>
          <a:stretch>
            <a:fillRect/>
          </a:stretch>
        </p:blipFill>
        <p:spPr bwMode="auto">
          <a:xfrm>
            <a:off x="4343400" y="2667000"/>
            <a:ext cx="4943475" cy="3705225"/>
          </a:xfrm>
          <a:prstGeom prst="rect">
            <a:avLst/>
          </a:prstGeom>
          <a:noFill/>
          <a:ln w="9525">
            <a:noFill/>
            <a:miter lim="800000"/>
            <a:headEnd/>
            <a:tailEnd/>
          </a:ln>
          <a:effectLst/>
        </p:spPr>
      </p:pic>
      <p:sp>
        <p:nvSpPr>
          <p:cNvPr id="53253" name="Text Box 5"/>
          <p:cNvSpPr txBox="1">
            <a:spLocks noChangeArrowheads="1"/>
          </p:cNvSpPr>
          <p:nvPr/>
        </p:nvSpPr>
        <p:spPr bwMode="auto">
          <a:xfrm>
            <a:off x="5105400" y="990600"/>
            <a:ext cx="3773488" cy="1555750"/>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4800">
                <a:solidFill>
                  <a:schemeClr val="hlink"/>
                </a:solidFill>
                <a:latin typeface="Times" charset="0"/>
              </a:rPr>
              <a:t>Trunk-ground:</a:t>
            </a:r>
          </a:p>
          <a:p>
            <a:r>
              <a:rPr lang="en-US" sz="4800">
                <a:solidFill>
                  <a:schemeClr val="hlink"/>
                </a:solidFill>
                <a:latin typeface="Times" charset="0"/>
              </a:rPr>
              <a:t>Cuba</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1752600" y="762000"/>
            <a:ext cx="7772400" cy="1143000"/>
          </a:xfrm>
          <a:prstGeom prst="rect">
            <a:avLst/>
          </a:prstGeom>
          <a:noFill/>
          <a:ln w="9525">
            <a:noFill/>
            <a:miter lim="800000"/>
            <a:headEnd/>
            <a:tailEnd/>
          </a:ln>
          <a:effectLst/>
        </p:spPr>
        <p:txBody>
          <a:bodyPr anchor="ctr">
            <a:prstTxWarp prst="textNoShape">
              <a:avLst/>
            </a:prstTxWarp>
          </a:bodyPr>
          <a:lstStyle/>
          <a:p>
            <a:pPr algn="ctr"/>
            <a:r>
              <a:rPr lang="en-US" sz="3600">
                <a:solidFill>
                  <a:schemeClr val="hlink"/>
                </a:solidFill>
                <a:latin typeface="+mn-lt"/>
                <a:ea typeface="ＭＳ Ｐゴシック" charset="-128"/>
                <a:cs typeface="ＭＳ Ｐゴシック" charset="-128"/>
              </a:rPr>
              <a:t>Trunk: Hispaniola</a:t>
            </a:r>
          </a:p>
        </p:txBody>
      </p:sp>
      <p:pic>
        <p:nvPicPr>
          <p:cNvPr id="56323" name="Picture 3"/>
          <p:cNvPicPr>
            <a:picLocks noChangeAspect="1" noChangeArrowheads="1"/>
          </p:cNvPicPr>
          <p:nvPr/>
        </p:nvPicPr>
        <p:blipFill>
          <a:blip r:embed="rId4"/>
          <a:srcRect/>
          <a:stretch>
            <a:fillRect/>
          </a:stretch>
        </p:blipFill>
        <p:spPr bwMode="auto">
          <a:xfrm>
            <a:off x="4114800" y="3181350"/>
            <a:ext cx="5105400" cy="3827463"/>
          </a:xfrm>
          <a:prstGeom prst="rect">
            <a:avLst/>
          </a:prstGeom>
          <a:noFill/>
          <a:ln w="9525">
            <a:noFill/>
            <a:miter lim="800000"/>
            <a:headEnd/>
            <a:tailEnd/>
          </a:ln>
          <a:effectLst/>
        </p:spPr>
      </p:pic>
      <p:sp>
        <p:nvSpPr>
          <p:cNvPr id="56324" name="Text Box 4"/>
          <p:cNvSpPr txBox="1">
            <a:spLocks noChangeArrowheads="1"/>
          </p:cNvSpPr>
          <p:nvPr/>
        </p:nvSpPr>
        <p:spPr bwMode="auto">
          <a:xfrm>
            <a:off x="381000" y="4999038"/>
            <a:ext cx="2707818" cy="646331"/>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3600">
                <a:solidFill>
                  <a:schemeClr val="hlink"/>
                </a:solidFill>
                <a:latin typeface="+mn-lt"/>
              </a:rPr>
              <a:t>Trunk: Cuba</a:t>
            </a:r>
          </a:p>
        </p:txBody>
      </p:sp>
      <p:pic>
        <p:nvPicPr>
          <p:cNvPr id="56325" name="Picture 5"/>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4191000" y="304800"/>
            <a:ext cx="4724400" cy="310832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7346" name="Text Box 2"/>
          <p:cNvSpPr txBox="1">
            <a:spLocks noChangeArrowheads="1"/>
          </p:cNvSpPr>
          <p:nvPr/>
        </p:nvSpPr>
        <p:spPr bwMode="auto">
          <a:xfrm>
            <a:off x="4710113" y="152400"/>
            <a:ext cx="4433887" cy="823913"/>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4800">
                <a:solidFill>
                  <a:schemeClr val="hlink"/>
                </a:solidFill>
                <a:latin typeface="Times" charset="0"/>
              </a:rPr>
              <a:t>Twig: Hispaniola</a:t>
            </a:r>
          </a:p>
        </p:txBody>
      </p:sp>
      <p:pic>
        <p:nvPicPr>
          <p:cNvPr id="57347" name="Picture 3"/>
          <p:cNvPicPr>
            <a:picLocks noChangeAspect="1" noChangeArrowheads="1"/>
          </p:cNvPicPr>
          <p:nvPr/>
        </p:nvPicPr>
        <p:blipFill>
          <a:blip r:embed="rId4"/>
          <a:srcRect/>
          <a:stretch>
            <a:fillRect/>
          </a:stretch>
        </p:blipFill>
        <p:spPr bwMode="auto">
          <a:xfrm>
            <a:off x="3886200" y="2819400"/>
            <a:ext cx="5562600" cy="4170363"/>
          </a:xfrm>
          <a:prstGeom prst="rect">
            <a:avLst/>
          </a:prstGeom>
          <a:noFill/>
          <a:ln w="9525">
            <a:noFill/>
            <a:miter lim="800000"/>
            <a:headEnd/>
            <a:tailEnd/>
          </a:ln>
          <a:effectLst/>
        </p:spPr>
      </p:pic>
      <p:sp>
        <p:nvSpPr>
          <p:cNvPr id="57348" name="Text Box 4"/>
          <p:cNvSpPr txBox="1">
            <a:spLocks noChangeArrowheads="1"/>
          </p:cNvSpPr>
          <p:nvPr/>
        </p:nvSpPr>
        <p:spPr bwMode="auto">
          <a:xfrm>
            <a:off x="1143000" y="4586288"/>
            <a:ext cx="3079750" cy="823912"/>
          </a:xfrm>
          <a:prstGeom prst="rect">
            <a:avLst/>
          </a:prstGeom>
          <a:solidFill>
            <a:schemeClr val="bg1"/>
          </a:solidFill>
          <a:ln w="9525">
            <a:noFill/>
            <a:miter lim="800000"/>
            <a:headEnd/>
            <a:tailEnd/>
          </a:ln>
          <a:effectLst/>
        </p:spPr>
        <p:txBody>
          <a:bodyPr wrap="none">
            <a:prstTxWarp prst="textNoShape">
              <a:avLst/>
            </a:prstTxWarp>
            <a:spAutoFit/>
          </a:bodyPr>
          <a:lstStyle/>
          <a:p>
            <a:r>
              <a:rPr lang="en-US" sz="4800">
                <a:solidFill>
                  <a:schemeClr val="hlink"/>
                </a:solidFill>
                <a:latin typeface="Times" charset="0"/>
              </a:rPr>
              <a:t>Twig: Cuba</a:t>
            </a:r>
          </a:p>
        </p:txBody>
      </p:sp>
      <p:pic>
        <p:nvPicPr>
          <p:cNvPr id="57349" name="Picture 5"/>
          <p:cNvPicPr>
            <a:picLocks noChangeAspect="1" noChangeArrowheads="1"/>
          </p:cNvPicPr>
          <p:nvPr/>
        </p:nvPicPr>
        <mc:AlternateContent>
          <mc:Choice xmlns:ma="http://schemas.microsoft.com/office/mac/drawingml/2008/main" Requires="ma">
            <p:blipFill>
              <a:blip r:embed="rId5"/>
              <a:srcRect/>
              <a:stretch>
                <a:fillRect/>
              </a:stretch>
            </p:blipFill>
          </mc:Choice>
          <mc:Fallback>
            <p:blipFill>
              <a:blip r:embed="rId6"/>
              <a:srcRect/>
              <a:stretch>
                <a:fillRect/>
              </a:stretch>
            </p:blipFill>
          </mc:Fallback>
        </mc:AlternateContent>
        <p:spPr bwMode="auto">
          <a:xfrm>
            <a:off x="457200" y="107950"/>
            <a:ext cx="4114800" cy="2759075"/>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3"/>
          <a:srcRect/>
          <a:stretch>
            <a:fillRect/>
          </a:stretch>
        </p:blipFill>
        <p:spPr bwMode="auto">
          <a:xfrm>
            <a:off x="0" y="76200"/>
            <a:ext cx="4457700" cy="3873500"/>
          </a:xfrm>
          <a:prstGeom prst="rect">
            <a:avLst/>
          </a:prstGeom>
          <a:noFill/>
          <a:ln w="9525">
            <a:noFill/>
            <a:miter lim="800000"/>
            <a:headEnd/>
            <a:tailEnd/>
          </a:ln>
          <a:effectLst/>
        </p:spPr>
      </p:pic>
      <p:sp>
        <p:nvSpPr>
          <p:cNvPr id="58371" name="Text Box 3"/>
          <p:cNvSpPr txBox="1">
            <a:spLocks noChangeArrowheads="1"/>
          </p:cNvSpPr>
          <p:nvPr/>
        </p:nvSpPr>
        <p:spPr bwMode="auto">
          <a:xfrm>
            <a:off x="304800" y="3962400"/>
            <a:ext cx="2390398" cy="461665"/>
          </a:xfrm>
          <a:prstGeom prst="rect">
            <a:avLst/>
          </a:prstGeom>
          <a:noFill/>
          <a:ln w="9525">
            <a:noFill/>
            <a:miter lim="800000"/>
            <a:headEnd/>
            <a:tailEnd/>
          </a:ln>
          <a:effectLst/>
        </p:spPr>
        <p:txBody>
          <a:bodyPr wrap="none">
            <a:prstTxWarp prst="textNoShape">
              <a:avLst/>
            </a:prstTxWarp>
            <a:spAutoFit/>
          </a:bodyPr>
          <a:lstStyle/>
          <a:p>
            <a:r>
              <a:rPr lang="en-US" sz="2400">
                <a:solidFill>
                  <a:schemeClr val="accent3"/>
                </a:solidFill>
                <a:latin typeface="Times" charset="0"/>
              </a:rPr>
              <a:t>Grass: Hispaniola</a:t>
            </a:r>
          </a:p>
        </p:txBody>
      </p:sp>
      <p:pic>
        <p:nvPicPr>
          <p:cNvPr id="58372" name="Picture 4"/>
          <p:cNvPicPr>
            <a:picLocks noChangeAspect="1" noChangeArrowheads="1"/>
          </p:cNvPicPr>
          <p:nvPr/>
        </p:nvPicPr>
        <p:blipFill>
          <a:blip r:embed="rId4"/>
          <a:srcRect/>
          <a:stretch>
            <a:fillRect/>
          </a:stretch>
        </p:blipFill>
        <p:spPr bwMode="auto">
          <a:xfrm>
            <a:off x="5257800" y="1295400"/>
            <a:ext cx="3279775" cy="5410200"/>
          </a:xfrm>
          <a:prstGeom prst="rect">
            <a:avLst/>
          </a:prstGeom>
          <a:noFill/>
          <a:ln w="9525">
            <a:noFill/>
            <a:miter lim="800000"/>
            <a:headEnd/>
            <a:tailEnd/>
          </a:ln>
          <a:effectLst/>
        </p:spPr>
      </p:pic>
      <p:sp>
        <p:nvSpPr>
          <p:cNvPr id="58373" name="Text Box 5"/>
          <p:cNvSpPr txBox="1">
            <a:spLocks noChangeArrowheads="1"/>
          </p:cNvSpPr>
          <p:nvPr/>
        </p:nvSpPr>
        <p:spPr bwMode="auto">
          <a:xfrm>
            <a:off x="5867400" y="533400"/>
            <a:ext cx="2487613" cy="457200"/>
          </a:xfrm>
          <a:prstGeom prst="rect">
            <a:avLst/>
          </a:prstGeom>
          <a:noFill/>
          <a:ln w="9525">
            <a:noFill/>
            <a:miter lim="800000"/>
            <a:headEnd/>
            <a:tailEnd/>
          </a:ln>
          <a:effectLst/>
        </p:spPr>
        <p:txBody>
          <a:bodyPr wrap="none">
            <a:prstTxWarp prst="textNoShape">
              <a:avLst/>
            </a:prstTxWarp>
            <a:spAutoFit/>
          </a:bodyPr>
          <a:lstStyle/>
          <a:p>
            <a:r>
              <a:rPr lang="en-US" sz="2400" dirty="0">
                <a:solidFill>
                  <a:schemeClr val="accent3"/>
                </a:solidFill>
                <a:latin typeface="Times" charset="0"/>
              </a:rPr>
              <a:t>Grass: Puerto Rico</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c0165803_2025146.jpg"/>
          <p:cNvPicPr>
            <a:picLocks noChangeAspect="1"/>
          </p:cNvPicPr>
          <p:nvPr/>
        </p:nvPicPr>
        <p:blipFill>
          <a:blip r:embed="rId2"/>
          <a:stretch>
            <a:fillRect/>
          </a:stretch>
        </p:blipFill>
        <p:spPr>
          <a:xfrm>
            <a:off x="2794000" y="-381000"/>
            <a:ext cx="6350000" cy="4572000"/>
          </a:xfrm>
          <a:prstGeom prst="rect">
            <a:avLst/>
          </a:prstGeom>
        </p:spPr>
      </p:pic>
      <p:pic>
        <p:nvPicPr>
          <p:cNvPr id="5" name="Picture 4" descr="4250649035_27e654333e_m.jpg"/>
          <p:cNvPicPr>
            <a:picLocks noChangeAspect="1"/>
          </p:cNvPicPr>
          <p:nvPr/>
        </p:nvPicPr>
        <p:blipFill>
          <a:blip r:embed="rId3"/>
          <a:stretch>
            <a:fillRect/>
          </a:stretch>
        </p:blipFill>
        <p:spPr>
          <a:xfrm>
            <a:off x="914400" y="3962400"/>
            <a:ext cx="3886200" cy="2590800"/>
          </a:xfrm>
          <a:prstGeom prst="rect">
            <a:avLst/>
          </a:prstGeom>
        </p:spPr>
      </p:pic>
      <p:pic>
        <p:nvPicPr>
          <p:cNvPr id="6" name="Picture 5" descr="Anolis_bartschi.jpg"/>
          <p:cNvPicPr>
            <a:picLocks noChangeAspect="1"/>
          </p:cNvPicPr>
          <p:nvPr/>
        </p:nvPicPr>
        <p:blipFill>
          <a:blip r:embed="rId4"/>
          <a:stretch>
            <a:fillRect/>
          </a:stretch>
        </p:blipFill>
        <p:spPr>
          <a:xfrm>
            <a:off x="5029200" y="3886200"/>
            <a:ext cx="3606800" cy="2705100"/>
          </a:xfrm>
          <a:prstGeom prst="rect">
            <a:avLst/>
          </a:prstGeom>
        </p:spPr>
      </p:pic>
      <p:sp>
        <p:nvSpPr>
          <p:cNvPr id="7" name="TextBox 6"/>
          <p:cNvSpPr txBox="1"/>
          <p:nvPr/>
        </p:nvSpPr>
        <p:spPr>
          <a:xfrm>
            <a:off x="228600" y="596205"/>
            <a:ext cx="2859301" cy="1815882"/>
          </a:xfrm>
          <a:prstGeom prst="rect">
            <a:avLst/>
          </a:prstGeom>
          <a:noFill/>
        </p:spPr>
        <p:txBody>
          <a:bodyPr wrap="none" rtlCol="0">
            <a:spAutoFit/>
          </a:bodyPr>
          <a:lstStyle/>
          <a:p>
            <a:r>
              <a:rPr lang="en-US" dirty="0" smtClean="0"/>
              <a:t>Greater Antillean</a:t>
            </a:r>
          </a:p>
          <a:p>
            <a:r>
              <a:rPr lang="en-US" dirty="0" smtClean="0"/>
              <a:t>non </a:t>
            </a:r>
            <a:r>
              <a:rPr lang="en-US" dirty="0" err="1" smtClean="0"/>
              <a:t>ecomorphs</a:t>
            </a:r>
            <a:endParaRPr lang="en-US" dirty="0" smtClean="0"/>
          </a:p>
          <a:p>
            <a:r>
              <a:rPr lang="en-US" dirty="0" smtClean="0"/>
              <a:t>or</a:t>
            </a:r>
          </a:p>
          <a:p>
            <a:r>
              <a:rPr lang="en-US" dirty="0" smtClean="0"/>
              <a:t>new </a:t>
            </a:r>
            <a:r>
              <a:rPr lang="en-US" dirty="0" err="1" smtClean="0"/>
              <a:t>ecomorphs</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4"/>
          <a:srcRect/>
          <a:stretch>
            <a:fillRect/>
          </a:stretch>
        </p:blipFill>
        <p:spPr bwMode="auto">
          <a:xfrm>
            <a:off x="1708150" y="152400"/>
            <a:ext cx="5835650" cy="6400800"/>
          </a:xfrm>
          <a:prstGeom prst="rect">
            <a:avLst/>
          </a:prstGeom>
          <a:noFill/>
          <a:ln w="9525">
            <a:noFill/>
            <a:miter lim="800000"/>
            <a:headEnd/>
            <a:tailEnd/>
          </a:ln>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Are feathers associated with powered flight?</a:t>
            </a:r>
          </a:p>
        </p:txBody>
      </p:sp>
      <p:sp>
        <p:nvSpPr>
          <p:cNvPr id="3" name="Content Placeholder 2"/>
          <p:cNvSpPr>
            <a:spLocks noGrp="1"/>
          </p:cNvSpPr>
          <p:nvPr>
            <p:ph idx="1"/>
          </p:nvPr>
        </p:nvSpPr>
        <p:spPr>
          <a:xfrm>
            <a:off x="685800" y="1981200"/>
            <a:ext cx="8153400" cy="4114800"/>
          </a:xfrm>
        </p:spPr>
        <p:txBody>
          <a:bodyPr/>
          <a:lstStyle/>
          <a:p>
            <a:r>
              <a:rPr lang="en-US" dirty="0" err="1" smtClean="0">
                <a:solidFill>
                  <a:srgbClr val="FF0000"/>
                </a:solidFill>
              </a:rPr>
              <a:t>Nonphylogenetic</a:t>
            </a:r>
            <a:r>
              <a:rPr lang="en-US" dirty="0" smtClean="0">
                <a:solidFill>
                  <a:srgbClr val="FF0000"/>
                </a:solidFill>
              </a:rPr>
              <a:t> </a:t>
            </a:r>
            <a:r>
              <a:rPr lang="en-US" dirty="0" smtClean="0"/>
              <a:t>approach:</a:t>
            </a:r>
          </a:p>
          <a:p>
            <a:pPr lvl="2"/>
            <a:r>
              <a:rPr lang="en-US" dirty="0" smtClean="0"/>
              <a:t>Count # of species of each: feathers + flight, feathers + no flight, no feathers + no flight, no feathers + flight</a:t>
            </a:r>
          </a:p>
          <a:p>
            <a:pPr lvl="2"/>
            <a:r>
              <a:rPr lang="en-US" dirty="0" smtClean="0"/>
              <a:t>Test whether </a:t>
            </a:r>
          </a:p>
          <a:p>
            <a:pPr lvl="3">
              <a:buNone/>
            </a:pPr>
            <a:r>
              <a:rPr lang="en-US" dirty="0" smtClean="0"/>
              <a:t>observed feathers + flight &gt;&gt; expected feathers + flight</a:t>
            </a:r>
            <a:endParaRPr lang="en-US" dirty="0"/>
          </a:p>
        </p:txBody>
      </p:sp>
      <p:pic>
        <p:nvPicPr>
          <p:cNvPr id="4" name="Picture 3"/>
          <p:cNvPicPr>
            <a:picLocks noChangeAspect="1"/>
          </p:cNvPicPr>
          <p:nvPr/>
        </p:nvPicPr>
        <mc:AlternateContent>
          <mc:Choice xmlns:ma="http://schemas.microsoft.com/office/mac/drawingml/2008/main" Requires="ma">
            <p:blipFill>
              <a:blip r:embed="rId2"/>
              <a:srcRect r="65011"/>
              <a:stretch>
                <a:fillRect/>
              </a:stretch>
            </p:blipFill>
          </mc:Choice>
          <mc:Fallback>
            <p:blipFill>
              <a:blip r:embed="rId3"/>
              <a:srcRect r="65011"/>
              <a:stretch>
                <a:fillRect/>
              </a:stretch>
            </p:blipFill>
          </mc:Fallback>
        </mc:AlternateContent>
        <p:spPr>
          <a:xfrm>
            <a:off x="1600200" y="5137150"/>
            <a:ext cx="3132383" cy="1873250"/>
          </a:xfrm>
          <a:prstGeom prst="rect">
            <a:avLst/>
          </a:prstGeom>
        </p:spPr>
      </p:pic>
      <p:sp>
        <p:nvSpPr>
          <p:cNvPr id="5" name="TextBox 4"/>
          <p:cNvSpPr txBox="1"/>
          <p:nvPr/>
        </p:nvSpPr>
        <p:spPr>
          <a:xfrm>
            <a:off x="183399" y="4648200"/>
            <a:ext cx="8618791" cy="1815882"/>
          </a:xfrm>
          <a:prstGeom prst="rect">
            <a:avLst/>
          </a:prstGeom>
          <a:noFill/>
        </p:spPr>
        <p:txBody>
          <a:bodyPr wrap="none" rtlCol="0">
            <a:spAutoFit/>
          </a:bodyPr>
          <a:lstStyle/>
          <a:p>
            <a:r>
              <a:rPr lang="en-US" dirty="0" smtClean="0"/>
              <a:t>               feathers   no feathers         </a:t>
            </a:r>
          </a:p>
          <a:p>
            <a:r>
              <a:rPr lang="en-US" dirty="0" smtClean="0"/>
              <a:t>    flight                                            P &lt; 0.0001</a:t>
            </a:r>
          </a:p>
          <a:p>
            <a:r>
              <a:rPr lang="en-US" dirty="0" smtClean="0"/>
              <a:t>no flight					strong association</a:t>
            </a:r>
          </a:p>
          <a:p>
            <a:r>
              <a:rPr lang="en-US" dirty="0" smtClean="0"/>
              <a:t>   </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
        <p:nvSpPr>
          <p:cNvPr id="150530" name="Text Box 2"/>
          <p:cNvSpPr txBox="1">
            <a:spLocks noChangeArrowheads="1"/>
          </p:cNvSpPr>
          <p:nvPr/>
        </p:nvSpPr>
        <p:spPr bwMode="auto">
          <a:xfrm>
            <a:off x="76200" y="671513"/>
            <a:ext cx="5449529" cy="5509200"/>
          </a:xfrm>
          <a:prstGeom prst="rect">
            <a:avLst/>
          </a:prstGeom>
          <a:noFill/>
          <a:ln w="9525">
            <a:noFill/>
            <a:miter lim="800000"/>
            <a:headEnd/>
            <a:tailEnd/>
          </a:ln>
          <a:effectLst/>
        </p:spPr>
        <p:txBody>
          <a:bodyPr wrap="none">
            <a:prstTxWarp prst="textNoShape">
              <a:avLst/>
            </a:prstTxWarp>
            <a:spAutoFit/>
          </a:bodyPr>
          <a:lstStyle/>
          <a:p>
            <a:r>
              <a:rPr lang="en-US" sz="3200" u="sng" dirty="0">
                <a:solidFill>
                  <a:schemeClr val="accent3"/>
                </a:solidFill>
                <a:latin typeface="Calibri"/>
                <a:cs typeface="Calibri"/>
              </a:rPr>
              <a:t>Question</a:t>
            </a:r>
            <a:r>
              <a:rPr lang="en-US" sz="3200" dirty="0">
                <a:solidFill>
                  <a:schemeClr val="accent3"/>
                </a:solidFill>
                <a:latin typeface="Calibri"/>
                <a:cs typeface="Calibri"/>
              </a:rPr>
              <a:t>:</a:t>
            </a:r>
          </a:p>
          <a:p>
            <a:r>
              <a:rPr lang="en-US" sz="3200" dirty="0">
                <a:solidFill>
                  <a:schemeClr val="accent3"/>
                </a:solidFill>
                <a:latin typeface="Calibri"/>
                <a:cs typeface="Calibri"/>
              </a:rPr>
              <a:t>Did the </a:t>
            </a:r>
            <a:r>
              <a:rPr lang="en-US" sz="3200" dirty="0" err="1">
                <a:solidFill>
                  <a:schemeClr val="accent3"/>
                </a:solidFill>
                <a:latin typeface="Calibri"/>
                <a:cs typeface="Calibri"/>
              </a:rPr>
              <a:t>ecomorphs</a:t>
            </a:r>
            <a:r>
              <a:rPr lang="en-US" sz="3200" dirty="0">
                <a:solidFill>
                  <a:schemeClr val="accent3"/>
                </a:solidFill>
                <a:latin typeface="Calibri"/>
                <a:cs typeface="Calibri"/>
              </a:rPr>
              <a:t> (</a:t>
            </a:r>
            <a:r>
              <a:rPr lang="en-US" sz="3200" dirty="0" err="1">
                <a:solidFill>
                  <a:schemeClr val="accent3"/>
                </a:solidFill>
                <a:latin typeface="Calibri"/>
                <a:cs typeface="Calibri"/>
              </a:rPr>
              <a:t>Em</a:t>
            </a:r>
            <a:r>
              <a:rPr lang="en-US" sz="3200" dirty="0">
                <a:solidFill>
                  <a:schemeClr val="accent3"/>
                </a:solidFill>
                <a:latin typeface="Calibri"/>
                <a:cs typeface="Calibri"/>
              </a:rPr>
              <a:t>) evolve </a:t>
            </a:r>
          </a:p>
          <a:p>
            <a:r>
              <a:rPr lang="en-US" sz="3200" dirty="0">
                <a:solidFill>
                  <a:schemeClr val="accent3"/>
                </a:solidFill>
                <a:latin typeface="Calibri"/>
                <a:cs typeface="Calibri"/>
              </a:rPr>
              <a:t>independently as part of</a:t>
            </a:r>
          </a:p>
          <a:p>
            <a:r>
              <a:rPr lang="en-US" sz="3200" dirty="0">
                <a:solidFill>
                  <a:schemeClr val="accent3"/>
                </a:solidFill>
                <a:latin typeface="Calibri"/>
                <a:cs typeface="Calibri"/>
              </a:rPr>
              <a:t>monophyletic island lineages?</a:t>
            </a:r>
          </a:p>
          <a:p>
            <a:r>
              <a:rPr lang="en-US" sz="3200" dirty="0" smtClean="0">
                <a:solidFill>
                  <a:schemeClr val="accent3"/>
                </a:solidFill>
                <a:latin typeface="Calibri"/>
                <a:cs typeface="Calibri"/>
              </a:rPr>
              <a:t>(adaptive radiation)</a:t>
            </a:r>
            <a:endParaRPr lang="en-US" sz="3200" dirty="0">
              <a:solidFill>
                <a:schemeClr val="accent3"/>
              </a:solidFill>
              <a:latin typeface="Calibri"/>
              <a:cs typeface="Calibri"/>
            </a:endParaRPr>
          </a:p>
          <a:p>
            <a:endParaRPr lang="en-US" sz="3200" dirty="0">
              <a:solidFill>
                <a:schemeClr val="accent3"/>
              </a:solidFill>
              <a:latin typeface="Calibri"/>
              <a:cs typeface="Calibri"/>
            </a:endParaRPr>
          </a:p>
          <a:p>
            <a:r>
              <a:rPr lang="en-US" sz="3200" dirty="0">
                <a:solidFill>
                  <a:schemeClr val="accent3"/>
                </a:solidFill>
                <a:latin typeface="Calibri"/>
                <a:cs typeface="Calibri"/>
              </a:rPr>
              <a:t>Or…</a:t>
            </a:r>
          </a:p>
          <a:p>
            <a:r>
              <a:rPr lang="en-US" sz="3200" dirty="0">
                <a:solidFill>
                  <a:schemeClr val="accent3"/>
                </a:solidFill>
                <a:latin typeface="Calibri"/>
                <a:cs typeface="Calibri"/>
              </a:rPr>
              <a:t>Did each </a:t>
            </a:r>
            <a:r>
              <a:rPr lang="en-US" sz="3200" dirty="0" err="1">
                <a:solidFill>
                  <a:schemeClr val="accent3"/>
                </a:solidFill>
                <a:latin typeface="Calibri"/>
                <a:cs typeface="Calibri"/>
              </a:rPr>
              <a:t>ecomorph</a:t>
            </a:r>
            <a:r>
              <a:rPr lang="en-US" sz="3200" dirty="0">
                <a:solidFill>
                  <a:schemeClr val="accent3"/>
                </a:solidFill>
                <a:latin typeface="Calibri"/>
                <a:cs typeface="Calibri"/>
              </a:rPr>
              <a:t> evolve </a:t>
            </a:r>
          </a:p>
          <a:p>
            <a:r>
              <a:rPr lang="en-US" sz="3200" dirty="0">
                <a:solidFill>
                  <a:schemeClr val="accent3"/>
                </a:solidFill>
                <a:latin typeface="Calibri"/>
                <a:cs typeface="Calibri"/>
              </a:rPr>
              <a:t>separately, then disperse to </a:t>
            </a:r>
          </a:p>
          <a:p>
            <a:r>
              <a:rPr lang="en-US" sz="3200" dirty="0">
                <a:solidFill>
                  <a:schemeClr val="accent3"/>
                </a:solidFill>
                <a:latin typeface="Calibri"/>
                <a:cs typeface="Calibri"/>
              </a:rPr>
              <a:t>each of the Greater Antilles?</a:t>
            </a:r>
          </a:p>
          <a:p>
            <a:r>
              <a:rPr lang="en-US" sz="3200" dirty="0" smtClean="0">
                <a:solidFill>
                  <a:schemeClr val="accent3"/>
                </a:solidFill>
                <a:latin typeface="Calibri"/>
                <a:cs typeface="Calibri"/>
              </a:rPr>
              <a:t>(</a:t>
            </a:r>
            <a:r>
              <a:rPr lang="en-US" sz="3200" dirty="0" err="1" smtClean="0">
                <a:solidFill>
                  <a:schemeClr val="accent3"/>
                </a:solidFill>
                <a:latin typeface="Calibri"/>
                <a:cs typeface="Calibri"/>
              </a:rPr>
              <a:t>taxon</a:t>
            </a:r>
            <a:r>
              <a:rPr lang="en-US" sz="3200" dirty="0" smtClean="0">
                <a:solidFill>
                  <a:schemeClr val="accent3"/>
                </a:solidFill>
                <a:latin typeface="Calibri"/>
                <a:cs typeface="Calibri"/>
              </a:rPr>
              <a:t>/character assortment)</a:t>
            </a:r>
            <a:endParaRPr lang="en-US" sz="3200" dirty="0">
              <a:solidFill>
                <a:schemeClr val="accent3"/>
              </a:solidFill>
              <a:latin typeface="Calibri"/>
              <a:cs typeface="Calibri"/>
            </a:endParaRPr>
          </a:p>
        </p:txBody>
      </p:sp>
      <p:sp>
        <p:nvSpPr>
          <p:cNvPr id="150531" name="Line 3"/>
          <p:cNvSpPr>
            <a:spLocks noChangeShapeType="1"/>
          </p:cNvSpPr>
          <p:nvPr/>
        </p:nvSpPr>
        <p:spPr bwMode="auto">
          <a:xfrm rot="5400000" flipH="1">
            <a:off x="6362700" y="1257300"/>
            <a:ext cx="1676400" cy="2362200"/>
          </a:xfrm>
          <a:prstGeom prst="line">
            <a:avLst/>
          </a:prstGeom>
          <a:noFill/>
          <a:ln w="57150">
            <a:solidFill>
              <a:schemeClr val="hlink"/>
            </a:solidFill>
            <a:round/>
            <a:headEnd/>
            <a:tailEnd/>
          </a:ln>
          <a:effectLst/>
        </p:spPr>
        <p:txBody>
          <a:bodyPr wrap="none" anchor="ctr">
            <a:prstTxWarp prst="textNoShape">
              <a:avLst/>
            </a:prstTxWarp>
          </a:bodyPr>
          <a:lstStyle/>
          <a:p>
            <a:endParaRPr lang="en-US">
              <a:solidFill>
                <a:schemeClr val="accent3"/>
              </a:solidFill>
            </a:endParaRPr>
          </a:p>
        </p:txBody>
      </p:sp>
      <p:sp>
        <p:nvSpPr>
          <p:cNvPr id="150532" name="Line 4"/>
          <p:cNvSpPr>
            <a:spLocks noChangeShapeType="1"/>
          </p:cNvSpPr>
          <p:nvPr/>
        </p:nvSpPr>
        <p:spPr bwMode="auto">
          <a:xfrm rot="5400000" flipH="1">
            <a:off x="7810500" y="1485900"/>
            <a:ext cx="304800" cy="533400"/>
          </a:xfrm>
          <a:prstGeom prst="line">
            <a:avLst/>
          </a:prstGeom>
          <a:noFill/>
          <a:ln w="57150">
            <a:solidFill>
              <a:schemeClr val="hlink"/>
            </a:solidFill>
            <a:round/>
            <a:headEnd/>
            <a:tailEnd/>
          </a:ln>
          <a:effectLst/>
        </p:spPr>
        <p:txBody>
          <a:bodyPr wrap="none" anchor="ctr">
            <a:prstTxWarp prst="textNoShape">
              <a:avLst/>
            </a:prstTxWarp>
          </a:bodyPr>
          <a:lstStyle/>
          <a:p>
            <a:endParaRPr lang="en-US">
              <a:solidFill>
                <a:schemeClr val="accent3"/>
              </a:solidFill>
            </a:endParaRPr>
          </a:p>
        </p:txBody>
      </p:sp>
      <p:sp>
        <p:nvSpPr>
          <p:cNvPr id="150533" name="Line 5"/>
          <p:cNvSpPr>
            <a:spLocks noChangeShapeType="1"/>
          </p:cNvSpPr>
          <p:nvPr/>
        </p:nvSpPr>
        <p:spPr bwMode="auto">
          <a:xfrm rot="16200000">
            <a:off x="6477000" y="1524000"/>
            <a:ext cx="304800" cy="457200"/>
          </a:xfrm>
          <a:prstGeom prst="line">
            <a:avLst/>
          </a:prstGeom>
          <a:noFill/>
          <a:ln w="57150">
            <a:solidFill>
              <a:schemeClr val="hlink"/>
            </a:solidFill>
            <a:round/>
            <a:headEnd/>
            <a:tailEnd/>
          </a:ln>
          <a:effectLst/>
        </p:spPr>
        <p:txBody>
          <a:bodyPr wrap="none" anchor="ctr">
            <a:prstTxWarp prst="textNoShape">
              <a:avLst/>
            </a:prstTxWarp>
          </a:bodyPr>
          <a:lstStyle/>
          <a:p>
            <a:endParaRPr lang="en-US">
              <a:solidFill>
                <a:schemeClr val="accent3"/>
              </a:solidFill>
            </a:endParaRPr>
          </a:p>
        </p:txBody>
      </p:sp>
      <p:sp>
        <p:nvSpPr>
          <p:cNvPr id="150534" name="Line 6"/>
          <p:cNvSpPr>
            <a:spLocks noChangeShapeType="1"/>
          </p:cNvSpPr>
          <p:nvPr/>
        </p:nvSpPr>
        <p:spPr bwMode="auto">
          <a:xfrm rot="16200000">
            <a:off x="7505700" y="1638300"/>
            <a:ext cx="1066800" cy="990600"/>
          </a:xfrm>
          <a:prstGeom prst="line">
            <a:avLst/>
          </a:prstGeom>
          <a:noFill/>
          <a:ln w="57150">
            <a:solidFill>
              <a:schemeClr val="hlink"/>
            </a:solidFill>
            <a:round/>
            <a:headEnd/>
            <a:tailEnd/>
          </a:ln>
          <a:effectLst/>
        </p:spPr>
        <p:txBody>
          <a:bodyPr wrap="none" anchor="ctr">
            <a:prstTxWarp prst="textNoShape">
              <a:avLst/>
            </a:prstTxWarp>
          </a:bodyPr>
          <a:lstStyle/>
          <a:p>
            <a:endParaRPr lang="en-US">
              <a:solidFill>
                <a:schemeClr val="accent3"/>
              </a:solidFill>
            </a:endParaRPr>
          </a:p>
        </p:txBody>
      </p:sp>
      <p:sp>
        <p:nvSpPr>
          <p:cNvPr id="150535" name="Text Box 7"/>
          <p:cNvSpPr txBox="1">
            <a:spLocks noChangeArrowheads="1"/>
          </p:cNvSpPr>
          <p:nvPr/>
        </p:nvSpPr>
        <p:spPr bwMode="auto">
          <a:xfrm>
            <a:off x="5562600" y="1112838"/>
            <a:ext cx="3373438" cy="396875"/>
          </a:xfrm>
          <a:prstGeom prst="rect">
            <a:avLst/>
          </a:prstGeom>
          <a:noFill/>
          <a:ln w="9525">
            <a:noFill/>
            <a:miter lim="800000"/>
            <a:headEnd/>
            <a:tailEnd/>
          </a:ln>
          <a:effectLst/>
        </p:spPr>
        <p:txBody>
          <a:bodyPr wrap="none">
            <a:prstTxWarp prst="textNoShape">
              <a:avLst/>
            </a:prstTxWarp>
            <a:spAutoFit/>
          </a:bodyPr>
          <a:lstStyle/>
          <a:p>
            <a:r>
              <a:rPr lang="en-US" sz="2000">
                <a:solidFill>
                  <a:schemeClr val="accent3"/>
                </a:solidFill>
                <a:latin typeface="Times" charset="0"/>
              </a:rPr>
              <a:t>Em 1     Em 2     Em 1      Em 2</a:t>
            </a:r>
          </a:p>
        </p:txBody>
      </p:sp>
      <p:sp>
        <p:nvSpPr>
          <p:cNvPr id="150536" name="Text Box 8"/>
          <p:cNvSpPr txBox="1">
            <a:spLocks noChangeArrowheads="1"/>
          </p:cNvSpPr>
          <p:nvPr/>
        </p:nvSpPr>
        <p:spPr bwMode="auto">
          <a:xfrm>
            <a:off x="5791200" y="762000"/>
            <a:ext cx="3158337" cy="523220"/>
          </a:xfrm>
          <a:prstGeom prst="rect">
            <a:avLst/>
          </a:prstGeom>
          <a:noFill/>
          <a:ln w="9525">
            <a:noFill/>
            <a:miter lim="800000"/>
            <a:headEnd/>
            <a:tailEnd/>
          </a:ln>
          <a:effectLst/>
        </p:spPr>
        <p:txBody>
          <a:bodyPr wrap="none">
            <a:prstTxWarp prst="textNoShape">
              <a:avLst/>
            </a:prstTxWarp>
            <a:spAutoFit/>
          </a:bodyPr>
          <a:lstStyle/>
          <a:p>
            <a:r>
              <a:rPr lang="en-US" dirty="0">
                <a:solidFill>
                  <a:schemeClr val="accent3"/>
                </a:solidFill>
                <a:latin typeface="Times" charset="0"/>
              </a:rPr>
              <a:t>Island 1	island 2</a:t>
            </a:r>
          </a:p>
        </p:txBody>
      </p:sp>
      <p:sp>
        <p:nvSpPr>
          <p:cNvPr id="150537" name="Line 9"/>
          <p:cNvSpPr>
            <a:spLocks noChangeShapeType="1"/>
          </p:cNvSpPr>
          <p:nvPr/>
        </p:nvSpPr>
        <p:spPr bwMode="auto">
          <a:xfrm rot="5400000" flipH="1">
            <a:off x="6470650" y="4686300"/>
            <a:ext cx="1676400" cy="2362200"/>
          </a:xfrm>
          <a:prstGeom prst="line">
            <a:avLst/>
          </a:prstGeom>
          <a:noFill/>
          <a:ln w="57150">
            <a:solidFill>
              <a:schemeClr val="hlink"/>
            </a:solidFill>
            <a:round/>
            <a:headEnd/>
            <a:tailEnd/>
          </a:ln>
          <a:effectLst/>
        </p:spPr>
        <p:txBody>
          <a:bodyPr wrap="none" anchor="ctr">
            <a:prstTxWarp prst="textNoShape">
              <a:avLst/>
            </a:prstTxWarp>
          </a:bodyPr>
          <a:lstStyle/>
          <a:p>
            <a:endParaRPr lang="en-US"/>
          </a:p>
        </p:txBody>
      </p:sp>
      <p:sp>
        <p:nvSpPr>
          <p:cNvPr id="150538" name="Line 10"/>
          <p:cNvSpPr>
            <a:spLocks noChangeShapeType="1"/>
          </p:cNvSpPr>
          <p:nvPr/>
        </p:nvSpPr>
        <p:spPr bwMode="auto">
          <a:xfrm rot="5400000" flipH="1">
            <a:off x="7918450" y="4914900"/>
            <a:ext cx="304800" cy="533400"/>
          </a:xfrm>
          <a:prstGeom prst="line">
            <a:avLst/>
          </a:prstGeom>
          <a:noFill/>
          <a:ln w="57150">
            <a:solidFill>
              <a:schemeClr val="hlink"/>
            </a:solidFill>
            <a:round/>
            <a:headEnd/>
            <a:tailEnd/>
          </a:ln>
          <a:effectLst/>
        </p:spPr>
        <p:txBody>
          <a:bodyPr wrap="none" anchor="ctr">
            <a:prstTxWarp prst="textNoShape">
              <a:avLst/>
            </a:prstTxWarp>
          </a:bodyPr>
          <a:lstStyle/>
          <a:p>
            <a:endParaRPr lang="en-US">
              <a:solidFill>
                <a:schemeClr val="accent3"/>
              </a:solidFill>
            </a:endParaRPr>
          </a:p>
        </p:txBody>
      </p:sp>
      <p:sp>
        <p:nvSpPr>
          <p:cNvPr id="150539" name="Line 11"/>
          <p:cNvSpPr>
            <a:spLocks noChangeShapeType="1"/>
          </p:cNvSpPr>
          <p:nvPr/>
        </p:nvSpPr>
        <p:spPr bwMode="auto">
          <a:xfrm rot="16200000">
            <a:off x="6584950" y="4953000"/>
            <a:ext cx="304800" cy="457200"/>
          </a:xfrm>
          <a:prstGeom prst="line">
            <a:avLst/>
          </a:prstGeom>
          <a:noFill/>
          <a:ln w="57150">
            <a:solidFill>
              <a:schemeClr val="hlink"/>
            </a:solidFill>
            <a:round/>
            <a:headEnd/>
            <a:tailEnd/>
          </a:ln>
          <a:effectLst/>
        </p:spPr>
        <p:txBody>
          <a:bodyPr wrap="none" anchor="ctr">
            <a:prstTxWarp prst="textNoShape">
              <a:avLst/>
            </a:prstTxWarp>
          </a:bodyPr>
          <a:lstStyle/>
          <a:p>
            <a:endParaRPr lang="en-US">
              <a:solidFill>
                <a:schemeClr val="accent3"/>
              </a:solidFill>
            </a:endParaRPr>
          </a:p>
        </p:txBody>
      </p:sp>
      <p:sp>
        <p:nvSpPr>
          <p:cNvPr id="150540" name="Line 12"/>
          <p:cNvSpPr>
            <a:spLocks noChangeShapeType="1"/>
          </p:cNvSpPr>
          <p:nvPr/>
        </p:nvSpPr>
        <p:spPr bwMode="auto">
          <a:xfrm rot="16200000">
            <a:off x="7613650" y="5067300"/>
            <a:ext cx="1066800" cy="990600"/>
          </a:xfrm>
          <a:prstGeom prst="line">
            <a:avLst/>
          </a:prstGeom>
          <a:noFill/>
          <a:ln w="57150">
            <a:solidFill>
              <a:schemeClr val="hlink"/>
            </a:solidFill>
            <a:round/>
            <a:headEnd/>
            <a:tailEnd/>
          </a:ln>
          <a:effectLst/>
        </p:spPr>
        <p:txBody>
          <a:bodyPr wrap="none" anchor="ctr">
            <a:prstTxWarp prst="textNoShape">
              <a:avLst/>
            </a:prstTxWarp>
          </a:bodyPr>
          <a:lstStyle/>
          <a:p>
            <a:endParaRPr lang="en-US"/>
          </a:p>
        </p:txBody>
      </p:sp>
      <p:sp>
        <p:nvSpPr>
          <p:cNvPr id="150541" name="Text Box 13"/>
          <p:cNvSpPr txBox="1">
            <a:spLocks noChangeArrowheads="1"/>
          </p:cNvSpPr>
          <p:nvPr/>
        </p:nvSpPr>
        <p:spPr bwMode="auto">
          <a:xfrm>
            <a:off x="5562600" y="4564063"/>
            <a:ext cx="3524250" cy="366712"/>
          </a:xfrm>
          <a:prstGeom prst="rect">
            <a:avLst/>
          </a:prstGeom>
          <a:noFill/>
          <a:ln w="9525">
            <a:noFill/>
            <a:miter lim="800000"/>
            <a:headEnd/>
            <a:tailEnd/>
          </a:ln>
          <a:effectLst/>
        </p:spPr>
        <p:txBody>
          <a:bodyPr wrap="none">
            <a:prstTxWarp prst="textNoShape">
              <a:avLst/>
            </a:prstTxWarp>
            <a:spAutoFit/>
          </a:bodyPr>
          <a:lstStyle/>
          <a:p>
            <a:r>
              <a:rPr lang="en-US" sz="1800">
                <a:solidFill>
                  <a:schemeClr val="accent3"/>
                </a:solidFill>
                <a:latin typeface="Times" charset="0"/>
              </a:rPr>
              <a:t>Island 1   island 2   island 1  island 2</a:t>
            </a:r>
          </a:p>
        </p:txBody>
      </p:sp>
      <p:sp>
        <p:nvSpPr>
          <p:cNvPr id="150542" name="Text Box 14"/>
          <p:cNvSpPr txBox="1">
            <a:spLocks noChangeArrowheads="1"/>
          </p:cNvSpPr>
          <p:nvPr/>
        </p:nvSpPr>
        <p:spPr bwMode="auto">
          <a:xfrm>
            <a:off x="5899150" y="4191000"/>
            <a:ext cx="2953152" cy="523220"/>
          </a:xfrm>
          <a:prstGeom prst="rect">
            <a:avLst/>
          </a:prstGeom>
          <a:noFill/>
          <a:ln w="9525">
            <a:noFill/>
            <a:miter lim="800000"/>
            <a:headEnd/>
            <a:tailEnd/>
          </a:ln>
          <a:effectLst/>
        </p:spPr>
        <p:txBody>
          <a:bodyPr wrap="none">
            <a:prstTxWarp prst="textNoShape">
              <a:avLst/>
            </a:prstTxWarp>
            <a:spAutoFit/>
          </a:bodyPr>
          <a:lstStyle/>
          <a:p>
            <a:r>
              <a:rPr lang="en-US">
                <a:solidFill>
                  <a:schemeClr val="accent3"/>
                </a:solidFill>
                <a:latin typeface="Times" charset="0"/>
              </a:rPr>
              <a:t>Em 1	            Em 2</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3400" y="304800"/>
            <a:ext cx="7772400" cy="1143000"/>
          </a:xfrm>
        </p:spPr>
        <p:txBody>
          <a:bodyPr>
            <a:normAutofit fontScale="90000"/>
          </a:bodyPr>
          <a:lstStyle/>
          <a:p>
            <a:r>
              <a:rPr lang="en-US" dirty="0" smtClean="0"/>
              <a:t>Test </a:t>
            </a:r>
            <a:r>
              <a:rPr lang="en-US" dirty="0"/>
              <a:t>for adaptive </a:t>
            </a:r>
            <a:r>
              <a:rPr lang="en-US" dirty="0" smtClean="0"/>
              <a:t>radiation in </a:t>
            </a:r>
            <a:r>
              <a:rPr lang="en-US" i="1" dirty="0" err="1" smtClean="0"/>
              <a:t>Anolis</a:t>
            </a:r>
            <a:r>
              <a:rPr lang="en-US" i="1" dirty="0" smtClean="0"/>
              <a:t> </a:t>
            </a:r>
            <a:r>
              <a:rPr lang="en-US" dirty="0" smtClean="0"/>
              <a:t>(</a:t>
            </a:r>
            <a:r>
              <a:rPr lang="en-US" dirty="0" err="1" smtClean="0"/>
              <a:t>Losos</a:t>
            </a:r>
            <a:r>
              <a:rPr lang="en-US" dirty="0" smtClean="0"/>
              <a:t> </a:t>
            </a:r>
            <a:r>
              <a:rPr lang="en-US" i="1" dirty="0" smtClean="0"/>
              <a:t>et al. </a:t>
            </a:r>
            <a:r>
              <a:rPr lang="en-US" dirty="0" smtClean="0"/>
              <a:t>1998) </a:t>
            </a:r>
            <a:endParaRPr lang="en-US" dirty="0"/>
          </a:p>
        </p:txBody>
      </p:sp>
      <p:sp>
        <p:nvSpPr>
          <p:cNvPr id="58371" name="Text Box 3"/>
          <p:cNvSpPr txBox="1">
            <a:spLocks noChangeArrowheads="1"/>
          </p:cNvSpPr>
          <p:nvPr/>
        </p:nvSpPr>
        <p:spPr bwMode="auto">
          <a:xfrm>
            <a:off x="838200" y="1967805"/>
            <a:ext cx="7315200" cy="1384995"/>
          </a:xfrm>
          <a:prstGeom prst="rect">
            <a:avLst/>
          </a:prstGeom>
          <a:noFill/>
          <a:ln w="9525">
            <a:noFill/>
            <a:miter lim="800000"/>
            <a:headEnd/>
            <a:tailEnd/>
          </a:ln>
        </p:spPr>
        <p:txBody>
          <a:bodyPr wrap="square">
            <a:prstTxWarp prst="textNoShape">
              <a:avLst/>
            </a:prstTxWarp>
            <a:spAutoFit/>
          </a:bodyPr>
          <a:lstStyle/>
          <a:p>
            <a:r>
              <a:rPr lang="en-US" dirty="0" smtClean="0"/>
              <a:t>1	Obtain </a:t>
            </a:r>
            <a:r>
              <a:rPr lang="en-US" dirty="0" err="1" smtClean="0"/>
              <a:t>phylogenetic</a:t>
            </a:r>
            <a:r>
              <a:rPr lang="en-US" dirty="0" smtClean="0"/>
              <a:t> estimate for Greater Antillean </a:t>
            </a:r>
            <a:r>
              <a:rPr lang="en-US" i="1" dirty="0" err="1" smtClean="0"/>
              <a:t>Anolis</a:t>
            </a:r>
            <a:r>
              <a:rPr lang="en-US" i="1" dirty="0" smtClean="0"/>
              <a:t> </a:t>
            </a:r>
            <a:r>
              <a:rPr lang="en-US" dirty="0" smtClean="0"/>
              <a:t>(mitochondrial DNA sequence data; parsimony, likelihood)</a:t>
            </a:r>
          </a:p>
          <a:p>
            <a:endParaRPr lang="en-US" dirty="0" smtClean="0"/>
          </a:p>
        </p:txBody>
      </p:sp>
      <p:pic>
        <p:nvPicPr>
          <p:cNvPr id="5" name="Picture 8" descr="bigtree12"/>
          <p:cNvPicPr>
            <a:picLocks noChangeAspect="1" noChangeArrowheads="1"/>
          </p:cNvPicPr>
          <p:nvPr/>
        </p:nvPicPr>
        <p:blipFill>
          <a:blip r:embed="rId3"/>
          <a:srcRect l="14751" t="2110" r="68005" b="60709"/>
          <a:stretch>
            <a:fillRect/>
          </a:stretch>
        </p:blipFill>
        <p:spPr bwMode="auto">
          <a:xfrm rot="16200000">
            <a:off x="3481982" y="1729383"/>
            <a:ext cx="1640194" cy="7550240"/>
          </a:xfrm>
          <a:prstGeom prst="rect">
            <a:avLst/>
          </a:prstGeom>
          <a:noFill/>
          <a:ln w="9525">
            <a:noFill/>
            <a:miter lim="800000"/>
            <a:headEnd/>
            <a:tailEnd/>
          </a:ln>
        </p:spPr>
      </p:pic>
      <p:pic>
        <p:nvPicPr>
          <p:cNvPr id="7" name="Picture 6"/>
          <p:cNvPicPr>
            <a:picLocks noChangeAspect="1"/>
          </p:cNvPicPr>
          <p:nvPr/>
        </p:nvPicPr>
        <p:blipFill>
          <a:blip r:embed="rId4"/>
          <a:stretch>
            <a:fillRect/>
          </a:stretch>
        </p:blipFill>
        <p:spPr>
          <a:xfrm>
            <a:off x="2209800" y="3743542"/>
            <a:ext cx="737857" cy="630902"/>
          </a:xfrm>
          <a:prstGeom prst="rect">
            <a:avLst/>
          </a:prstGeom>
        </p:spPr>
      </p:pic>
      <p:pic>
        <p:nvPicPr>
          <p:cNvPr id="8" name="Picture 7"/>
          <p:cNvPicPr>
            <a:picLocks noChangeAspect="1"/>
          </p:cNvPicPr>
          <p:nvPr/>
        </p:nvPicPr>
        <p:blipFill>
          <a:blip r:embed="rId5"/>
          <a:stretch>
            <a:fillRect/>
          </a:stretch>
        </p:blipFill>
        <p:spPr>
          <a:xfrm>
            <a:off x="3200400" y="3743542"/>
            <a:ext cx="1060450" cy="726793"/>
          </a:xfrm>
          <a:prstGeom prst="rect">
            <a:avLst/>
          </a:prstGeom>
        </p:spPr>
      </p:pic>
      <p:pic>
        <p:nvPicPr>
          <p:cNvPr id="9" name="Picture 8"/>
          <p:cNvPicPr>
            <a:picLocks noChangeAspect="1"/>
          </p:cNvPicPr>
          <p:nvPr/>
        </p:nvPicPr>
        <p:blipFill>
          <a:blip r:embed="rId6"/>
          <a:stretch>
            <a:fillRect/>
          </a:stretch>
        </p:blipFill>
        <p:spPr>
          <a:xfrm rot="5400000" flipH="1">
            <a:off x="5800070" y="3582271"/>
            <a:ext cx="685800" cy="1008341"/>
          </a:xfrm>
          <a:prstGeom prst="rect">
            <a:avLst/>
          </a:prstGeom>
        </p:spPr>
      </p:pic>
      <p:pic>
        <p:nvPicPr>
          <p:cNvPr id="10" name="Picture 9"/>
          <p:cNvPicPr>
            <a:picLocks noChangeAspect="1"/>
          </p:cNvPicPr>
          <p:nvPr/>
        </p:nvPicPr>
        <p:blipFill>
          <a:blip r:embed="rId7"/>
          <a:stretch>
            <a:fillRect/>
          </a:stretch>
        </p:blipFill>
        <p:spPr>
          <a:xfrm>
            <a:off x="1066800" y="3667342"/>
            <a:ext cx="952500" cy="904658"/>
          </a:xfrm>
          <a:prstGeom prst="rect">
            <a:avLst/>
          </a:prstGeom>
        </p:spPr>
      </p:pic>
      <p:pic>
        <p:nvPicPr>
          <p:cNvPr id="11" name="Picture 10"/>
          <p:cNvPicPr>
            <a:picLocks noChangeAspect="1"/>
          </p:cNvPicPr>
          <p:nvPr/>
        </p:nvPicPr>
        <p:blipFill>
          <a:blip r:embed="rId8"/>
          <a:stretch>
            <a:fillRect/>
          </a:stretch>
        </p:blipFill>
        <p:spPr>
          <a:xfrm flipH="1">
            <a:off x="6858000" y="3514942"/>
            <a:ext cx="1098366" cy="914400"/>
          </a:xfrm>
          <a:prstGeom prst="rect">
            <a:avLst/>
          </a:prstGeom>
        </p:spPr>
      </p:pic>
      <p:pic>
        <p:nvPicPr>
          <p:cNvPr id="13" name="Picture 12"/>
          <p:cNvPicPr>
            <a:picLocks noChangeAspect="1"/>
          </p:cNvPicPr>
          <p:nvPr/>
        </p:nvPicPr>
        <p:blipFill>
          <a:blip r:embed="rId9"/>
          <a:stretch>
            <a:fillRect/>
          </a:stretch>
        </p:blipFill>
        <p:spPr>
          <a:xfrm flipH="1">
            <a:off x="4572000" y="3819742"/>
            <a:ext cx="816720" cy="618373"/>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533400" y="304800"/>
            <a:ext cx="7772400" cy="1143000"/>
          </a:xfrm>
        </p:spPr>
        <p:txBody>
          <a:bodyPr>
            <a:normAutofit fontScale="90000"/>
          </a:bodyPr>
          <a:lstStyle/>
          <a:p>
            <a:r>
              <a:rPr lang="en-US" dirty="0" smtClean="0"/>
              <a:t>Test </a:t>
            </a:r>
            <a:r>
              <a:rPr lang="en-US" dirty="0"/>
              <a:t>for adaptive </a:t>
            </a:r>
            <a:r>
              <a:rPr lang="en-US" dirty="0" smtClean="0"/>
              <a:t>radiation in </a:t>
            </a:r>
            <a:r>
              <a:rPr lang="en-US" i="1" dirty="0" err="1" smtClean="0"/>
              <a:t>Anolis</a:t>
            </a:r>
            <a:r>
              <a:rPr lang="en-US" i="1" dirty="0" smtClean="0"/>
              <a:t> </a:t>
            </a:r>
            <a:r>
              <a:rPr lang="en-US" dirty="0" smtClean="0"/>
              <a:t>(</a:t>
            </a:r>
            <a:r>
              <a:rPr lang="en-US" dirty="0" err="1" smtClean="0"/>
              <a:t>Losos</a:t>
            </a:r>
            <a:r>
              <a:rPr lang="en-US" dirty="0" smtClean="0"/>
              <a:t> </a:t>
            </a:r>
            <a:r>
              <a:rPr lang="en-US" i="1" dirty="0" smtClean="0"/>
              <a:t>et al. </a:t>
            </a:r>
            <a:r>
              <a:rPr lang="en-US" dirty="0" smtClean="0"/>
              <a:t>1998) </a:t>
            </a:r>
            <a:endParaRPr lang="en-US" dirty="0"/>
          </a:p>
        </p:txBody>
      </p:sp>
      <p:sp>
        <p:nvSpPr>
          <p:cNvPr id="58371" name="Text Box 3"/>
          <p:cNvSpPr txBox="1">
            <a:spLocks noChangeArrowheads="1"/>
          </p:cNvSpPr>
          <p:nvPr/>
        </p:nvSpPr>
        <p:spPr bwMode="auto">
          <a:xfrm>
            <a:off x="990600" y="1739205"/>
            <a:ext cx="6934200" cy="3539431"/>
          </a:xfrm>
          <a:prstGeom prst="rect">
            <a:avLst/>
          </a:prstGeom>
          <a:noFill/>
          <a:ln w="9525">
            <a:noFill/>
            <a:miter lim="800000"/>
            <a:headEnd/>
            <a:tailEnd/>
          </a:ln>
        </p:spPr>
        <p:txBody>
          <a:bodyPr wrap="square">
            <a:prstTxWarp prst="textNoShape">
              <a:avLst/>
            </a:prstTxWarp>
            <a:spAutoFit/>
          </a:bodyPr>
          <a:lstStyle/>
          <a:p>
            <a:r>
              <a:rPr lang="en-US" dirty="0" smtClean="0">
                <a:solidFill>
                  <a:schemeClr val="bg2"/>
                </a:solidFill>
              </a:rPr>
              <a:t>1	Obtain </a:t>
            </a:r>
            <a:r>
              <a:rPr lang="en-US" dirty="0" err="1" smtClean="0">
                <a:solidFill>
                  <a:schemeClr val="bg2"/>
                </a:solidFill>
              </a:rPr>
              <a:t>phylogenetic</a:t>
            </a:r>
            <a:r>
              <a:rPr lang="en-US" dirty="0" smtClean="0">
                <a:solidFill>
                  <a:schemeClr val="bg2"/>
                </a:solidFill>
              </a:rPr>
              <a:t> estimate for Greater Antillean </a:t>
            </a:r>
            <a:r>
              <a:rPr lang="en-US" i="1" dirty="0" err="1" smtClean="0">
                <a:solidFill>
                  <a:schemeClr val="bg2"/>
                </a:solidFill>
              </a:rPr>
              <a:t>Anolis</a:t>
            </a:r>
            <a:r>
              <a:rPr lang="en-US" i="1" dirty="0" smtClean="0">
                <a:solidFill>
                  <a:schemeClr val="bg2"/>
                </a:solidFill>
              </a:rPr>
              <a:t> </a:t>
            </a:r>
            <a:r>
              <a:rPr lang="en-US" dirty="0" smtClean="0">
                <a:solidFill>
                  <a:schemeClr val="bg2"/>
                </a:solidFill>
              </a:rPr>
              <a:t>(parsimony, likelihood, etc.)</a:t>
            </a:r>
          </a:p>
          <a:p>
            <a:endParaRPr lang="en-US" dirty="0" smtClean="0"/>
          </a:p>
          <a:p>
            <a:r>
              <a:rPr lang="en-US" dirty="0" smtClean="0"/>
              <a:t>2	Note </a:t>
            </a:r>
            <a:r>
              <a:rPr lang="en-US" dirty="0" err="1" smtClean="0"/>
              <a:t>ecomorph</a:t>
            </a:r>
            <a:r>
              <a:rPr lang="en-US" dirty="0" smtClean="0"/>
              <a:t> type, island locality for each species</a:t>
            </a:r>
          </a:p>
          <a:p>
            <a:endParaRPr lang="en-US" dirty="0" smtClean="0"/>
          </a:p>
          <a:p>
            <a:r>
              <a:rPr lang="en-US" dirty="0" smtClean="0"/>
              <a:t>	 	</a:t>
            </a:r>
          </a:p>
          <a:p>
            <a:endParaRPr lang="en-US" dirty="0"/>
          </a:p>
        </p:txBody>
      </p:sp>
      <p:pic>
        <p:nvPicPr>
          <p:cNvPr id="6" name="Picture 5"/>
          <p:cNvPicPr>
            <a:picLocks noChangeAspect="1"/>
          </p:cNvPicPr>
          <p:nvPr/>
        </p:nvPicPr>
        <mc:AlternateContent>
          <mc:Choice xmlns:ma="http://schemas.microsoft.com/office/mac/drawingml/2008/main" Requires="ma">
            <p:blipFill>
              <a:blip r:embed="rId3"/>
              <a:stretch>
                <a:fillRect/>
              </a:stretch>
            </p:blipFill>
          </mc:Choice>
          <mc:Fallback>
            <p:blipFill>
              <a:blip r:embed="rId4"/>
              <a:stretch>
                <a:fillRect/>
              </a:stretch>
            </p:blipFill>
          </mc:Fallback>
        </mc:AlternateContent>
        <p:spPr>
          <a:xfrm>
            <a:off x="979371" y="4572000"/>
            <a:ext cx="7478829" cy="160020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609600" y="152400"/>
            <a:ext cx="7772400" cy="1143000"/>
          </a:xfrm>
        </p:spPr>
        <p:txBody>
          <a:bodyPr>
            <a:normAutofit fontScale="90000"/>
          </a:bodyPr>
          <a:lstStyle/>
          <a:p>
            <a:r>
              <a:rPr lang="en-US" dirty="0" smtClean="0"/>
              <a:t>Test </a:t>
            </a:r>
            <a:r>
              <a:rPr lang="en-US" dirty="0"/>
              <a:t>for adaptive </a:t>
            </a:r>
            <a:r>
              <a:rPr lang="en-US" dirty="0" smtClean="0"/>
              <a:t>radiation in </a:t>
            </a:r>
            <a:r>
              <a:rPr lang="en-US" i="1" dirty="0" err="1" smtClean="0"/>
              <a:t>Anolis</a:t>
            </a:r>
            <a:r>
              <a:rPr lang="en-US" i="1" dirty="0" smtClean="0"/>
              <a:t> </a:t>
            </a:r>
            <a:r>
              <a:rPr lang="en-US" dirty="0" smtClean="0"/>
              <a:t>(</a:t>
            </a:r>
            <a:r>
              <a:rPr lang="en-US" dirty="0" err="1" smtClean="0"/>
              <a:t>Losos</a:t>
            </a:r>
            <a:r>
              <a:rPr lang="en-US" dirty="0" smtClean="0"/>
              <a:t> </a:t>
            </a:r>
            <a:r>
              <a:rPr lang="en-US" i="1" dirty="0" smtClean="0"/>
              <a:t>et al. </a:t>
            </a:r>
            <a:r>
              <a:rPr lang="en-US" dirty="0" smtClean="0"/>
              <a:t>1998) </a:t>
            </a:r>
            <a:endParaRPr lang="en-US" dirty="0"/>
          </a:p>
        </p:txBody>
      </p:sp>
      <p:sp>
        <p:nvSpPr>
          <p:cNvPr id="58371" name="Text Box 3"/>
          <p:cNvSpPr txBox="1">
            <a:spLocks noChangeArrowheads="1"/>
          </p:cNvSpPr>
          <p:nvPr/>
        </p:nvSpPr>
        <p:spPr bwMode="auto">
          <a:xfrm>
            <a:off x="990600" y="1371600"/>
            <a:ext cx="7620000" cy="4401205"/>
          </a:xfrm>
          <a:prstGeom prst="rect">
            <a:avLst/>
          </a:prstGeom>
          <a:noFill/>
          <a:ln w="9525">
            <a:noFill/>
            <a:miter lim="800000"/>
            <a:headEnd/>
            <a:tailEnd/>
          </a:ln>
        </p:spPr>
        <p:txBody>
          <a:bodyPr wrap="square">
            <a:prstTxWarp prst="textNoShape">
              <a:avLst/>
            </a:prstTxWarp>
            <a:spAutoFit/>
          </a:bodyPr>
          <a:lstStyle/>
          <a:p>
            <a:r>
              <a:rPr lang="en-US" dirty="0" smtClean="0">
                <a:solidFill>
                  <a:schemeClr val="bg2"/>
                </a:solidFill>
              </a:rPr>
              <a:t>1	Obtain </a:t>
            </a:r>
            <a:r>
              <a:rPr lang="en-US" dirty="0" err="1" smtClean="0">
                <a:solidFill>
                  <a:schemeClr val="bg2"/>
                </a:solidFill>
              </a:rPr>
              <a:t>phylogenetic</a:t>
            </a:r>
            <a:r>
              <a:rPr lang="en-US" dirty="0" smtClean="0">
                <a:solidFill>
                  <a:schemeClr val="bg2"/>
                </a:solidFill>
              </a:rPr>
              <a:t> estimate for Greater Antillean </a:t>
            </a:r>
            <a:r>
              <a:rPr lang="en-US" i="1" dirty="0" err="1" smtClean="0">
                <a:solidFill>
                  <a:schemeClr val="bg2"/>
                </a:solidFill>
              </a:rPr>
              <a:t>Anolis</a:t>
            </a:r>
            <a:r>
              <a:rPr lang="en-US" i="1" dirty="0" smtClean="0">
                <a:solidFill>
                  <a:schemeClr val="bg2"/>
                </a:solidFill>
              </a:rPr>
              <a:t> </a:t>
            </a:r>
            <a:r>
              <a:rPr lang="en-US" dirty="0" smtClean="0">
                <a:solidFill>
                  <a:schemeClr val="bg2"/>
                </a:solidFill>
              </a:rPr>
              <a:t>(parsimony, likelihood, etc.)</a:t>
            </a:r>
          </a:p>
          <a:p>
            <a:r>
              <a:rPr lang="en-US" dirty="0" smtClean="0">
                <a:solidFill>
                  <a:schemeClr val="bg2"/>
                </a:solidFill>
              </a:rPr>
              <a:t>2	Note </a:t>
            </a:r>
            <a:r>
              <a:rPr lang="en-US" dirty="0" err="1" smtClean="0">
                <a:solidFill>
                  <a:schemeClr val="bg2"/>
                </a:solidFill>
              </a:rPr>
              <a:t>ecomorph</a:t>
            </a:r>
            <a:r>
              <a:rPr lang="en-US" dirty="0" smtClean="0">
                <a:solidFill>
                  <a:schemeClr val="bg2"/>
                </a:solidFill>
              </a:rPr>
              <a:t> type, island locality for each species</a:t>
            </a:r>
          </a:p>
          <a:p>
            <a:r>
              <a:rPr lang="en-US" dirty="0" smtClean="0"/>
              <a:t>3	Map island locations, </a:t>
            </a:r>
            <a:r>
              <a:rPr lang="en-US" dirty="0" err="1" smtClean="0"/>
              <a:t>ecomorphs</a:t>
            </a:r>
            <a:r>
              <a:rPr lang="en-US" dirty="0" smtClean="0"/>
              <a:t> onto </a:t>
            </a:r>
            <a:r>
              <a:rPr lang="en-US" dirty="0" err="1" smtClean="0"/>
              <a:t>phylogenetic</a:t>
            </a:r>
            <a:r>
              <a:rPr lang="en-US" dirty="0" smtClean="0"/>
              <a:t> tree</a:t>
            </a:r>
          </a:p>
          <a:p>
            <a:r>
              <a:rPr lang="en-US" dirty="0" smtClean="0"/>
              <a:t>	islands monophyletic: Adaptive radiation</a:t>
            </a:r>
          </a:p>
          <a:p>
            <a:r>
              <a:rPr lang="en-US" dirty="0" smtClean="0"/>
              <a:t>	</a:t>
            </a:r>
            <a:r>
              <a:rPr lang="en-US" dirty="0" err="1" smtClean="0"/>
              <a:t>ecomorphs</a:t>
            </a:r>
            <a:r>
              <a:rPr lang="en-US" dirty="0" smtClean="0"/>
              <a:t> monophyletic: </a:t>
            </a:r>
            <a:r>
              <a:rPr lang="en-US" dirty="0" err="1" smtClean="0"/>
              <a:t>Taxon</a:t>
            </a:r>
            <a:r>
              <a:rPr lang="en-US" dirty="0" smtClean="0"/>
              <a:t> assortment</a:t>
            </a:r>
          </a:p>
          <a:p>
            <a:endParaRPr lang="en-US" dirty="0" smtClean="0"/>
          </a:p>
          <a:p>
            <a:r>
              <a:rPr lang="en-US" dirty="0" smtClean="0"/>
              <a:t>	 	</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descr="greater-antilles-map.jpg"/>
          <p:cNvPicPr>
            <a:picLocks noChangeAspect="1"/>
          </p:cNvPicPr>
          <p:nvPr/>
        </p:nvPicPr>
        <p:blipFill>
          <a:blip r:embed="rId3"/>
          <a:srcRect t="22180" b="11943"/>
          <a:stretch>
            <a:fillRect/>
          </a:stretch>
        </p:blipFill>
        <p:spPr>
          <a:xfrm>
            <a:off x="152400" y="762000"/>
            <a:ext cx="8610600" cy="2992163"/>
          </a:xfrm>
          <a:prstGeom prst="rect">
            <a:avLst/>
          </a:prstGeom>
        </p:spPr>
      </p:pic>
      <p:cxnSp>
        <p:nvCxnSpPr>
          <p:cNvPr id="8" name="Straight Connector 7"/>
          <p:cNvCxnSpPr/>
          <p:nvPr/>
        </p:nvCxnSpPr>
        <p:spPr bwMode="auto">
          <a:xfrm rot="5400000">
            <a:off x="-608806" y="3199606"/>
            <a:ext cx="36576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rot="5400000">
            <a:off x="794" y="3275806"/>
            <a:ext cx="35052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1" name="Straight Connector 10"/>
          <p:cNvCxnSpPr/>
          <p:nvPr/>
        </p:nvCxnSpPr>
        <p:spPr bwMode="auto">
          <a:xfrm rot="5400000">
            <a:off x="456405" y="3733006"/>
            <a:ext cx="39624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5" name="Straight Connector 14"/>
          <p:cNvCxnSpPr/>
          <p:nvPr/>
        </p:nvCxnSpPr>
        <p:spPr bwMode="auto">
          <a:xfrm rot="10800000">
            <a:off x="1219200" y="5029200"/>
            <a:ext cx="5334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rot="5400000">
            <a:off x="1104106" y="5371306"/>
            <a:ext cx="685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19" name="Straight Connector 18"/>
          <p:cNvCxnSpPr/>
          <p:nvPr/>
        </p:nvCxnSpPr>
        <p:spPr bwMode="auto">
          <a:xfrm rot="10800000">
            <a:off x="1447800" y="5713412"/>
            <a:ext cx="9906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2" name="Straight Connector 21"/>
          <p:cNvCxnSpPr/>
          <p:nvPr/>
        </p:nvCxnSpPr>
        <p:spPr bwMode="auto">
          <a:xfrm>
            <a:off x="3352800" y="3429000"/>
            <a:ext cx="2592389" cy="23622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rot="16200000" flipH="1">
            <a:off x="5106194" y="4418806"/>
            <a:ext cx="27432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rot="5400000">
            <a:off x="6172200" y="4267200"/>
            <a:ext cx="2971800" cy="9906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5" name="Straight Connector 24"/>
          <p:cNvCxnSpPr/>
          <p:nvPr/>
        </p:nvCxnSpPr>
        <p:spPr bwMode="auto">
          <a:xfrm rot="10800000">
            <a:off x="5945189" y="5791200"/>
            <a:ext cx="5334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6" name="Straight Connector 25"/>
          <p:cNvCxnSpPr/>
          <p:nvPr/>
        </p:nvCxnSpPr>
        <p:spPr bwMode="auto">
          <a:xfrm rot="5400000">
            <a:off x="5944395" y="6019006"/>
            <a:ext cx="457200" cy="1589"/>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27" name="Straight Connector 26"/>
          <p:cNvCxnSpPr/>
          <p:nvPr/>
        </p:nvCxnSpPr>
        <p:spPr bwMode="auto">
          <a:xfrm rot="10800000">
            <a:off x="6173789" y="6248400"/>
            <a:ext cx="9906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6" name="Straight Connector 45"/>
          <p:cNvCxnSpPr/>
          <p:nvPr/>
        </p:nvCxnSpPr>
        <p:spPr bwMode="auto">
          <a:xfrm rot="5400000">
            <a:off x="1448594" y="6095206"/>
            <a:ext cx="7620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49" name="Straight Connector 48"/>
          <p:cNvCxnSpPr/>
          <p:nvPr/>
        </p:nvCxnSpPr>
        <p:spPr bwMode="auto">
          <a:xfrm rot="5400000">
            <a:off x="6401594" y="6400006"/>
            <a:ext cx="304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3" name="Straight Connector 52"/>
          <p:cNvCxnSpPr/>
          <p:nvPr/>
        </p:nvCxnSpPr>
        <p:spPr bwMode="auto">
          <a:xfrm rot="10800000">
            <a:off x="1828800" y="6476999"/>
            <a:ext cx="4724400" cy="76200"/>
          </a:xfrm>
          <a:prstGeom prst="line">
            <a:avLst/>
          </a:prstGeom>
          <a:solidFill>
            <a:schemeClr val="accent1"/>
          </a:solidFill>
          <a:ln w="38100" cap="flat" cmpd="sng" algn="ctr">
            <a:solidFill>
              <a:schemeClr val="tx1"/>
            </a:solidFill>
            <a:prstDash val="solid"/>
            <a:round/>
            <a:headEnd type="none" w="med" len="med"/>
            <a:tailEnd type="none" w="med" len="med"/>
          </a:ln>
          <a:effectLst/>
        </p:spPr>
      </p:cxnSp>
      <p:cxnSp>
        <p:nvCxnSpPr>
          <p:cNvPr id="56" name="Straight Connector 55"/>
          <p:cNvCxnSpPr/>
          <p:nvPr/>
        </p:nvCxnSpPr>
        <p:spPr bwMode="auto">
          <a:xfrm rot="5400000">
            <a:off x="3656806" y="6552406"/>
            <a:ext cx="1524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60" name="Picture 4"/>
          <p:cNvPicPr>
            <a:picLocks noChangeAspect="1" noChangeArrowheads="1"/>
          </p:cNvPicPr>
          <p:nvPr/>
        </p:nvPicPr>
        <mc:AlternateContent>
          <mc:Choice xmlns:ma="http://schemas.microsoft.com/office/mac/drawingml/2008/main" Requires="ma">
            <p:blipFill>
              <a:blip r:embed="rId4"/>
              <a:srcRect/>
              <a:stretch>
                <a:fillRect/>
              </a:stretch>
            </p:blipFill>
          </mc:Choice>
          <mc:Fallback>
            <p:blipFill>
              <a:blip r:embed="rId5"/>
              <a:srcRect/>
              <a:stretch>
                <a:fillRect/>
              </a:stretch>
            </p:blipFill>
          </mc:Fallback>
        </mc:AlternateContent>
        <p:spPr bwMode="auto">
          <a:xfrm>
            <a:off x="2286000" y="838200"/>
            <a:ext cx="561510" cy="838200"/>
          </a:xfrm>
          <a:prstGeom prst="rect">
            <a:avLst/>
          </a:prstGeom>
          <a:noFill/>
          <a:ln w="9525">
            <a:noFill/>
            <a:miter lim="800000"/>
            <a:headEnd/>
            <a:tailEnd/>
          </a:ln>
          <a:effectLst/>
        </p:spPr>
      </p:pic>
      <p:pic>
        <p:nvPicPr>
          <p:cNvPr id="61" name="Picture 4"/>
          <p:cNvPicPr>
            <a:picLocks noChangeAspect="1" noChangeArrowheads="1"/>
          </p:cNvPicPr>
          <p:nvPr/>
        </p:nvPicPr>
        <p:blipFill>
          <a:blip r:embed="rId6"/>
          <a:srcRect l="7010" t="12022" r="12017" b="8015"/>
          <a:stretch>
            <a:fillRect/>
          </a:stretch>
        </p:blipFill>
        <p:spPr bwMode="auto">
          <a:xfrm>
            <a:off x="1440370" y="850400"/>
            <a:ext cx="794419" cy="588001"/>
          </a:xfrm>
          <a:prstGeom prst="rect">
            <a:avLst/>
          </a:prstGeom>
          <a:noFill/>
          <a:ln w="9525">
            <a:noFill/>
            <a:miter lim="800000"/>
            <a:headEnd/>
            <a:tailEnd/>
          </a:ln>
          <a:effectLst/>
        </p:spPr>
      </p:pic>
      <p:pic>
        <p:nvPicPr>
          <p:cNvPr id="62" name="Picture 4"/>
          <p:cNvPicPr>
            <a:picLocks noChangeAspect="1" noChangeArrowheads="1"/>
          </p:cNvPicPr>
          <p:nvPr/>
        </p:nvPicPr>
        <p:blipFill>
          <a:blip r:embed="rId7"/>
          <a:srcRect l="9013" t="8015" r="9013" b="8015"/>
          <a:stretch>
            <a:fillRect/>
          </a:stretch>
        </p:blipFill>
        <p:spPr bwMode="auto">
          <a:xfrm>
            <a:off x="469340" y="668508"/>
            <a:ext cx="803561" cy="617196"/>
          </a:xfrm>
          <a:prstGeom prst="rect">
            <a:avLst/>
          </a:prstGeom>
          <a:noFill/>
          <a:ln w="9525">
            <a:noFill/>
            <a:miter lim="800000"/>
            <a:headEnd/>
            <a:tailEnd/>
          </a:ln>
          <a:effectLst/>
        </p:spPr>
      </p:pic>
      <p:pic>
        <p:nvPicPr>
          <p:cNvPr id="63" name="Picture 62"/>
          <p:cNvPicPr>
            <a:picLocks noChangeAspect="1"/>
          </p:cNvPicPr>
          <p:nvPr/>
        </p:nvPicPr>
        <p:blipFill>
          <a:blip r:embed="rId8"/>
          <a:stretch>
            <a:fillRect/>
          </a:stretch>
        </p:blipFill>
        <p:spPr>
          <a:xfrm>
            <a:off x="3224543" y="2819400"/>
            <a:ext cx="737857" cy="630902"/>
          </a:xfrm>
          <a:prstGeom prst="rect">
            <a:avLst/>
          </a:prstGeom>
        </p:spPr>
      </p:pic>
      <p:pic>
        <p:nvPicPr>
          <p:cNvPr id="64" name="Picture 5"/>
          <p:cNvPicPr>
            <a:picLocks noChangeAspect="1" noChangeArrowheads="1"/>
          </p:cNvPicPr>
          <p:nvPr/>
        </p:nvPicPr>
        <mc:AlternateContent>
          <mc:Choice xmlns:ma="http://schemas.microsoft.com/office/mac/drawingml/2008/main" Requires="ma">
            <p:blipFill>
              <a:blip r:embed="rId9"/>
              <a:srcRect t="21913" b="18783"/>
              <a:stretch>
                <a:fillRect/>
              </a:stretch>
            </p:blipFill>
          </mc:Choice>
          <mc:Fallback>
            <p:blipFill>
              <a:blip r:embed="rId10"/>
              <a:srcRect t="21913" b="18783"/>
              <a:stretch>
                <a:fillRect/>
              </a:stretch>
            </p:blipFill>
          </mc:Fallback>
        </mc:AlternateContent>
        <p:spPr bwMode="auto">
          <a:xfrm>
            <a:off x="6172200" y="2563169"/>
            <a:ext cx="1219194" cy="484831"/>
          </a:xfrm>
          <a:prstGeom prst="rect">
            <a:avLst/>
          </a:prstGeom>
          <a:noFill/>
          <a:ln w="9525">
            <a:noFill/>
            <a:miter lim="800000"/>
            <a:headEnd/>
            <a:tailEnd/>
          </a:ln>
          <a:effectLst/>
        </p:spPr>
      </p:pic>
      <p:pic>
        <p:nvPicPr>
          <p:cNvPr id="65" name="Picture 64" descr="anolisoccultus3.JPG"/>
          <p:cNvPicPr>
            <a:picLocks noChangeAspect="1"/>
          </p:cNvPicPr>
          <p:nvPr/>
        </p:nvPicPr>
        <p:blipFill>
          <a:blip r:embed="rId11"/>
          <a:stretch>
            <a:fillRect/>
          </a:stretch>
        </p:blipFill>
        <p:spPr>
          <a:xfrm>
            <a:off x="7848600" y="2438400"/>
            <a:ext cx="857250" cy="677732"/>
          </a:xfrm>
          <a:prstGeom prst="rect">
            <a:avLst/>
          </a:prstGeom>
        </p:spPr>
      </p:pic>
      <p:sp>
        <p:nvSpPr>
          <p:cNvPr id="68" name="TextBox 67"/>
          <p:cNvSpPr txBox="1"/>
          <p:nvPr/>
        </p:nvSpPr>
        <p:spPr>
          <a:xfrm>
            <a:off x="607057" y="5955268"/>
            <a:ext cx="993143" cy="369332"/>
          </a:xfrm>
          <a:prstGeom prst="rect">
            <a:avLst/>
          </a:prstGeom>
          <a:noFill/>
        </p:spPr>
        <p:txBody>
          <a:bodyPr wrap="none" rtlCol="0">
            <a:spAutoFit/>
          </a:bodyPr>
          <a:lstStyle/>
          <a:p>
            <a:r>
              <a:rPr lang="en-US" sz="1800" dirty="0" smtClean="0"/>
              <a:t>to Cuba</a:t>
            </a:r>
            <a:endParaRPr lang="en-US" sz="1800" dirty="0"/>
          </a:p>
        </p:txBody>
      </p:sp>
      <p:cxnSp>
        <p:nvCxnSpPr>
          <p:cNvPr id="70" name="Straight Connector 69"/>
          <p:cNvCxnSpPr/>
          <p:nvPr/>
        </p:nvCxnSpPr>
        <p:spPr bwMode="auto">
          <a:xfrm>
            <a:off x="990600" y="3962400"/>
            <a:ext cx="381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a:off x="2286000" y="4722812"/>
            <a:ext cx="381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a:off x="1600200" y="4418012"/>
            <a:ext cx="381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a:off x="1600200" y="6094412"/>
            <a:ext cx="381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74" name="TextBox 73"/>
          <p:cNvSpPr txBox="1"/>
          <p:nvPr/>
        </p:nvSpPr>
        <p:spPr>
          <a:xfrm>
            <a:off x="2667000" y="4495800"/>
            <a:ext cx="492367" cy="369332"/>
          </a:xfrm>
          <a:prstGeom prst="rect">
            <a:avLst/>
          </a:prstGeom>
          <a:noFill/>
        </p:spPr>
        <p:txBody>
          <a:bodyPr wrap="none" rtlCol="0">
            <a:spAutoFit/>
          </a:bodyPr>
          <a:lstStyle/>
          <a:p>
            <a:r>
              <a:rPr lang="en-US" sz="1800" dirty="0" smtClean="0"/>
              <a:t>TC</a:t>
            </a:r>
            <a:endParaRPr lang="en-US" sz="1800" dirty="0"/>
          </a:p>
        </p:txBody>
      </p:sp>
      <p:sp>
        <p:nvSpPr>
          <p:cNvPr id="75" name="TextBox 74"/>
          <p:cNvSpPr txBox="1"/>
          <p:nvPr/>
        </p:nvSpPr>
        <p:spPr>
          <a:xfrm>
            <a:off x="1981200" y="4202668"/>
            <a:ext cx="505216" cy="369332"/>
          </a:xfrm>
          <a:prstGeom prst="rect">
            <a:avLst/>
          </a:prstGeom>
          <a:noFill/>
        </p:spPr>
        <p:txBody>
          <a:bodyPr wrap="none" rtlCol="0">
            <a:spAutoFit/>
          </a:bodyPr>
          <a:lstStyle/>
          <a:p>
            <a:r>
              <a:rPr lang="en-US" sz="1800" dirty="0" smtClean="0"/>
              <a:t>TG</a:t>
            </a:r>
            <a:endParaRPr lang="en-US" sz="1800" dirty="0"/>
          </a:p>
        </p:txBody>
      </p:sp>
      <p:sp>
        <p:nvSpPr>
          <p:cNvPr id="76" name="TextBox 75"/>
          <p:cNvSpPr txBox="1"/>
          <p:nvPr/>
        </p:nvSpPr>
        <p:spPr>
          <a:xfrm>
            <a:off x="535885" y="3733800"/>
            <a:ext cx="530915" cy="369332"/>
          </a:xfrm>
          <a:prstGeom prst="rect">
            <a:avLst/>
          </a:prstGeom>
          <a:noFill/>
        </p:spPr>
        <p:txBody>
          <a:bodyPr wrap="none" rtlCol="0">
            <a:spAutoFit/>
          </a:bodyPr>
          <a:lstStyle/>
          <a:p>
            <a:r>
              <a:rPr lang="en-US" sz="1800" dirty="0" smtClean="0"/>
              <a:t>CG</a:t>
            </a:r>
            <a:endParaRPr lang="en-US" sz="1800" dirty="0"/>
          </a:p>
        </p:txBody>
      </p:sp>
      <p:sp>
        <p:nvSpPr>
          <p:cNvPr id="80" name="TextBox 79"/>
          <p:cNvSpPr txBox="1"/>
          <p:nvPr/>
        </p:nvSpPr>
        <p:spPr>
          <a:xfrm>
            <a:off x="3652156" y="4800600"/>
            <a:ext cx="1300844" cy="369332"/>
          </a:xfrm>
          <a:prstGeom prst="rect">
            <a:avLst/>
          </a:prstGeom>
          <a:noFill/>
        </p:spPr>
        <p:txBody>
          <a:bodyPr wrap="none" rtlCol="0">
            <a:spAutoFit/>
          </a:bodyPr>
          <a:lstStyle/>
          <a:p>
            <a:r>
              <a:rPr lang="en-US" sz="1800" dirty="0" smtClean="0"/>
              <a:t>to Jamaica</a:t>
            </a:r>
            <a:endParaRPr lang="en-US" sz="1800" dirty="0"/>
          </a:p>
        </p:txBody>
      </p:sp>
      <p:sp>
        <p:nvSpPr>
          <p:cNvPr id="81" name="TextBox 80"/>
          <p:cNvSpPr txBox="1"/>
          <p:nvPr/>
        </p:nvSpPr>
        <p:spPr>
          <a:xfrm>
            <a:off x="4800600" y="4038600"/>
            <a:ext cx="1519166" cy="369332"/>
          </a:xfrm>
          <a:prstGeom prst="rect">
            <a:avLst/>
          </a:prstGeom>
          <a:noFill/>
        </p:spPr>
        <p:txBody>
          <a:bodyPr wrap="none" rtlCol="0">
            <a:spAutoFit/>
          </a:bodyPr>
          <a:lstStyle/>
          <a:p>
            <a:r>
              <a:rPr lang="en-US" sz="1800" dirty="0" smtClean="0"/>
              <a:t>to Hispaniola</a:t>
            </a:r>
            <a:endParaRPr lang="en-US" sz="1800" dirty="0"/>
          </a:p>
        </p:txBody>
      </p:sp>
      <p:sp>
        <p:nvSpPr>
          <p:cNvPr id="82" name="TextBox 81"/>
          <p:cNvSpPr txBox="1"/>
          <p:nvPr/>
        </p:nvSpPr>
        <p:spPr>
          <a:xfrm>
            <a:off x="7538356" y="5410200"/>
            <a:ext cx="1647318" cy="369332"/>
          </a:xfrm>
          <a:prstGeom prst="rect">
            <a:avLst/>
          </a:prstGeom>
          <a:noFill/>
        </p:spPr>
        <p:txBody>
          <a:bodyPr wrap="none" rtlCol="0">
            <a:spAutoFit/>
          </a:bodyPr>
          <a:lstStyle/>
          <a:p>
            <a:r>
              <a:rPr lang="en-US" sz="1800" dirty="0" smtClean="0"/>
              <a:t>to Puerto Rico</a:t>
            </a:r>
            <a:endParaRPr lang="en-US" sz="1800" dirty="0"/>
          </a:p>
        </p:txBody>
      </p:sp>
      <p:cxnSp>
        <p:nvCxnSpPr>
          <p:cNvPr id="83" name="Straight Connector 82"/>
          <p:cNvCxnSpPr/>
          <p:nvPr/>
        </p:nvCxnSpPr>
        <p:spPr bwMode="auto">
          <a:xfrm>
            <a:off x="4953000" y="5029200"/>
            <a:ext cx="381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4" name="Straight Connector 83"/>
          <p:cNvCxnSpPr/>
          <p:nvPr/>
        </p:nvCxnSpPr>
        <p:spPr bwMode="auto">
          <a:xfrm>
            <a:off x="7162800" y="5638800"/>
            <a:ext cx="381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85" name="Straight Connector 84"/>
          <p:cNvCxnSpPr/>
          <p:nvPr/>
        </p:nvCxnSpPr>
        <p:spPr bwMode="auto">
          <a:xfrm>
            <a:off x="6248400" y="4267200"/>
            <a:ext cx="381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86" name="TextBox 85"/>
          <p:cNvSpPr txBox="1"/>
          <p:nvPr/>
        </p:nvSpPr>
        <p:spPr>
          <a:xfrm>
            <a:off x="6858000" y="6248400"/>
            <a:ext cx="543739" cy="369332"/>
          </a:xfrm>
          <a:prstGeom prst="rect">
            <a:avLst/>
          </a:prstGeom>
          <a:noFill/>
        </p:spPr>
        <p:txBody>
          <a:bodyPr wrap="none" rtlCol="0">
            <a:spAutoFit/>
          </a:bodyPr>
          <a:lstStyle/>
          <a:p>
            <a:r>
              <a:rPr lang="en-US" sz="1800" dirty="0" smtClean="0"/>
              <a:t>TW</a:t>
            </a:r>
            <a:endParaRPr lang="en-US" sz="1800" dirty="0"/>
          </a:p>
        </p:txBody>
      </p:sp>
      <p:cxnSp>
        <p:nvCxnSpPr>
          <p:cNvPr id="87" name="Straight Connector 86"/>
          <p:cNvCxnSpPr/>
          <p:nvPr/>
        </p:nvCxnSpPr>
        <p:spPr bwMode="auto">
          <a:xfrm>
            <a:off x="6400800" y="6400800"/>
            <a:ext cx="3810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3"/>
          <a:srcRect/>
          <a:stretch>
            <a:fillRect/>
          </a:stretch>
        </p:blipFill>
        <p:spPr bwMode="auto">
          <a:xfrm>
            <a:off x="7729538" y="5943600"/>
            <a:ext cx="1227137" cy="652463"/>
          </a:xfrm>
          <a:prstGeom prst="rect">
            <a:avLst/>
          </a:prstGeom>
          <a:noFill/>
          <a:ln w="9525">
            <a:noFill/>
            <a:round/>
            <a:headEnd/>
            <a:tailEnd/>
          </a:ln>
        </p:spPr>
      </p:pic>
      <p:pic>
        <p:nvPicPr>
          <p:cNvPr id="57347" name="Picture 3"/>
          <p:cNvPicPr>
            <a:picLocks noChangeAspect="1" noChangeArrowheads="1"/>
          </p:cNvPicPr>
          <p:nvPr/>
        </p:nvPicPr>
        <p:blipFill>
          <a:blip r:embed="rId4"/>
          <a:srcRect b="20976"/>
          <a:stretch>
            <a:fillRect/>
          </a:stretch>
        </p:blipFill>
        <p:spPr bwMode="auto">
          <a:xfrm>
            <a:off x="1346200" y="381000"/>
            <a:ext cx="6883400" cy="5397158"/>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Precambrian period</a:t>
            </a:r>
            <a:br>
              <a:rPr lang="en-US" dirty="0" smtClean="0"/>
            </a:br>
            <a:r>
              <a:rPr lang="en-US" dirty="0" smtClean="0"/>
              <a:t>origin of earth =&gt; 542 </a:t>
            </a:r>
            <a:r>
              <a:rPr lang="en-US" dirty="0" err="1" smtClean="0"/>
              <a:t>mya</a:t>
            </a:r>
            <a:endParaRPr lang="en-US" dirty="0"/>
          </a:p>
        </p:txBody>
      </p:sp>
      <p:sp>
        <p:nvSpPr>
          <p:cNvPr id="3" name="Content Placeholder 2"/>
          <p:cNvSpPr>
            <a:spLocks noGrp="1"/>
          </p:cNvSpPr>
          <p:nvPr>
            <p:ph idx="1"/>
          </p:nvPr>
        </p:nvSpPr>
        <p:spPr>
          <a:xfrm>
            <a:off x="685800" y="2438400"/>
            <a:ext cx="7772400" cy="4114800"/>
          </a:xfrm>
        </p:spPr>
        <p:txBody>
          <a:bodyPr/>
          <a:lstStyle/>
          <a:p>
            <a:pPr>
              <a:spcBef>
                <a:spcPts val="0"/>
              </a:spcBef>
            </a:pPr>
            <a:r>
              <a:rPr lang="en-US" dirty="0" smtClean="0"/>
              <a:t>Major events in evolution</a:t>
            </a:r>
          </a:p>
          <a:p>
            <a:pPr lvl="1">
              <a:spcBef>
                <a:spcPts val="0"/>
              </a:spcBef>
            </a:pPr>
            <a:r>
              <a:rPr lang="en-US" dirty="0" smtClean="0"/>
              <a:t>Origin of life</a:t>
            </a:r>
          </a:p>
          <a:p>
            <a:pPr lvl="1">
              <a:spcBef>
                <a:spcPts val="0"/>
              </a:spcBef>
            </a:pPr>
            <a:r>
              <a:rPr lang="en-US" dirty="0" smtClean="0"/>
              <a:t>Origin of photosynthesis</a:t>
            </a:r>
          </a:p>
          <a:p>
            <a:pPr lvl="1">
              <a:spcBef>
                <a:spcPts val="0"/>
              </a:spcBef>
            </a:pPr>
            <a:r>
              <a:rPr lang="en-US" dirty="0" smtClean="0"/>
              <a:t>Origin of complex cells</a:t>
            </a:r>
          </a:p>
          <a:p>
            <a:pPr lvl="1">
              <a:spcBef>
                <a:spcPts val="0"/>
              </a:spcBef>
            </a:pPr>
            <a:r>
              <a:rPr lang="en-US" dirty="0" smtClean="0"/>
              <a:t>Origin of sex</a:t>
            </a:r>
          </a:p>
          <a:p>
            <a:pPr lvl="1">
              <a:spcBef>
                <a:spcPts val="0"/>
              </a:spcBef>
            </a:pPr>
            <a:r>
              <a:rPr lang="en-US" dirty="0" smtClean="0"/>
              <a:t>Origin of </a:t>
            </a:r>
            <a:r>
              <a:rPr lang="en-US" dirty="0" err="1" smtClean="0"/>
              <a:t>multicellular</a:t>
            </a:r>
            <a:r>
              <a:rPr lang="en-US" dirty="0" smtClean="0"/>
              <a:t> life</a:t>
            </a:r>
          </a:p>
          <a:p>
            <a:pPr>
              <a:buNone/>
            </a:pPr>
            <a:endParaRPr lang="en-US" sz="4000" dirty="0"/>
          </a:p>
        </p:txBody>
      </p:sp>
      <p:pic>
        <p:nvPicPr>
          <p:cNvPr id="4" name="Picture 3" descr="Burgandy.jpg"/>
          <p:cNvPicPr>
            <a:picLocks noChangeAspect="1"/>
          </p:cNvPicPr>
          <p:nvPr/>
        </p:nvPicPr>
        <p:blipFill>
          <a:blip r:embed="rId2"/>
          <a:stretch>
            <a:fillRect/>
          </a:stretch>
        </p:blipFill>
        <p:spPr>
          <a:xfrm>
            <a:off x="6248400" y="2292350"/>
            <a:ext cx="2479478" cy="319405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Precambrian-500x137.gif"/>
          <p:cNvPicPr>
            <a:picLocks noChangeAspect="1"/>
          </p:cNvPicPr>
          <p:nvPr/>
        </p:nvPicPr>
        <p:blipFill>
          <a:blip r:embed="rId3"/>
          <a:stretch>
            <a:fillRect/>
          </a:stretch>
        </p:blipFill>
        <p:spPr>
          <a:xfrm>
            <a:off x="281996" y="533400"/>
            <a:ext cx="8458941" cy="2317750"/>
          </a:xfrm>
          <a:prstGeom prst="rect">
            <a:avLst/>
          </a:prstGeom>
        </p:spPr>
      </p:pic>
      <p:cxnSp>
        <p:nvCxnSpPr>
          <p:cNvPr id="5" name="Straight Arrow Connector 4"/>
          <p:cNvCxnSpPr/>
          <p:nvPr/>
        </p:nvCxnSpPr>
        <p:spPr bwMode="auto">
          <a:xfrm rot="5400000" flipH="1" flipV="1">
            <a:off x="6400800" y="2895600"/>
            <a:ext cx="76120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8" name="Straight Arrow Connector 7"/>
          <p:cNvCxnSpPr/>
          <p:nvPr/>
        </p:nvCxnSpPr>
        <p:spPr bwMode="auto">
          <a:xfrm rot="5400000" flipH="1" flipV="1">
            <a:off x="5487194" y="3429000"/>
            <a:ext cx="1676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p:nvPr/>
        </p:nvCxnSpPr>
        <p:spPr bwMode="auto">
          <a:xfrm rot="5400000" flipH="1" flipV="1">
            <a:off x="3544094" y="3390900"/>
            <a:ext cx="837406" cy="794"/>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14" name="TextBox 13"/>
          <p:cNvSpPr txBox="1"/>
          <p:nvPr/>
        </p:nvSpPr>
        <p:spPr>
          <a:xfrm>
            <a:off x="6477000" y="3181290"/>
            <a:ext cx="1553104" cy="707886"/>
          </a:xfrm>
          <a:prstGeom prst="rect">
            <a:avLst/>
          </a:prstGeom>
          <a:noFill/>
        </p:spPr>
        <p:txBody>
          <a:bodyPr wrap="none" rtlCol="0">
            <a:spAutoFit/>
          </a:bodyPr>
          <a:lstStyle/>
          <a:p>
            <a:r>
              <a:rPr lang="en-US" sz="2000" dirty="0" smtClean="0"/>
              <a:t>prokaryotes</a:t>
            </a:r>
          </a:p>
          <a:p>
            <a:r>
              <a:rPr lang="en-US" sz="2000" dirty="0" smtClean="0"/>
              <a:t>(1st life)</a:t>
            </a:r>
            <a:endParaRPr lang="en-US" sz="2000" dirty="0"/>
          </a:p>
        </p:txBody>
      </p:sp>
      <p:sp>
        <p:nvSpPr>
          <p:cNvPr id="15" name="TextBox 14"/>
          <p:cNvSpPr txBox="1"/>
          <p:nvPr/>
        </p:nvSpPr>
        <p:spPr>
          <a:xfrm>
            <a:off x="5375814" y="4171890"/>
            <a:ext cx="1895621" cy="400110"/>
          </a:xfrm>
          <a:prstGeom prst="rect">
            <a:avLst/>
          </a:prstGeom>
          <a:noFill/>
        </p:spPr>
        <p:txBody>
          <a:bodyPr wrap="none" rtlCol="0">
            <a:spAutoFit/>
          </a:bodyPr>
          <a:lstStyle/>
          <a:p>
            <a:r>
              <a:rPr lang="en-US" sz="2000" dirty="0" smtClean="0"/>
              <a:t>photosynthesis</a:t>
            </a:r>
            <a:endParaRPr lang="en-US" sz="2000" dirty="0"/>
          </a:p>
        </p:txBody>
      </p:sp>
      <p:sp>
        <p:nvSpPr>
          <p:cNvPr id="17" name="TextBox 16"/>
          <p:cNvSpPr txBox="1"/>
          <p:nvPr/>
        </p:nvSpPr>
        <p:spPr>
          <a:xfrm>
            <a:off x="3352124" y="3790890"/>
            <a:ext cx="1439266" cy="400110"/>
          </a:xfrm>
          <a:prstGeom prst="rect">
            <a:avLst/>
          </a:prstGeom>
          <a:noFill/>
        </p:spPr>
        <p:txBody>
          <a:bodyPr wrap="none" rtlCol="0">
            <a:spAutoFit/>
          </a:bodyPr>
          <a:lstStyle/>
          <a:p>
            <a:r>
              <a:rPr lang="en-US" sz="2000" dirty="0" smtClean="0"/>
              <a:t>eukaryotes</a:t>
            </a:r>
            <a:endParaRPr lang="en-US" sz="2000" dirty="0"/>
          </a:p>
        </p:txBody>
      </p:sp>
      <p:cxnSp>
        <p:nvCxnSpPr>
          <p:cNvPr id="19" name="Straight Arrow Connector 18"/>
          <p:cNvCxnSpPr/>
          <p:nvPr/>
        </p:nvCxnSpPr>
        <p:spPr bwMode="auto">
          <a:xfrm rot="5400000" flipH="1" flipV="1">
            <a:off x="418306" y="3618706"/>
            <a:ext cx="20574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1" name="TextBox 20"/>
          <p:cNvSpPr txBox="1"/>
          <p:nvPr/>
        </p:nvSpPr>
        <p:spPr>
          <a:xfrm>
            <a:off x="1206188" y="4552890"/>
            <a:ext cx="2451412" cy="400110"/>
          </a:xfrm>
          <a:prstGeom prst="rect">
            <a:avLst/>
          </a:prstGeom>
          <a:noFill/>
        </p:spPr>
        <p:txBody>
          <a:bodyPr wrap="none" rtlCol="0">
            <a:spAutoFit/>
          </a:bodyPr>
          <a:lstStyle/>
          <a:p>
            <a:r>
              <a:rPr lang="en-US" sz="2000" dirty="0" smtClean="0"/>
              <a:t>Cambrian explosion</a:t>
            </a:r>
            <a:endParaRPr lang="en-US" sz="2000" dirty="0"/>
          </a:p>
        </p:txBody>
      </p:sp>
      <p:cxnSp>
        <p:nvCxnSpPr>
          <p:cNvPr id="22" name="Straight Arrow Connector 21"/>
          <p:cNvCxnSpPr/>
          <p:nvPr/>
        </p:nvCxnSpPr>
        <p:spPr bwMode="auto">
          <a:xfrm rot="5400000" flipH="1" flipV="1">
            <a:off x="-151606" y="3885406"/>
            <a:ext cx="25908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4" name="TextBox 23"/>
          <p:cNvSpPr txBox="1"/>
          <p:nvPr/>
        </p:nvSpPr>
        <p:spPr>
          <a:xfrm>
            <a:off x="838200" y="5105400"/>
            <a:ext cx="1425240" cy="400110"/>
          </a:xfrm>
          <a:prstGeom prst="rect">
            <a:avLst/>
          </a:prstGeom>
          <a:noFill/>
        </p:spPr>
        <p:txBody>
          <a:bodyPr wrap="none" rtlCol="0">
            <a:spAutoFit/>
          </a:bodyPr>
          <a:lstStyle/>
          <a:p>
            <a:r>
              <a:rPr lang="en-US" sz="2000" dirty="0" smtClean="0"/>
              <a:t>land plants</a:t>
            </a:r>
            <a:endParaRPr lang="en-US" sz="2000" dirty="0"/>
          </a:p>
        </p:txBody>
      </p:sp>
      <p:pic>
        <p:nvPicPr>
          <p:cNvPr id="26" name="Picture 4" descr="http://theresilientearth.com/files/images/early_bombardment-500.jpg"/>
          <p:cNvPicPr>
            <a:picLocks noChangeAspect="1" noChangeArrowheads="1"/>
          </p:cNvPicPr>
          <p:nvPr/>
        </p:nvPicPr>
        <p:blipFill>
          <a:blip r:embed="rId4" cstate="screen"/>
          <a:srcRect/>
          <a:stretch>
            <a:fillRect/>
          </a:stretch>
        </p:blipFill>
        <p:spPr bwMode="auto">
          <a:xfrm>
            <a:off x="6629400" y="5021580"/>
            <a:ext cx="2286000" cy="1714500"/>
          </a:xfrm>
          <a:prstGeom prst="rect">
            <a:avLst/>
          </a:prstGeom>
          <a:noFill/>
        </p:spPr>
      </p:pic>
      <p:cxnSp>
        <p:nvCxnSpPr>
          <p:cNvPr id="27" name="Straight Arrow Connector 26"/>
          <p:cNvCxnSpPr/>
          <p:nvPr/>
        </p:nvCxnSpPr>
        <p:spPr bwMode="auto">
          <a:xfrm rot="5400000" flipH="1" flipV="1">
            <a:off x="4038144" y="3810338"/>
            <a:ext cx="1677194" cy="11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28" name="TextBox 27"/>
          <p:cNvSpPr txBox="1"/>
          <p:nvPr/>
        </p:nvSpPr>
        <p:spPr>
          <a:xfrm>
            <a:off x="4191000" y="4552890"/>
            <a:ext cx="1781532" cy="400110"/>
          </a:xfrm>
          <a:prstGeom prst="rect">
            <a:avLst/>
          </a:prstGeom>
          <a:noFill/>
        </p:spPr>
        <p:txBody>
          <a:bodyPr wrap="none" rtlCol="0">
            <a:spAutoFit/>
          </a:bodyPr>
          <a:lstStyle/>
          <a:p>
            <a:r>
              <a:rPr lang="en-US" sz="2000" dirty="0" err="1" smtClean="0"/>
              <a:t>cyanobacteria</a:t>
            </a:r>
            <a:endParaRPr lang="en-US" sz="2000" dirty="0"/>
          </a:p>
        </p:txBody>
      </p:sp>
      <p:cxnSp>
        <p:nvCxnSpPr>
          <p:cNvPr id="30" name="Straight Arrow Connector 29"/>
          <p:cNvCxnSpPr/>
          <p:nvPr/>
        </p:nvCxnSpPr>
        <p:spPr bwMode="auto">
          <a:xfrm rot="5400000" flipH="1" flipV="1">
            <a:off x="2209800" y="2818606"/>
            <a:ext cx="609600" cy="1588"/>
          </a:xfrm>
          <a:prstGeom prst="straightConnector1">
            <a:avLst/>
          </a:prstGeom>
          <a:solidFill>
            <a:schemeClr val="accent1"/>
          </a:solidFill>
          <a:ln w="9525" cap="flat" cmpd="sng" algn="ctr">
            <a:solidFill>
              <a:schemeClr val="tx1"/>
            </a:solidFill>
            <a:prstDash val="solid"/>
            <a:round/>
            <a:headEnd type="none" w="med" len="med"/>
            <a:tailEnd type="arrow"/>
          </a:ln>
          <a:effectLst/>
        </p:spPr>
      </p:cxnSp>
      <p:sp>
        <p:nvSpPr>
          <p:cNvPr id="32" name="TextBox 31"/>
          <p:cNvSpPr txBox="1"/>
          <p:nvPr/>
        </p:nvSpPr>
        <p:spPr>
          <a:xfrm>
            <a:off x="2085707" y="2971800"/>
            <a:ext cx="1800493" cy="707886"/>
          </a:xfrm>
          <a:prstGeom prst="rect">
            <a:avLst/>
          </a:prstGeom>
          <a:noFill/>
        </p:spPr>
        <p:txBody>
          <a:bodyPr wrap="none" rtlCol="0">
            <a:spAutoFit/>
          </a:bodyPr>
          <a:lstStyle/>
          <a:p>
            <a:r>
              <a:rPr lang="en-US" sz="2000" dirty="0" smtClean="0"/>
              <a:t>sex, </a:t>
            </a:r>
          </a:p>
          <a:p>
            <a:r>
              <a:rPr lang="en-US" sz="2000" dirty="0" err="1" smtClean="0"/>
              <a:t>multicellularity</a:t>
            </a:r>
            <a:endParaRPr lang="en-US" sz="20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457200"/>
            <a:ext cx="8458200" cy="4114800"/>
          </a:xfrm>
        </p:spPr>
        <p:txBody>
          <a:bodyPr/>
          <a:lstStyle/>
          <a:p>
            <a:pPr>
              <a:spcBef>
                <a:spcPts val="0"/>
              </a:spcBef>
              <a:buNone/>
            </a:pPr>
            <a:r>
              <a:rPr lang="en-US" dirty="0" smtClean="0"/>
              <a:t>Earth was very different when life first evolved</a:t>
            </a:r>
          </a:p>
          <a:p>
            <a:pPr lvl="1"/>
            <a:endParaRPr lang="en-US" dirty="0" smtClean="0"/>
          </a:p>
        </p:txBody>
      </p:sp>
      <p:pic>
        <p:nvPicPr>
          <p:cNvPr id="5" name="Picture 4"/>
          <p:cNvPicPr>
            <a:picLocks noChangeAspect="1"/>
          </p:cNvPicPr>
          <p:nvPr/>
        </p:nvPicPr>
        <p:blipFill>
          <a:blip r:embed="rId2"/>
          <a:stretch>
            <a:fillRect/>
          </a:stretch>
        </p:blipFill>
        <p:spPr>
          <a:xfrm>
            <a:off x="722376" y="1295400"/>
            <a:ext cx="7392924" cy="56007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dirty="0" smtClean="0"/>
              <a:t>Are feathers associated with powered flight?</a:t>
            </a:r>
          </a:p>
        </p:txBody>
      </p:sp>
      <p:sp>
        <p:nvSpPr>
          <p:cNvPr id="3" name="Content Placeholder 2"/>
          <p:cNvSpPr>
            <a:spLocks noGrp="1"/>
          </p:cNvSpPr>
          <p:nvPr>
            <p:ph idx="1"/>
          </p:nvPr>
        </p:nvSpPr>
        <p:spPr>
          <a:xfrm>
            <a:off x="228600" y="2133600"/>
            <a:ext cx="8458200" cy="4114800"/>
          </a:xfrm>
        </p:spPr>
        <p:txBody>
          <a:bodyPr/>
          <a:lstStyle/>
          <a:p>
            <a:r>
              <a:rPr lang="en-US" dirty="0" err="1" smtClean="0">
                <a:solidFill>
                  <a:srgbClr val="FF0000"/>
                </a:solidFill>
              </a:rPr>
              <a:t>Phylogenetic</a:t>
            </a:r>
            <a:r>
              <a:rPr lang="en-US" dirty="0" smtClean="0">
                <a:solidFill>
                  <a:srgbClr val="FF0000"/>
                </a:solidFill>
              </a:rPr>
              <a:t> </a:t>
            </a:r>
            <a:r>
              <a:rPr lang="en-US" dirty="0" smtClean="0"/>
              <a:t>approach:</a:t>
            </a:r>
          </a:p>
          <a:p>
            <a:pPr lvl="2"/>
            <a:r>
              <a:rPr lang="en-US" dirty="0" smtClean="0"/>
              <a:t>Get </a:t>
            </a:r>
            <a:r>
              <a:rPr lang="en-US" dirty="0" err="1" smtClean="0"/>
              <a:t>phylogenetic</a:t>
            </a:r>
            <a:r>
              <a:rPr lang="en-US" dirty="0" smtClean="0"/>
              <a:t> tree of vertebrates (e.g., DNA sequences, likelihood)</a:t>
            </a:r>
          </a:p>
          <a:p>
            <a:pPr lvl="2"/>
            <a:r>
              <a:rPr lang="en-US" dirty="0" smtClean="0"/>
              <a:t>Note whether each species has feathers, and whether each species flies</a:t>
            </a:r>
          </a:p>
          <a:p>
            <a:pPr lvl="2"/>
            <a:r>
              <a:rPr lang="en-US" dirty="0" smtClean="0"/>
              <a:t>Map evolutionary changes to flight, feathers</a:t>
            </a:r>
          </a:p>
          <a:p>
            <a:pPr lvl="2"/>
            <a:r>
              <a:rPr lang="en-US" dirty="0" smtClean="0"/>
              <a:t>Test whether flight and feathers tend to evolve on the same branches</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dirty="0" smtClean="0">
                <a:solidFill>
                  <a:schemeClr val="tx1"/>
                </a:solidFill>
              </a:rPr>
              <a:t>1. Origin of life</a:t>
            </a:r>
            <a:endParaRPr lang="en-US" dirty="0">
              <a:solidFill>
                <a:schemeClr val="tx1"/>
              </a:solidFill>
            </a:endParaRPr>
          </a:p>
        </p:txBody>
      </p:sp>
      <p:sp>
        <p:nvSpPr>
          <p:cNvPr id="3" name="Content Placeholder 2"/>
          <p:cNvSpPr>
            <a:spLocks noGrp="1"/>
          </p:cNvSpPr>
          <p:nvPr>
            <p:ph idx="1"/>
          </p:nvPr>
        </p:nvSpPr>
        <p:spPr>
          <a:xfrm>
            <a:off x="685800" y="1524000"/>
            <a:ext cx="8305800" cy="4114800"/>
          </a:xfrm>
        </p:spPr>
        <p:txBody>
          <a:bodyPr/>
          <a:lstStyle/>
          <a:p>
            <a:pPr>
              <a:spcBef>
                <a:spcPts val="0"/>
              </a:spcBef>
            </a:pPr>
            <a:r>
              <a:rPr lang="en-US" dirty="0" smtClean="0"/>
              <a:t>~4000 </a:t>
            </a:r>
            <a:r>
              <a:rPr lang="en-US" dirty="0" err="1" smtClean="0"/>
              <a:t>Mya</a:t>
            </a:r>
            <a:r>
              <a:rPr lang="en-US" dirty="0" smtClean="0"/>
              <a:t> – </a:t>
            </a:r>
            <a:r>
              <a:rPr lang="en-US" b="1" u="sng" dirty="0" err="1" smtClean="0"/>
              <a:t>Abiogenesis</a:t>
            </a:r>
            <a:r>
              <a:rPr lang="en-US" dirty="0" smtClean="0"/>
              <a:t> – life (metabolism, growth, reaction to stimuli, reproduction, evolution) from nonlife</a:t>
            </a:r>
            <a:endParaRPr lang="en-US" b="1" u="sng" dirty="0" smtClean="0"/>
          </a:p>
          <a:p>
            <a:pPr>
              <a:spcBef>
                <a:spcPts val="0"/>
              </a:spcBef>
            </a:pPr>
            <a:r>
              <a:rPr lang="en-US" dirty="0" smtClean="0"/>
              <a:t>Needed components</a:t>
            </a:r>
          </a:p>
          <a:p>
            <a:pPr marL="971550" lvl="1" indent="-514350">
              <a:spcBef>
                <a:spcPts val="0"/>
              </a:spcBef>
              <a:buFont typeface="+mj-lt"/>
              <a:buAutoNum type="alphaUcPeriod"/>
            </a:pPr>
            <a:r>
              <a:rPr lang="en-US" b="1" dirty="0" smtClean="0"/>
              <a:t>Organic molecules</a:t>
            </a:r>
          </a:p>
          <a:p>
            <a:pPr lvl="2">
              <a:spcBef>
                <a:spcPts val="0"/>
              </a:spcBef>
            </a:pPr>
            <a:r>
              <a:rPr lang="en-US" sz="2800" dirty="0" smtClean="0"/>
              <a:t>Amino and nucleic acids</a:t>
            </a:r>
          </a:p>
          <a:p>
            <a:pPr lvl="2">
              <a:spcBef>
                <a:spcPts val="0"/>
              </a:spcBef>
            </a:pPr>
            <a:r>
              <a:rPr lang="en-US" sz="2800" dirty="0" smtClean="0"/>
              <a:t>Macromolecules (proteins, peptide chains)</a:t>
            </a:r>
          </a:p>
          <a:p>
            <a:pPr lvl="2">
              <a:spcBef>
                <a:spcPts val="0"/>
              </a:spcBef>
            </a:pPr>
            <a:r>
              <a:rPr lang="en-US" sz="2800" dirty="0" smtClean="0"/>
              <a:t>Membrane components (phospholipids)</a:t>
            </a:r>
          </a:p>
          <a:p>
            <a:pPr marL="971550" lvl="1" indent="-514350">
              <a:spcBef>
                <a:spcPts val="0"/>
              </a:spcBef>
              <a:buFont typeface="+mj-lt"/>
              <a:buAutoNum type="alphaUcPeriod"/>
            </a:pPr>
            <a:r>
              <a:rPr lang="en-US" b="1" dirty="0" smtClean="0"/>
              <a:t>Replication</a:t>
            </a:r>
            <a:endParaRPr lang="en-US" b="1"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Origin of life: what is needed?</a:t>
            </a:r>
            <a:endParaRPr lang="en-US" dirty="0"/>
          </a:p>
        </p:txBody>
      </p:sp>
      <p:sp>
        <p:nvSpPr>
          <p:cNvPr id="3" name="Content Placeholder 2"/>
          <p:cNvSpPr>
            <a:spLocks noGrp="1"/>
          </p:cNvSpPr>
          <p:nvPr>
            <p:ph idx="1"/>
          </p:nvPr>
        </p:nvSpPr>
        <p:spPr>
          <a:xfrm>
            <a:off x="762000" y="1676400"/>
            <a:ext cx="7391400" cy="4114800"/>
          </a:xfrm>
        </p:spPr>
        <p:txBody>
          <a:bodyPr/>
          <a:lstStyle/>
          <a:p>
            <a:r>
              <a:rPr lang="en-US" sz="2800" dirty="0" smtClean="0"/>
              <a:t>Formation of amino acids (building blocks) </a:t>
            </a:r>
            <a:r>
              <a:rPr lang="en-US" sz="2800" dirty="0" smtClean="0">
                <a:solidFill>
                  <a:srgbClr val="FF0000"/>
                </a:solidFill>
                <a:latin typeface="Zapf Dingbats"/>
                <a:ea typeface="Zapf Dingbats"/>
                <a:cs typeface="Zapf Dingbats"/>
              </a:rPr>
              <a:t> </a:t>
            </a:r>
          </a:p>
          <a:p>
            <a:endParaRPr lang="en-US" sz="2800" dirty="0" smtClean="0">
              <a:solidFill>
                <a:srgbClr val="FF0000"/>
              </a:solidFill>
            </a:endParaRPr>
          </a:p>
          <a:p>
            <a:r>
              <a:rPr lang="en-US" sz="2800" dirty="0" smtClean="0"/>
              <a:t>Linking of amino acids (complex structures) </a:t>
            </a:r>
            <a:endParaRPr lang="en-US" sz="2800" dirty="0" smtClean="0">
              <a:solidFill>
                <a:srgbClr val="FF0000"/>
              </a:solidFill>
              <a:latin typeface="Zapf Dingbats"/>
              <a:ea typeface="Zapf Dingbats"/>
              <a:cs typeface="Zapf Dingbats"/>
            </a:endParaRPr>
          </a:p>
          <a:p>
            <a:endParaRPr lang="en-US" sz="2800" dirty="0" smtClean="0"/>
          </a:p>
          <a:p>
            <a:r>
              <a:rPr lang="en-US" sz="2800" dirty="0" smtClean="0"/>
              <a:t>Plasma membrane (cells) </a:t>
            </a:r>
            <a:endParaRPr lang="en-US" sz="2800" dirty="0" smtClean="0">
              <a:solidFill>
                <a:srgbClr val="FF0000"/>
              </a:solidFill>
              <a:latin typeface="Zapf Dingbats"/>
              <a:ea typeface="Zapf Dingbats"/>
              <a:cs typeface="Zapf Dingbats"/>
            </a:endParaRPr>
          </a:p>
          <a:p>
            <a:pPr>
              <a:buNone/>
            </a:pPr>
            <a:r>
              <a:rPr lang="en-US" sz="2800" dirty="0" smtClean="0">
                <a:solidFill>
                  <a:srgbClr val="FF0000"/>
                </a:solidFill>
              </a:rPr>
              <a:t> </a:t>
            </a:r>
          </a:p>
          <a:p>
            <a:r>
              <a:rPr lang="en-US" sz="2800" dirty="0" smtClean="0"/>
              <a:t>Self-replicating (reproduction)</a:t>
            </a:r>
          </a:p>
          <a:p>
            <a:pPr lvl="1"/>
            <a:r>
              <a:rPr lang="en-US" dirty="0" smtClean="0"/>
              <a:t>Need proteins </a:t>
            </a:r>
            <a:r>
              <a:rPr lang="en-US" i="1" dirty="0" smtClean="0"/>
              <a:t>and </a:t>
            </a:r>
            <a:r>
              <a:rPr lang="en-US" dirty="0" smtClean="0"/>
              <a:t>DNA</a:t>
            </a:r>
          </a:p>
          <a:p>
            <a:pPr lvl="1"/>
            <a:r>
              <a:rPr lang="en-US" dirty="0" smtClean="0"/>
              <a:t>Or a self-replicating structural molecule (RNA world)</a:t>
            </a:r>
          </a:p>
          <a:p>
            <a:pPr lvl="1"/>
            <a:endParaRPr lang="en-US" dirty="0" smtClean="0"/>
          </a:p>
          <a:p>
            <a:endParaRPr lang="en-US" sz="2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Origin of life: what is needed?</a:t>
            </a:r>
            <a:endParaRPr lang="en-US" dirty="0"/>
          </a:p>
        </p:txBody>
      </p:sp>
      <p:sp>
        <p:nvSpPr>
          <p:cNvPr id="3" name="Content Placeholder 2"/>
          <p:cNvSpPr>
            <a:spLocks noGrp="1"/>
          </p:cNvSpPr>
          <p:nvPr>
            <p:ph idx="1"/>
          </p:nvPr>
        </p:nvSpPr>
        <p:spPr>
          <a:xfrm>
            <a:off x="762000" y="1676400"/>
            <a:ext cx="7391400" cy="4114800"/>
          </a:xfrm>
        </p:spPr>
        <p:txBody>
          <a:bodyPr/>
          <a:lstStyle/>
          <a:p>
            <a:r>
              <a:rPr lang="en-US" sz="2800" dirty="0" smtClean="0"/>
              <a:t>Formation of amino acids (building blocks) </a:t>
            </a:r>
            <a:r>
              <a:rPr lang="en-US" sz="2800" dirty="0" smtClean="0">
                <a:solidFill>
                  <a:srgbClr val="FF0000"/>
                </a:solidFill>
                <a:latin typeface="Zapf Dingbats"/>
                <a:ea typeface="Zapf Dingbats"/>
                <a:cs typeface="Zapf Dingbats"/>
              </a:rPr>
              <a:t>✔ </a:t>
            </a:r>
            <a:r>
              <a:rPr lang="en-US" sz="2800" dirty="0" smtClean="0">
                <a:solidFill>
                  <a:srgbClr val="FF0000"/>
                </a:solidFill>
              </a:rPr>
              <a:t>(Miller 1953) </a:t>
            </a:r>
          </a:p>
          <a:p>
            <a:r>
              <a:rPr lang="en-US" sz="2800" dirty="0" smtClean="0"/>
              <a:t>Linking of amino acids (complex structures) </a:t>
            </a:r>
            <a:r>
              <a:rPr lang="en-US" sz="2800" dirty="0" smtClean="0">
                <a:solidFill>
                  <a:srgbClr val="FF0000"/>
                </a:solidFill>
                <a:latin typeface="Zapf Dingbats"/>
                <a:ea typeface="Zapf Dingbats"/>
                <a:cs typeface="Zapf Dingbats"/>
              </a:rPr>
              <a:t>✔ </a:t>
            </a:r>
            <a:r>
              <a:rPr lang="en-US" sz="2800" dirty="0" smtClean="0">
                <a:solidFill>
                  <a:srgbClr val="FF0000"/>
                </a:solidFill>
              </a:rPr>
              <a:t>(Fox and Harada 1958)</a:t>
            </a:r>
            <a:r>
              <a:rPr lang="en-US" sz="2800" dirty="0" smtClean="0"/>
              <a:t> </a:t>
            </a:r>
          </a:p>
          <a:p>
            <a:r>
              <a:rPr lang="en-US" sz="2800" dirty="0" smtClean="0"/>
              <a:t>Plasma membrane (cells) </a:t>
            </a:r>
          </a:p>
          <a:p>
            <a:pPr lvl="1">
              <a:buNone/>
            </a:pPr>
            <a:r>
              <a:rPr lang="en-US" sz="2400" dirty="0" smtClean="0">
                <a:solidFill>
                  <a:srgbClr val="FF0000"/>
                </a:solidFill>
                <a:latin typeface="Zapf Dingbats"/>
                <a:ea typeface="Zapf Dingbats"/>
                <a:cs typeface="Zapf Dingbats"/>
              </a:rPr>
              <a:t>✔ </a:t>
            </a:r>
            <a:r>
              <a:rPr lang="en-US" sz="2400" dirty="0" smtClean="0">
                <a:solidFill>
                  <a:srgbClr val="FF0000"/>
                </a:solidFill>
              </a:rPr>
              <a:t>(</a:t>
            </a:r>
            <a:r>
              <a:rPr lang="en-US" sz="2400" dirty="0" err="1" smtClean="0">
                <a:solidFill>
                  <a:srgbClr val="FF0000"/>
                </a:solidFill>
              </a:rPr>
              <a:t>Dworkin</a:t>
            </a:r>
            <a:r>
              <a:rPr lang="en-US" sz="2400" dirty="0" smtClean="0">
                <a:solidFill>
                  <a:srgbClr val="FF0000"/>
                </a:solidFill>
              </a:rPr>
              <a:t> et al. 2001) </a:t>
            </a:r>
          </a:p>
          <a:p>
            <a:r>
              <a:rPr lang="en-US" sz="2800" dirty="0" smtClean="0"/>
              <a:t>Self-replicating (reproduction)</a:t>
            </a:r>
          </a:p>
          <a:p>
            <a:pPr lvl="1"/>
            <a:r>
              <a:rPr lang="en-US" dirty="0" smtClean="0"/>
              <a:t>Need proteins </a:t>
            </a:r>
            <a:r>
              <a:rPr lang="en-US" i="1" dirty="0" smtClean="0"/>
              <a:t>and </a:t>
            </a:r>
            <a:r>
              <a:rPr lang="en-US" dirty="0" smtClean="0"/>
              <a:t>DNA</a:t>
            </a:r>
          </a:p>
          <a:p>
            <a:pPr lvl="1"/>
            <a:r>
              <a:rPr lang="en-US" dirty="0" smtClean="0"/>
              <a:t>Or a self-replicating structural molecule (RNA world)</a:t>
            </a:r>
          </a:p>
          <a:p>
            <a:pPr lvl="1"/>
            <a:endParaRPr lang="en-US" dirty="0" smtClean="0"/>
          </a:p>
          <a:p>
            <a:endParaRPr lang="en-US" sz="28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Formation of organic compounds</a:t>
            </a:r>
            <a:endParaRPr lang="en-US" dirty="0"/>
          </a:p>
        </p:txBody>
      </p:sp>
      <p:sp>
        <p:nvSpPr>
          <p:cNvPr id="3" name="Content Placeholder 2"/>
          <p:cNvSpPr>
            <a:spLocks noGrp="1"/>
          </p:cNvSpPr>
          <p:nvPr>
            <p:ph idx="1"/>
          </p:nvPr>
        </p:nvSpPr>
        <p:spPr>
          <a:xfrm>
            <a:off x="304800" y="1676400"/>
            <a:ext cx="8458200" cy="4525963"/>
          </a:xfrm>
        </p:spPr>
        <p:txBody>
          <a:bodyPr/>
          <a:lstStyle/>
          <a:p>
            <a:r>
              <a:rPr lang="en-US" dirty="0" smtClean="0"/>
              <a:t>Simple amino and nucleic acids form naturally through non-life chemical reactions</a:t>
            </a:r>
          </a:p>
          <a:p>
            <a:pPr lvl="1"/>
            <a:r>
              <a:rPr lang="en-US" b="1" dirty="0" smtClean="0">
                <a:solidFill>
                  <a:srgbClr val="FF0000"/>
                </a:solidFill>
              </a:rPr>
              <a:t>Miller-Urey Experiment</a:t>
            </a:r>
            <a:endParaRPr lang="en-US" b="1" dirty="0">
              <a:solidFill>
                <a:srgbClr val="FF0000"/>
              </a:solidFill>
            </a:endParaRPr>
          </a:p>
        </p:txBody>
      </p:sp>
      <p:pic>
        <p:nvPicPr>
          <p:cNvPr id="66562" name="Picture 2" descr="http://3.bp.blogspot.com/_gbSCRvRcziw/Ss9MK1Z20mI/AAAAAAAAAMs/Y1wlxeLtWCg/s320/Miller-Urey_experiment.jpg"/>
          <p:cNvPicPr>
            <a:picLocks noChangeAspect="1" noChangeArrowheads="1"/>
          </p:cNvPicPr>
          <p:nvPr/>
        </p:nvPicPr>
        <p:blipFill>
          <a:blip r:embed="rId2" cstate="screen"/>
          <a:srcRect/>
          <a:stretch>
            <a:fillRect/>
          </a:stretch>
        </p:blipFill>
        <p:spPr bwMode="auto">
          <a:xfrm>
            <a:off x="5257800" y="3124200"/>
            <a:ext cx="3702604" cy="3448050"/>
          </a:xfrm>
          <a:prstGeom prst="rect">
            <a:avLst/>
          </a:prstGeom>
          <a:noFill/>
        </p:spPr>
      </p:pic>
      <p:pic>
        <p:nvPicPr>
          <p:cNvPr id="66564" name="Picture 4" descr="The Chaitén volcano erupted for the first time in 9000 years in May (Image: www.inglaner.com/volcan_chaiten.htm)"/>
          <p:cNvPicPr>
            <a:picLocks noChangeAspect="1" noChangeArrowheads="1"/>
          </p:cNvPicPr>
          <p:nvPr/>
        </p:nvPicPr>
        <p:blipFill>
          <a:blip r:embed="rId3" cstate="screen"/>
          <a:srcRect/>
          <a:stretch>
            <a:fillRect/>
          </a:stretch>
        </p:blipFill>
        <p:spPr bwMode="auto">
          <a:xfrm>
            <a:off x="1371600" y="4267200"/>
            <a:ext cx="2857500" cy="218122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944562"/>
          </a:xfrm>
        </p:spPr>
        <p:txBody>
          <a:bodyPr/>
          <a:lstStyle/>
          <a:p>
            <a:pPr algn="l"/>
            <a:r>
              <a:rPr lang="en-US" dirty="0" smtClean="0"/>
              <a:t>Replication</a:t>
            </a:r>
            <a:endParaRPr lang="en-US" dirty="0"/>
          </a:p>
        </p:txBody>
      </p:sp>
      <p:sp>
        <p:nvSpPr>
          <p:cNvPr id="3" name="Content Placeholder 2"/>
          <p:cNvSpPr>
            <a:spLocks noGrp="1"/>
          </p:cNvSpPr>
          <p:nvPr>
            <p:ph idx="1"/>
          </p:nvPr>
        </p:nvSpPr>
        <p:spPr>
          <a:xfrm>
            <a:off x="152400" y="1143000"/>
            <a:ext cx="6477000" cy="4525963"/>
          </a:xfrm>
        </p:spPr>
        <p:txBody>
          <a:bodyPr/>
          <a:lstStyle/>
          <a:p>
            <a:pPr>
              <a:buClr>
                <a:srgbClr val="FF0000"/>
              </a:buClr>
              <a:buNone/>
            </a:pPr>
            <a:r>
              <a:rPr lang="en-US" dirty="0" smtClean="0">
                <a:solidFill>
                  <a:srgbClr val="FF0000"/>
                </a:solidFill>
              </a:rPr>
              <a:t>"RNA world" hypothesis</a:t>
            </a:r>
          </a:p>
          <a:p>
            <a:pPr lvl="1">
              <a:buClr>
                <a:schemeClr val="tx1"/>
              </a:buClr>
            </a:pPr>
            <a:r>
              <a:rPr lang="en-US" dirty="0" smtClean="0"/>
              <a:t>RNA is both catalytic and (potentially) self replicating</a:t>
            </a:r>
          </a:p>
          <a:p>
            <a:pPr lvl="1"/>
            <a:r>
              <a:rPr lang="en-US" dirty="0" smtClean="0"/>
              <a:t>Catalytic and can transmit information for future catalytic reactions</a:t>
            </a:r>
          </a:p>
          <a:p>
            <a:pPr lvl="1"/>
            <a:r>
              <a:rPr lang="en-US" dirty="0" smtClean="0"/>
              <a:t>DNA </a:t>
            </a:r>
            <a:r>
              <a:rPr lang="en-US" i="1" dirty="0" smtClean="0"/>
              <a:t>later</a:t>
            </a:r>
            <a:r>
              <a:rPr lang="en-US" dirty="0" smtClean="0"/>
              <a:t> used for transmission of information</a:t>
            </a:r>
          </a:p>
          <a:p>
            <a:pPr lvl="1"/>
            <a:r>
              <a:rPr lang="en-US" dirty="0" smtClean="0"/>
              <a:t>Enzymes </a:t>
            </a:r>
            <a:r>
              <a:rPr lang="en-US" i="1" dirty="0" smtClean="0"/>
              <a:t>later</a:t>
            </a:r>
            <a:r>
              <a:rPr lang="en-US" dirty="0" smtClean="0"/>
              <a:t> used for catalysis</a:t>
            </a:r>
            <a:endParaRPr lang="en-US" dirty="0"/>
          </a:p>
        </p:txBody>
      </p:sp>
      <p:pic>
        <p:nvPicPr>
          <p:cNvPr id="62466" name="Picture 2" descr="RNA World graphic"/>
          <p:cNvPicPr>
            <a:picLocks noChangeAspect="1" noChangeArrowheads="1"/>
          </p:cNvPicPr>
          <p:nvPr/>
        </p:nvPicPr>
        <p:blipFill>
          <a:blip r:embed="rId2" cstate="screen"/>
          <a:srcRect/>
          <a:stretch>
            <a:fillRect/>
          </a:stretch>
        </p:blipFill>
        <p:spPr bwMode="auto">
          <a:xfrm>
            <a:off x="6400800" y="4815604"/>
            <a:ext cx="2623841" cy="1889996"/>
          </a:xfrm>
          <a:prstGeom prst="rect">
            <a:avLst/>
          </a:prstGeom>
          <a:noFill/>
        </p:spPr>
      </p:pic>
      <p:pic>
        <p:nvPicPr>
          <p:cNvPr id="62468" name="Picture 4" descr="http://darkwing.uoregon.edu/~bsl/astronomy/Restricted_Images/RNA_world.jpg"/>
          <p:cNvPicPr>
            <a:picLocks noChangeAspect="1" noChangeArrowheads="1"/>
          </p:cNvPicPr>
          <p:nvPr/>
        </p:nvPicPr>
        <p:blipFill>
          <a:blip r:embed="rId3" cstate="screen"/>
          <a:srcRect/>
          <a:stretch>
            <a:fillRect/>
          </a:stretch>
        </p:blipFill>
        <p:spPr bwMode="auto">
          <a:xfrm>
            <a:off x="6965149" y="152400"/>
            <a:ext cx="2059492" cy="4495800"/>
          </a:xfrm>
          <a:prstGeom prst="rect">
            <a:avLst/>
          </a:prstGeom>
          <a:noFill/>
        </p:spPr>
      </p:pic>
      <p:pic>
        <p:nvPicPr>
          <p:cNvPr id="6" name="Picture 4"/>
          <p:cNvPicPr>
            <a:picLocks noChangeAspect="1" noChangeArrowheads="1"/>
          </p:cNvPicPr>
          <p:nvPr/>
        </p:nvPicPr>
        <p:blipFill>
          <a:blip r:embed="rId4" cstate="screen"/>
          <a:srcRect/>
          <a:stretch>
            <a:fillRect/>
          </a:stretch>
        </p:blipFill>
        <p:spPr bwMode="auto">
          <a:xfrm>
            <a:off x="4572000" y="5715000"/>
            <a:ext cx="1752600" cy="103509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dirty="0" smtClean="0"/>
              <a:t>First "life": </a:t>
            </a:r>
            <a:r>
              <a:rPr lang="en-US" dirty="0" err="1" smtClean="0"/>
              <a:t>Protobionts</a:t>
            </a:r>
            <a:endParaRPr lang="en-US" dirty="0"/>
          </a:p>
        </p:txBody>
      </p:sp>
      <p:sp>
        <p:nvSpPr>
          <p:cNvPr id="3" name="Content Placeholder 2"/>
          <p:cNvSpPr>
            <a:spLocks noGrp="1"/>
          </p:cNvSpPr>
          <p:nvPr>
            <p:ph idx="1"/>
          </p:nvPr>
        </p:nvSpPr>
        <p:spPr>
          <a:xfrm>
            <a:off x="381000" y="1066800"/>
            <a:ext cx="8229600" cy="4373563"/>
          </a:xfrm>
        </p:spPr>
        <p:txBody>
          <a:bodyPr/>
          <a:lstStyle/>
          <a:p>
            <a:r>
              <a:rPr lang="en-US" sz="2400" b="1" dirty="0" err="1" smtClean="0">
                <a:solidFill>
                  <a:srgbClr val="FF0000"/>
                </a:solidFill>
              </a:rPr>
              <a:t>Protobiont</a:t>
            </a:r>
            <a:r>
              <a:rPr lang="en-US" sz="2400" dirty="0" smtClean="0">
                <a:solidFill>
                  <a:srgbClr val="FF0000"/>
                </a:solidFill>
              </a:rPr>
              <a:t> </a:t>
            </a:r>
            <a:r>
              <a:rPr lang="en-US" sz="2400" dirty="0" smtClean="0"/>
              <a:t>– aggregations of </a:t>
            </a:r>
            <a:r>
              <a:rPr lang="en-US" sz="2400" dirty="0" err="1" smtClean="0"/>
              <a:t>abiotically</a:t>
            </a:r>
            <a:r>
              <a:rPr lang="en-US" sz="2400" dirty="0" smtClean="0"/>
              <a:t> produced organic compounds in a lipid </a:t>
            </a:r>
            <a:r>
              <a:rPr lang="en-US" sz="2400" dirty="0" err="1" smtClean="0"/>
              <a:t>bilayer</a:t>
            </a:r>
            <a:endParaRPr lang="en-US" sz="2400" dirty="0" smtClean="0"/>
          </a:p>
          <a:p>
            <a:pPr lvl="1"/>
            <a:r>
              <a:rPr lang="en-US" sz="2000" dirty="0" smtClean="0"/>
              <a:t>Different internal chemical environment from surroundings (homeostasis)</a:t>
            </a:r>
          </a:p>
          <a:p>
            <a:pPr lvl="1"/>
            <a:r>
              <a:rPr lang="en-US" sz="2000" dirty="0" smtClean="0"/>
              <a:t>Simple reproduction (e.g. fission), simple metabolism (e.g. simple biochemical cycles)</a:t>
            </a:r>
          </a:p>
          <a:p>
            <a:pPr lvl="1"/>
            <a:r>
              <a:rPr lang="en-US" sz="2000" dirty="0" smtClean="0"/>
              <a:t>Competition</a:t>
            </a:r>
          </a:p>
          <a:p>
            <a:r>
              <a:rPr lang="en-US" sz="2400" dirty="0" smtClean="0"/>
              <a:t>May have led to first single-celled organisms</a:t>
            </a:r>
            <a:endParaRPr lang="en-US" sz="2400" dirty="0"/>
          </a:p>
        </p:txBody>
      </p:sp>
      <p:pic>
        <p:nvPicPr>
          <p:cNvPr id="5" name="Picture 2"/>
          <p:cNvPicPr>
            <a:picLocks noChangeAspect="1" noChangeArrowheads="1"/>
          </p:cNvPicPr>
          <p:nvPr/>
        </p:nvPicPr>
        <p:blipFill>
          <a:blip r:embed="rId2" cstate="screen"/>
          <a:srcRect/>
          <a:stretch>
            <a:fillRect/>
          </a:stretch>
        </p:blipFill>
        <p:spPr bwMode="auto">
          <a:xfrm>
            <a:off x="4191000" y="4114800"/>
            <a:ext cx="4270810" cy="2362200"/>
          </a:xfrm>
          <a:prstGeom prst="rect">
            <a:avLst/>
          </a:prstGeom>
          <a:noFill/>
          <a:ln w="9525">
            <a:noFill/>
            <a:miter lim="800000"/>
            <a:headEnd/>
            <a:tailEnd/>
          </a:ln>
          <a:effectLst/>
        </p:spPr>
      </p:pic>
      <p:pic>
        <p:nvPicPr>
          <p:cNvPr id="6" name="Picture 3"/>
          <p:cNvPicPr>
            <a:picLocks noChangeAspect="1" noChangeArrowheads="1"/>
          </p:cNvPicPr>
          <p:nvPr/>
        </p:nvPicPr>
        <p:blipFill>
          <a:blip r:embed="rId3" cstate="screen"/>
          <a:srcRect/>
          <a:stretch>
            <a:fillRect/>
          </a:stretch>
        </p:blipFill>
        <p:spPr bwMode="auto">
          <a:xfrm>
            <a:off x="628302" y="4114800"/>
            <a:ext cx="3347634" cy="24384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pPr algn="l"/>
            <a:r>
              <a:rPr lang="en-US" dirty="0" err="1" smtClean="0"/>
              <a:t>Stromatolites</a:t>
            </a:r>
            <a:endParaRPr lang="en-US" dirty="0"/>
          </a:p>
        </p:txBody>
      </p:sp>
      <p:sp>
        <p:nvSpPr>
          <p:cNvPr id="3" name="Content Placeholder 2"/>
          <p:cNvSpPr>
            <a:spLocks noGrp="1"/>
          </p:cNvSpPr>
          <p:nvPr>
            <p:ph idx="1"/>
          </p:nvPr>
        </p:nvSpPr>
        <p:spPr>
          <a:xfrm>
            <a:off x="152400" y="1219200"/>
            <a:ext cx="6248400" cy="3459163"/>
          </a:xfrm>
        </p:spPr>
        <p:txBody>
          <a:bodyPr/>
          <a:lstStyle/>
          <a:p>
            <a:r>
              <a:rPr lang="en-US" dirty="0" smtClean="0"/>
              <a:t>First </a:t>
            </a:r>
            <a:r>
              <a:rPr lang="en-US" i="1" dirty="0" smtClean="0">
                <a:solidFill>
                  <a:srgbClr val="FF0000"/>
                </a:solidFill>
              </a:rPr>
              <a:t>known</a:t>
            </a:r>
            <a:r>
              <a:rPr lang="en-US" dirty="0" smtClean="0">
                <a:solidFill>
                  <a:srgbClr val="FF0000"/>
                </a:solidFill>
              </a:rPr>
              <a:t> </a:t>
            </a:r>
            <a:r>
              <a:rPr lang="en-US" dirty="0" smtClean="0"/>
              <a:t>living things (from fossils)</a:t>
            </a:r>
          </a:p>
          <a:p>
            <a:pPr lvl="1"/>
            <a:r>
              <a:rPr lang="en-US" b="1" u="sng" dirty="0" err="1" smtClean="0">
                <a:solidFill>
                  <a:srgbClr val="FF0000"/>
                </a:solidFill>
              </a:rPr>
              <a:t>Stromatolites</a:t>
            </a:r>
            <a:r>
              <a:rPr lang="en-US" dirty="0" smtClean="0">
                <a:solidFill>
                  <a:srgbClr val="FF0000"/>
                </a:solidFill>
              </a:rPr>
              <a:t> – </a:t>
            </a:r>
            <a:r>
              <a:rPr lang="en-US" b="1" u="sng" dirty="0" smtClean="0">
                <a:solidFill>
                  <a:srgbClr val="FF0000"/>
                </a:solidFill>
              </a:rPr>
              <a:t>2800-3500 </a:t>
            </a:r>
            <a:r>
              <a:rPr lang="en-US" b="1" u="sng" dirty="0" err="1" smtClean="0">
                <a:solidFill>
                  <a:srgbClr val="FF0000"/>
                </a:solidFill>
              </a:rPr>
              <a:t>Mya</a:t>
            </a:r>
            <a:endParaRPr lang="en-US" b="1" u="sng" dirty="0" smtClean="0">
              <a:solidFill>
                <a:srgbClr val="FF0000"/>
              </a:solidFill>
            </a:endParaRPr>
          </a:p>
          <a:p>
            <a:pPr lvl="2"/>
            <a:r>
              <a:rPr lang="en-US" dirty="0" smtClean="0"/>
              <a:t>Films of </a:t>
            </a:r>
            <a:r>
              <a:rPr lang="en-US" i="1" dirty="0" err="1" smtClean="0">
                <a:solidFill>
                  <a:srgbClr val="FF0000"/>
                </a:solidFill>
              </a:rPr>
              <a:t>cyanobacteria</a:t>
            </a:r>
            <a:r>
              <a:rPr lang="en-US" dirty="0" smtClean="0">
                <a:solidFill>
                  <a:srgbClr val="FF0000"/>
                </a:solidFill>
              </a:rPr>
              <a:t> </a:t>
            </a:r>
            <a:r>
              <a:rPr lang="en-US" dirty="0" smtClean="0"/>
              <a:t>that trap sediment</a:t>
            </a:r>
          </a:p>
          <a:p>
            <a:endParaRPr lang="en-US" dirty="0"/>
          </a:p>
        </p:txBody>
      </p:sp>
      <p:pic>
        <p:nvPicPr>
          <p:cNvPr id="1026" name="Picture 2"/>
          <p:cNvPicPr>
            <a:picLocks noChangeAspect="1" noChangeArrowheads="1"/>
          </p:cNvPicPr>
          <p:nvPr/>
        </p:nvPicPr>
        <p:blipFill>
          <a:blip r:embed="rId3" cstate="screen"/>
          <a:srcRect/>
          <a:stretch>
            <a:fillRect/>
          </a:stretch>
        </p:blipFill>
        <p:spPr bwMode="auto">
          <a:xfrm>
            <a:off x="101600" y="4038600"/>
            <a:ext cx="3556000" cy="2667000"/>
          </a:xfrm>
          <a:prstGeom prst="rect">
            <a:avLst/>
          </a:prstGeom>
          <a:noFill/>
          <a:ln w="9525">
            <a:noFill/>
            <a:miter lim="800000"/>
            <a:headEnd/>
            <a:tailEnd/>
          </a:ln>
          <a:effectLst/>
        </p:spPr>
      </p:pic>
      <p:pic>
        <p:nvPicPr>
          <p:cNvPr id="1027" name="Picture 3"/>
          <p:cNvPicPr>
            <a:picLocks noChangeAspect="1" noChangeArrowheads="1"/>
          </p:cNvPicPr>
          <p:nvPr/>
        </p:nvPicPr>
        <p:blipFill>
          <a:blip r:embed="rId4" cstate="screen"/>
          <a:srcRect/>
          <a:stretch>
            <a:fillRect/>
          </a:stretch>
        </p:blipFill>
        <p:spPr bwMode="auto">
          <a:xfrm>
            <a:off x="3825967" y="4495800"/>
            <a:ext cx="2939867" cy="22098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5" cstate="screen"/>
          <a:srcRect/>
          <a:stretch>
            <a:fillRect/>
          </a:stretch>
        </p:blipFill>
        <p:spPr bwMode="auto">
          <a:xfrm>
            <a:off x="6934200" y="3352800"/>
            <a:ext cx="2130552" cy="1597914"/>
          </a:xfrm>
          <a:prstGeom prst="rect">
            <a:avLst/>
          </a:prstGeom>
          <a:noFill/>
          <a:ln w="9525">
            <a:noFill/>
            <a:miter lim="800000"/>
            <a:headEnd/>
            <a:tailEnd/>
          </a:ln>
          <a:effectLst/>
        </p:spPr>
      </p:pic>
      <p:pic>
        <p:nvPicPr>
          <p:cNvPr id="1029" name="Picture 5"/>
          <p:cNvPicPr>
            <a:picLocks noChangeAspect="1" noChangeArrowheads="1"/>
          </p:cNvPicPr>
          <p:nvPr/>
        </p:nvPicPr>
        <p:blipFill>
          <a:blip r:embed="rId6" cstate="screen"/>
          <a:srcRect/>
          <a:stretch>
            <a:fillRect/>
          </a:stretch>
        </p:blipFill>
        <p:spPr bwMode="auto">
          <a:xfrm>
            <a:off x="6934200" y="5105400"/>
            <a:ext cx="2133600" cy="1600200"/>
          </a:xfrm>
          <a:prstGeom prst="rect">
            <a:avLst/>
          </a:prstGeom>
          <a:noFill/>
          <a:ln w="9525">
            <a:noFill/>
            <a:miter lim="800000"/>
            <a:headEnd/>
            <a:tailEnd/>
          </a:ln>
          <a:effectLst/>
        </p:spPr>
      </p:pic>
      <p:pic>
        <p:nvPicPr>
          <p:cNvPr id="8" name="Picture 7" descr="GeoColumn.jpg"/>
          <p:cNvPicPr>
            <a:picLocks noChangeAspect="1"/>
          </p:cNvPicPr>
          <p:nvPr/>
        </p:nvPicPr>
        <p:blipFill>
          <a:blip r:embed="rId7" cstate="screen"/>
          <a:stretch>
            <a:fillRect/>
          </a:stretch>
        </p:blipFill>
        <p:spPr>
          <a:xfrm>
            <a:off x="6793474" y="350520"/>
            <a:ext cx="2274326" cy="2164080"/>
          </a:xfrm>
          <a:prstGeom prst="rect">
            <a:avLst/>
          </a:prstGeom>
        </p:spPr>
      </p:pic>
      <p:sp>
        <p:nvSpPr>
          <p:cNvPr id="9" name="Right Arrow 8"/>
          <p:cNvSpPr/>
          <p:nvPr/>
        </p:nvSpPr>
        <p:spPr>
          <a:xfrm>
            <a:off x="6260074" y="1828800"/>
            <a:ext cx="597407" cy="228600"/>
          </a:xfrm>
          <a:prstGeom prst="rightArrow">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FFFF00"/>
                </a:solidFill>
              </a:ln>
              <a:solidFill>
                <a:srgbClr val="FF0000"/>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8438"/>
            <a:ext cx="8229600" cy="868362"/>
          </a:xfrm>
        </p:spPr>
        <p:txBody>
          <a:bodyPr/>
          <a:lstStyle/>
          <a:p>
            <a:pPr algn="l"/>
            <a:r>
              <a:rPr lang="en-US" sz="4000" dirty="0" smtClean="0"/>
              <a:t>2. Photosynthesis</a:t>
            </a:r>
            <a:endParaRPr lang="en-US" sz="4000" dirty="0"/>
          </a:p>
        </p:txBody>
      </p:sp>
      <p:sp>
        <p:nvSpPr>
          <p:cNvPr id="3" name="Content Placeholder 2"/>
          <p:cNvSpPr>
            <a:spLocks noGrp="1"/>
          </p:cNvSpPr>
          <p:nvPr>
            <p:ph idx="1"/>
          </p:nvPr>
        </p:nvSpPr>
        <p:spPr>
          <a:xfrm>
            <a:off x="381000" y="1524000"/>
            <a:ext cx="8229600" cy="4221163"/>
          </a:xfrm>
        </p:spPr>
        <p:txBody>
          <a:bodyPr/>
          <a:lstStyle/>
          <a:p>
            <a:r>
              <a:rPr lang="en-US" sz="2800" b="1" u="sng" dirty="0" smtClean="0">
                <a:solidFill>
                  <a:srgbClr val="FF0000"/>
                </a:solidFill>
              </a:rPr>
              <a:t>~2800 </a:t>
            </a:r>
            <a:r>
              <a:rPr lang="en-US" sz="2800" b="1" u="sng" dirty="0" err="1" smtClean="0">
                <a:solidFill>
                  <a:srgbClr val="FF0000"/>
                </a:solidFill>
              </a:rPr>
              <a:t>Mya</a:t>
            </a:r>
            <a:endParaRPr lang="en-US" sz="2800" b="1" u="sng" dirty="0" smtClean="0">
              <a:solidFill>
                <a:srgbClr val="FF0000"/>
              </a:solidFill>
            </a:endParaRPr>
          </a:p>
          <a:p>
            <a:r>
              <a:rPr lang="en-US" sz="2800" dirty="0" err="1" smtClean="0"/>
              <a:t>Cyanobacteria</a:t>
            </a:r>
            <a:endParaRPr lang="en-US" sz="2800" dirty="0" smtClean="0"/>
          </a:p>
          <a:p>
            <a:r>
              <a:rPr lang="en-US" sz="2800" dirty="0" smtClean="0"/>
              <a:t>H</a:t>
            </a:r>
            <a:r>
              <a:rPr lang="en-US" sz="2800" baseline="-25000" dirty="0" smtClean="0"/>
              <a:t>2</a:t>
            </a:r>
            <a:r>
              <a:rPr lang="en-US" sz="2800" dirty="0" smtClean="0"/>
              <a:t>O as a source of electrons</a:t>
            </a:r>
          </a:p>
          <a:p>
            <a:r>
              <a:rPr lang="en-US" sz="2800" dirty="0" smtClean="0"/>
              <a:t>Release of O</a:t>
            </a:r>
            <a:r>
              <a:rPr lang="en-US" sz="2800" baseline="-25000" dirty="0" smtClean="0"/>
              <a:t>2</a:t>
            </a:r>
            <a:r>
              <a:rPr lang="en-US" sz="2800" dirty="0" smtClean="0"/>
              <a:t> into atmosphere, </a:t>
            </a:r>
            <a:r>
              <a:rPr lang="en-US" sz="2800" i="1" dirty="0" smtClean="0"/>
              <a:t>first</a:t>
            </a:r>
            <a:r>
              <a:rPr lang="en-US" sz="2800" dirty="0" smtClean="0"/>
              <a:t> O</a:t>
            </a:r>
            <a:r>
              <a:rPr lang="en-US" sz="2800" baseline="-25000" dirty="0" smtClean="0"/>
              <a:t>2</a:t>
            </a:r>
          </a:p>
          <a:p>
            <a:pPr lvl="1"/>
            <a:r>
              <a:rPr lang="en-US" sz="2400" dirty="0" smtClean="0"/>
              <a:t>Oxygen is toxic to </a:t>
            </a:r>
            <a:r>
              <a:rPr lang="en-US" sz="2400" i="1" dirty="0" smtClean="0">
                <a:solidFill>
                  <a:srgbClr val="FF0000"/>
                </a:solidFill>
              </a:rPr>
              <a:t>anaerobic</a:t>
            </a:r>
            <a:r>
              <a:rPr lang="en-US" sz="2400" dirty="0" smtClean="0">
                <a:solidFill>
                  <a:srgbClr val="FF0000"/>
                </a:solidFill>
              </a:rPr>
              <a:t> </a:t>
            </a:r>
            <a:r>
              <a:rPr lang="en-US" sz="2400" dirty="0" smtClean="0"/>
              <a:t>organisms</a:t>
            </a:r>
          </a:p>
          <a:p>
            <a:pPr lvl="1">
              <a:buClr>
                <a:schemeClr val="tx1"/>
              </a:buClr>
            </a:pPr>
            <a:r>
              <a:rPr lang="en-US" sz="2400" dirty="0" smtClean="0"/>
              <a:t>Led to the </a:t>
            </a:r>
            <a:r>
              <a:rPr lang="en-US" sz="2400" i="1" dirty="0" smtClean="0">
                <a:solidFill>
                  <a:schemeClr val="tx2"/>
                </a:solidFill>
              </a:rPr>
              <a:t>"Oxygen Catastrophe" or "Great Oxygen Event" </a:t>
            </a:r>
            <a:r>
              <a:rPr lang="en-US" sz="2400" dirty="0" smtClean="0">
                <a:solidFill>
                  <a:schemeClr val="tx2"/>
                </a:solidFill>
              </a:rPr>
              <a:t>2400 </a:t>
            </a:r>
            <a:r>
              <a:rPr lang="en-US" sz="2400" dirty="0" err="1" smtClean="0">
                <a:solidFill>
                  <a:schemeClr val="tx2"/>
                </a:solidFill>
              </a:rPr>
              <a:t>Mya</a:t>
            </a:r>
            <a:endParaRPr lang="en-US" sz="2400" dirty="0" smtClean="0">
              <a:solidFill>
                <a:schemeClr val="tx2"/>
              </a:solidFill>
            </a:endParaRPr>
          </a:p>
          <a:p>
            <a:endParaRPr lang="en-US" sz="2800" dirty="0"/>
          </a:p>
        </p:txBody>
      </p:sp>
      <p:grpSp>
        <p:nvGrpSpPr>
          <p:cNvPr id="6" name="Group 6"/>
          <p:cNvGrpSpPr/>
          <p:nvPr/>
        </p:nvGrpSpPr>
        <p:grpSpPr>
          <a:xfrm>
            <a:off x="5334000" y="228600"/>
            <a:ext cx="3375816" cy="2590800"/>
            <a:chOff x="6248400" y="4617720"/>
            <a:chExt cx="2807726" cy="2164080"/>
          </a:xfrm>
        </p:grpSpPr>
        <p:pic>
          <p:nvPicPr>
            <p:cNvPr id="4" name="Picture 3" descr="GeoColumn.jpg"/>
            <p:cNvPicPr>
              <a:picLocks noChangeAspect="1"/>
            </p:cNvPicPr>
            <p:nvPr/>
          </p:nvPicPr>
          <p:blipFill>
            <a:blip r:embed="rId3" cstate="screen"/>
            <a:stretch>
              <a:fillRect/>
            </a:stretch>
          </p:blipFill>
          <p:spPr>
            <a:xfrm>
              <a:off x="6781800" y="4617720"/>
              <a:ext cx="2274326" cy="2164080"/>
            </a:xfrm>
            <a:prstGeom prst="rect">
              <a:avLst/>
            </a:prstGeom>
          </p:spPr>
        </p:pic>
        <p:sp>
          <p:nvSpPr>
            <p:cNvPr id="5" name="Right Arrow 4"/>
            <p:cNvSpPr/>
            <p:nvPr/>
          </p:nvSpPr>
          <p:spPr>
            <a:xfrm>
              <a:off x="6248400" y="5699760"/>
              <a:ext cx="597407" cy="228600"/>
            </a:xfrm>
            <a:prstGeom prst="rightArrow">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grpSp>
      <p:pic>
        <p:nvPicPr>
          <p:cNvPr id="3074" name="Picture 2"/>
          <p:cNvPicPr>
            <a:picLocks noChangeAspect="1" noChangeArrowheads="1"/>
          </p:cNvPicPr>
          <p:nvPr/>
        </p:nvPicPr>
        <p:blipFill>
          <a:blip r:embed="rId4" cstate="screen"/>
          <a:srcRect/>
          <a:stretch>
            <a:fillRect/>
          </a:stretch>
        </p:blipFill>
        <p:spPr bwMode="auto">
          <a:xfrm>
            <a:off x="4671670" y="4495800"/>
            <a:ext cx="3634130" cy="230445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229600" cy="944562"/>
          </a:xfrm>
        </p:spPr>
        <p:txBody>
          <a:bodyPr/>
          <a:lstStyle/>
          <a:p>
            <a:pPr algn="l"/>
            <a:r>
              <a:rPr lang="en-US" sz="3600" dirty="0" smtClean="0"/>
              <a:t>3. Origin of complex cells</a:t>
            </a:r>
            <a:br>
              <a:rPr lang="en-US" sz="3600" dirty="0" smtClean="0"/>
            </a:br>
            <a:r>
              <a:rPr lang="en-US" dirty="0" smtClean="0"/>
              <a:t>(eukaryotes)</a:t>
            </a:r>
            <a:endParaRPr lang="en-US" sz="3600" dirty="0"/>
          </a:p>
        </p:txBody>
      </p:sp>
      <p:sp>
        <p:nvSpPr>
          <p:cNvPr id="3" name="Content Placeholder 2"/>
          <p:cNvSpPr>
            <a:spLocks noGrp="1"/>
          </p:cNvSpPr>
          <p:nvPr>
            <p:ph idx="1"/>
          </p:nvPr>
        </p:nvSpPr>
        <p:spPr>
          <a:xfrm>
            <a:off x="228600" y="1828800"/>
            <a:ext cx="8229600" cy="3992563"/>
          </a:xfrm>
        </p:spPr>
        <p:txBody>
          <a:bodyPr/>
          <a:lstStyle/>
          <a:p>
            <a:pPr>
              <a:spcBef>
                <a:spcPts val="0"/>
              </a:spcBef>
            </a:pPr>
            <a:r>
              <a:rPr lang="en-US" sz="2800" b="1" u="sng" dirty="0" smtClean="0">
                <a:solidFill>
                  <a:srgbClr val="FF0000"/>
                </a:solidFill>
              </a:rPr>
              <a:t>~2100 </a:t>
            </a:r>
            <a:r>
              <a:rPr lang="en-US" sz="2800" b="1" u="sng" dirty="0" err="1" smtClean="0">
                <a:solidFill>
                  <a:srgbClr val="FF0000"/>
                </a:solidFill>
              </a:rPr>
              <a:t>Mya</a:t>
            </a:r>
            <a:r>
              <a:rPr lang="en-US" sz="2800" b="1" u="sng" dirty="0" smtClean="0">
                <a:solidFill>
                  <a:srgbClr val="FF0000"/>
                </a:solidFill>
              </a:rPr>
              <a:t> </a:t>
            </a:r>
            <a:r>
              <a:rPr lang="en-US" sz="2800" dirty="0" smtClean="0"/>
              <a:t>– </a:t>
            </a:r>
            <a:r>
              <a:rPr lang="en-US" sz="2800" i="1" dirty="0" smtClean="0">
                <a:solidFill>
                  <a:srgbClr val="FF0000"/>
                </a:solidFill>
              </a:rPr>
              <a:t>Eukaryotes</a:t>
            </a:r>
            <a:endParaRPr lang="en-US" sz="2800" dirty="0" smtClean="0">
              <a:solidFill>
                <a:srgbClr val="FF0000"/>
              </a:solidFill>
            </a:endParaRPr>
          </a:p>
          <a:p>
            <a:pPr>
              <a:spcBef>
                <a:spcPts val="0"/>
              </a:spcBef>
            </a:pPr>
            <a:r>
              <a:rPr lang="en-US" sz="2800" dirty="0" smtClean="0"/>
              <a:t>Fusion of two or more cells</a:t>
            </a:r>
          </a:p>
          <a:p>
            <a:pPr>
              <a:spcBef>
                <a:spcPts val="0"/>
              </a:spcBef>
            </a:pPr>
            <a:r>
              <a:rPr lang="en-US" sz="2800" dirty="0" smtClean="0"/>
              <a:t>Thought to have arisen once with subsequent incorporation of additional organelles</a:t>
            </a:r>
          </a:p>
        </p:txBody>
      </p:sp>
      <p:grpSp>
        <p:nvGrpSpPr>
          <p:cNvPr id="6" name="Group 9"/>
          <p:cNvGrpSpPr/>
          <p:nvPr/>
        </p:nvGrpSpPr>
        <p:grpSpPr>
          <a:xfrm>
            <a:off x="152400" y="4525754"/>
            <a:ext cx="2807726" cy="2164080"/>
            <a:chOff x="152400" y="4495800"/>
            <a:chExt cx="2807726" cy="2164080"/>
          </a:xfrm>
        </p:grpSpPr>
        <p:pic>
          <p:nvPicPr>
            <p:cNvPr id="4" name="Picture 3" descr="GeoColumn.jpg"/>
            <p:cNvPicPr>
              <a:picLocks noChangeAspect="1"/>
            </p:cNvPicPr>
            <p:nvPr/>
          </p:nvPicPr>
          <p:blipFill>
            <a:blip r:embed="rId3" cstate="screen"/>
            <a:stretch>
              <a:fillRect/>
            </a:stretch>
          </p:blipFill>
          <p:spPr>
            <a:xfrm>
              <a:off x="685800" y="4495800"/>
              <a:ext cx="2274326" cy="2164080"/>
            </a:xfrm>
            <a:prstGeom prst="rect">
              <a:avLst/>
            </a:prstGeom>
          </p:spPr>
        </p:pic>
        <p:sp>
          <p:nvSpPr>
            <p:cNvPr id="5" name="Right Arrow 4"/>
            <p:cNvSpPr/>
            <p:nvPr/>
          </p:nvSpPr>
          <p:spPr>
            <a:xfrm>
              <a:off x="152400" y="5685046"/>
              <a:ext cx="597407" cy="228600"/>
            </a:xfrm>
            <a:prstGeom prst="rightArrow">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grpSp>
      <p:pic>
        <p:nvPicPr>
          <p:cNvPr id="1028" name="Picture 4"/>
          <p:cNvPicPr>
            <a:picLocks noChangeAspect="1" noChangeArrowheads="1"/>
          </p:cNvPicPr>
          <p:nvPr/>
        </p:nvPicPr>
        <p:blipFill>
          <a:blip r:embed="rId4" cstate="screen"/>
          <a:srcRect/>
          <a:stretch>
            <a:fillRect/>
          </a:stretch>
        </p:blipFill>
        <p:spPr bwMode="auto">
          <a:xfrm>
            <a:off x="3059353" y="4648200"/>
            <a:ext cx="3672916" cy="2041634"/>
          </a:xfrm>
          <a:prstGeom prst="rect">
            <a:avLst/>
          </a:prstGeom>
          <a:noFill/>
          <a:ln w="9525">
            <a:noFill/>
            <a:miter lim="800000"/>
            <a:headEnd/>
            <a:tailEnd/>
          </a:ln>
          <a:effectLst/>
        </p:spPr>
      </p:pic>
      <p:pic>
        <p:nvPicPr>
          <p:cNvPr id="4098" name="Picture 2"/>
          <p:cNvPicPr>
            <a:picLocks noChangeAspect="1" noChangeArrowheads="1"/>
          </p:cNvPicPr>
          <p:nvPr/>
        </p:nvPicPr>
        <p:blipFill>
          <a:blip r:embed="rId5" cstate="screen"/>
          <a:srcRect/>
          <a:stretch>
            <a:fillRect/>
          </a:stretch>
        </p:blipFill>
        <p:spPr bwMode="auto">
          <a:xfrm>
            <a:off x="5918200" y="76200"/>
            <a:ext cx="3149600" cy="2362200"/>
          </a:xfrm>
          <a:prstGeom prst="rect">
            <a:avLst/>
          </a:prstGeom>
          <a:noFill/>
          <a:ln w="9525">
            <a:noFill/>
            <a:miter lim="800000"/>
            <a:headEnd/>
            <a:tailEnd/>
          </a:ln>
          <a:effectLst/>
        </p:spPr>
      </p:pic>
      <p:pic>
        <p:nvPicPr>
          <p:cNvPr id="4099" name="Picture 3"/>
          <p:cNvPicPr>
            <a:picLocks noChangeAspect="1" noChangeArrowheads="1"/>
          </p:cNvPicPr>
          <p:nvPr/>
        </p:nvPicPr>
        <p:blipFill>
          <a:blip r:embed="rId6" cstate="screen"/>
          <a:srcRect/>
          <a:stretch>
            <a:fillRect/>
          </a:stretch>
        </p:blipFill>
        <p:spPr bwMode="auto">
          <a:xfrm>
            <a:off x="6831496" y="3603734"/>
            <a:ext cx="2236304" cy="3086100"/>
          </a:xfrm>
          <a:prstGeom prst="rect">
            <a:avLst/>
          </a:prstGeom>
          <a:noFill/>
          <a:ln w="9525">
            <a:noFill/>
            <a:miter lim="800000"/>
            <a:headEnd/>
            <a:tailEnd/>
          </a:ln>
          <a:effectLst/>
        </p:spPr>
      </p:pic>
      <p:sp>
        <p:nvSpPr>
          <p:cNvPr id="11" name="TextBox 10"/>
          <p:cNvSpPr txBox="1"/>
          <p:nvPr/>
        </p:nvSpPr>
        <p:spPr>
          <a:xfrm>
            <a:off x="4191000" y="1143000"/>
            <a:ext cx="1828280" cy="523220"/>
          </a:xfrm>
          <a:prstGeom prst="rect">
            <a:avLst/>
          </a:prstGeom>
          <a:noFill/>
        </p:spPr>
        <p:txBody>
          <a:bodyPr wrap="none" rtlCol="0">
            <a:spAutoFit/>
          </a:bodyPr>
          <a:lstStyle/>
          <a:p>
            <a:r>
              <a:rPr lang="en-US" b="1" i="1" dirty="0" err="1" smtClean="0">
                <a:solidFill>
                  <a:srgbClr val="FF0000"/>
                </a:solidFill>
              </a:rPr>
              <a:t>Grypania</a:t>
            </a:r>
            <a:endParaRPr lang="en-US" b="1" i="1" dirty="0">
              <a:solidFill>
                <a:srgbClr val="FF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609600"/>
          </a:xfrm>
        </p:spPr>
        <p:txBody>
          <a:bodyPr/>
          <a:lstStyle/>
          <a:p>
            <a:r>
              <a:rPr lang="en-US" sz="3200" dirty="0" smtClean="0"/>
              <a:t>Modern organelles were Bacteria/Algae</a:t>
            </a:r>
            <a:endParaRPr lang="en-US" sz="3200" dirty="0"/>
          </a:p>
        </p:txBody>
      </p:sp>
      <p:sp>
        <p:nvSpPr>
          <p:cNvPr id="3" name="Content Placeholder 2"/>
          <p:cNvSpPr>
            <a:spLocks noGrp="1"/>
          </p:cNvSpPr>
          <p:nvPr>
            <p:ph idx="1"/>
          </p:nvPr>
        </p:nvSpPr>
        <p:spPr>
          <a:xfrm>
            <a:off x="228600" y="762000"/>
            <a:ext cx="8229600" cy="4449763"/>
          </a:xfrm>
        </p:spPr>
        <p:txBody>
          <a:bodyPr/>
          <a:lstStyle/>
          <a:p>
            <a:pPr marL="457200" indent="-457200">
              <a:spcBef>
                <a:spcPts val="0"/>
              </a:spcBef>
              <a:buFont typeface="+mj-lt"/>
              <a:buAutoNum type="arabicPeriod"/>
            </a:pPr>
            <a:r>
              <a:rPr lang="en-US" sz="2100" dirty="0" smtClean="0"/>
              <a:t>Similar size and morphology</a:t>
            </a:r>
          </a:p>
          <a:p>
            <a:pPr marL="457200" indent="-457200">
              <a:spcBef>
                <a:spcPts val="0"/>
              </a:spcBef>
              <a:buFont typeface="+mj-lt"/>
              <a:buAutoNum type="arabicPeriod"/>
            </a:pPr>
            <a:r>
              <a:rPr lang="en-US" sz="2100" dirty="0" smtClean="0"/>
              <a:t>Double membrane</a:t>
            </a:r>
          </a:p>
          <a:p>
            <a:pPr marL="800100" lvl="1" indent="-342900">
              <a:spcBef>
                <a:spcPts val="0"/>
              </a:spcBef>
            </a:pPr>
            <a:r>
              <a:rPr lang="en-US" sz="1700" dirty="0" smtClean="0"/>
              <a:t>Outer from engulfing vesicle</a:t>
            </a:r>
          </a:p>
          <a:p>
            <a:pPr marL="800100" lvl="1" indent="-342900">
              <a:spcBef>
                <a:spcPts val="0"/>
              </a:spcBef>
            </a:pPr>
            <a:r>
              <a:rPr lang="en-US" sz="1700" dirty="0" smtClean="0"/>
              <a:t>Inner from bacterial plasma membrane</a:t>
            </a:r>
          </a:p>
          <a:p>
            <a:pPr marL="457200" indent="-457200">
              <a:spcBef>
                <a:spcPts val="0"/>
              </a:spcBef>
              <a:buFont typeface="+mj-lt"/>
              <a:buAutoNum type="arabicPeriod"/>
            </a:pPr>
            <a:r>
              <a:rPr lang="en-US" sz="2100" dirty="0" smtClean="0"/>
              <a:t>Similar enzymes and inner membrane transport systems</a:t>
            </a:r>
          </a:p>
          <a:p>
            <a:pPr marL="457200" indent="-457200">
              <a:spcBef>
                <a:spcPts val="0"/>
              </a:spcBef>
              <a:buFont typeface="+mj-lt"/>
              <a:buAutoNum type="arabicPeriod"/>
            </a:pPr>
            <a:r>
              <a:rPr lang="en-US" sz="2100" dirty="0" smtClean="0"/>
              <a:t>Similar division (i.e. by binary fission)</a:t>
            </a:r>
          </a:p>
          <a:p>
            <a:pPr marL="457200" indent="-457200">
              <a:spcBef>
                <a:spcPts val="0"/>
              </a:spcBef>
              <a:buFont typeface="+mj-lt"/>
              <a:buAutoNum type="arabicPeriod"/>
            </a:pPr>
            <a:r>
              <a:rPr lang="en-US" sz="2100" dirty="0" smtClean="0"/>
              <a:t>Circular DNA genome</a:t>
            </a:r>
          </a:p>
          <a:p>
            <a:pPr marL="457200" indent="-457200">
              <a:spcBef>
                <a:spcPts val="0"/>
              </a:spcBef>
              <a:buFont typeface="+mj-lt"/>
              <a:buAutoNum type="arabicPeriod"/>
            </a:pPr>
            <a:r>
              <a:rPr lang="en-US" sz="2100" dirty="0" smtClean="0"/>
              <a:t>Similar protein synthesis machinery including </a:t>
            </a:r>
            <a:r>
              <a:rPr lang="en-US" sz="2100" dirty="0" err="1" smtClean="0"/>
              <a:t>rRNA</a:t>
            </a:r>
            <a:r>
              <a:rPr lang="en-US" sz="2100" dirty="0" smtClean="0"/>
              <a:t> and </a:t>
            </a:r>
            <a:r>
              <a:rPr lang="en-US" sz="2100" dirty="0" err="1" smtClean="0"/>
              <a:t>tRNAs</a:t>
            </a:r>
            <a:endParaRPr lang="en-US" sz="2100" dirty="0" smtClean="0"/>
          </a:p>
          <a:p>
            <a:pPr marL="457200" indent="-457200">
              <a:spcBef>
                <a:spcPts val="0"/>
              </a:spcBef>
              <a:buFont typeface="+mj-lt"/>
              <a:buAutoNum type="arabicPeriod"/>
            </a:pPr>
            <a:r>
              <a:rPr lang="en-US" sz="2100" dirty="0" smtClean="0"/>
              <a:t>Phylogenetic analyses suggests relationship with bacteria/algae</a:t>
            </a:r>
          </a:p>
        </p:txBody>
      </p:sp>
      <p:pic>
        <p:nvPicPr>
          <p:cNvPr id="6147" name="Picture 3"/>
          <p:cNvPicPr>
            <a:picLocks noChangeAspect="1" noChangeArrowheads="1"/>
          </p:cNvPicPr>
          <p:nvPr/>
        </p:nvPicPr>
        <p:blipFill>
          <a:blip r:embed="rId3" cstate="screen"/>
          <a:srcRect/>
          <a:stretch>
            <a:fillRect/>
          </a:stretch>
        </p:blipFill>
        <p:spPr bwMode="auto">
          <a:xfrm>
            <a:off x="2330203" y="5181600"/>
            <a:ext cx="2109216" cy="1581912"/>
          </a:xfrm>
          <a:prstGeom prst="rect">
            <a:avLst/>
          </a:prstGeom>
          <a:noFill/>
          <a:ln w="9525">
            <a:noFill/>
            <a:miter lim="800000"/>
            <a:headEnd/>
            <a:tailEnd/>
          </a:ln>
          <a:effectLst/>
        </p:spPr>
      </p:pic>
      <p:pic>
        <p:nvPicPr>
          <p:cNvPr id="6148" name="Picture 4"/>
          <p:cNvPicPr>
            <a:picLocks noChangeAspect="1" noChangeArrowheads="1"/>
          </p:cNvPicPr>
          <p:nvPr/>
        </p:nvPicPr>
        <p:blipFill>
          <a:blip r:embed="rId4" cstate="screen"/>
          <a:srcRect/>
          <a:stretch>
            <a:fillRect/>
          </a:stretch>
        </p:blipFill>
        <p:spPr bwMode="auto">
          <a:xfrm>
            <a:off x="6198704" y="4669536"/>
            <a:ext cx="2719450" cy="2093976"/>
          </a:xfrm>
          <a:prstGeom prst="rect">
            <a:avLst/>
          </a:prstGeom>
          <a:noFill/>
          <a:ln w="9525">
            <a:noFill/>
            <a:miter lim="800000"/>
            <a:headEnd/>
            <a:tailEnd/>
          </a:ln>
          <a:effectLst/>
        </p:spPr>
      </p:pic>
      <p:pic>
        <p:nvPicPr>
          <p:cNvPr id="7" name="Picture 3"/>
          <p:cNvPicPr>
            <a:picLocks noChangeAspect="1" noChangeArrowheads="1"/>
          </p:cNvPicPr>
          <p:nvPr/>
        </p:nvPicPr>
        <p:blipFill>
          <a:blip r:embed="rId5" cstate="screen"/>
          <a:srcRect/>
          <a:stretch>
            <a:fillRect/>
          </a:stretch>
        </p:blipFill>
        <p:spPr bwMode="auto">
          <a:xfrm>
            <a:off x="4559822" y="4668012"/>
            <a:ext cx="1518478" cy="2095500"/>
          </a:xfrm>
          <a:prstGeom prst="rect">
            <a:avLst/>
          </a:prstGeom>
          <a:noFill/>
          <a:ln w="9525">
            <a:noFill/>
            <a:miter lim="800000"/>
            <a:headEnd/>
            <a:tailEnd/>
          </a:ln>
          <a:effectLst/>
        </p:spPr>
      </p:pic>
      <p:pic>
        <p:nvPicPr>
          <p:cNvPr id="5122" name="Picture 2"/>
          <p:cNvPicPr>
            <a:picLocks noChangeAspect="1" noChangeArrowheads="1"/>
          </p:cNvPicPr>
          <p:nvPr/>
        </p:nvPicPr>
        <p:blipFill>
          <a:blip r:embed="rId6" cstate="screen"/>
          <a:srcRect/>
          <a:stretch>
            <a:fillRect/>
          </a:stretch>
        </p:blipFill>
        <p:spPr bwMode="auto">
          <a:xfrm>
            <a:off x="228600" y="5185156"/>
            <a:ext cx="1981200" cy="1578356"/>
          </a:xfrm>
          <a:prstGeom prst="rect">
            <a:avLst/>
          </a:prstGeom>
          <a:noFill/>
          <a:ln w="9525">
            <a:noFill/>
            <a:miter lim="800000"/>
            <a:headEnd/>
            <a:tailEnd/>
          </a:ln>
          <a:effectLst/>
        </p:spPr>
      </p:pic>
      <p:pic>
        <p:nvPicPr>
          <p:cNvPr id="45058" name="Picture 2" descr="http://www.cabinetmagazine.org/issues/20/assets/images/wertheim1.jpg"/>
          <p:cNvPicPr>
            <a:picLocks noChangeAspect="1" noChangeArrowheads="1"/>
          </p:cNvPicPr>
          <p:nvPr/>
        </p:nvPicPr>
        <p:blipFill>
          <a:blip r:embed="rId7" cstate="screen"/>
          <a:srcRect/>
          <a:stretch>
            <a:fillRect/>
          </a:stretch>
        </p:blipFill>
        <p:spPr bwMode="auto">
          <a:xfrm rot="5400000">
            <a:off x="2693207" y="3707593"/>
            <a:ext cx="1290611" cy="1495426"/>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5" name="Straight Connector 4"/>
          <p:cNvCxnSpPr/>
          <p:nvPr/>
        </p:nvCxnSpPr>
        <p:spPr bwMode="auto">
          <a:xfrm rot="5400000">
            <a:off x="3733800" y="2667000"/>
            <a:ext cx="4343400" cy="3124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5181600" y="3200400"/>
            <a:ext cx="914400" cy="7620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3581400" y="3276600"/>
            <a:ext cx="1905000" cy="16002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Straight Connector 9"/>
          <p:cNvCxnSpPr/>
          <p:nvPr/>
        </p:nvCxnSpPr>
        <p:spPr bwMode="auto">
          <a:xfrm>
            <a:off x="2209800" y="3352800"/>
            <a:ext cx="2743200" cy="22098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2" name="Straight Connector 11"/>
          <p:cNvCxnSpPr/>
          <p:nvPr/>
        </p:nvCxnSpPr>
        <p:spPr bwMode="auto">
          <a:xfrm>
            <a:off x="685800" y="3352800"/>
            <a:ext cx="3810000" cy="289560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7" name="Straight Connector 16"/>
          <p:cNvCxnSpPr/>
          <p:nvPr/>
        </p:nvCxnSpPr>
        <p:spPr bwMode="auto">
          <a:xfrm rot="5400000" flipH="1" flipV="1">
            <a:off x="419100" y="2933700"/>
            <a:ext cx="1752600" cy="1588"/>
          </a:xfrm>
          <a:prstGeom prst="line">
            <a:avLst/>
          </a:prstGeom>
          <a:solidFill>
            <a:schemeClr val="accent1"/>
          </a:solidFill>
          <a:ln w="9525" cap="flat" cmpd="sng" algn="ctr">
            <a:solidFill>
              <a:schemeClr val="tx1"/>
            </a:solidFill>
            <a:prstDash val="solid"/>
            <a:round/>
            <a:headEnd type="none" w="med" len="med"/>
            <a:tailEnd type="none" w="med" len="med"/>
          </a:ln>
          <a:effectLst/>
        </p:spPr>
      </p:cxnSp>
      <p:sp>
        <p:nvSpPr>
          <p:cNvPr id="18" name="TextBox 17"/>
          <p:cNvSpPr txBox="1"/>
          <p:nvPr/>
        </p:nvSpPr>
        <p:spPr>
          <a:xfrm>
            <a:off x="76200" y="2819400"/>
            <a:ext cx="6549965" cy="523220"/>
          </a:xfrm>
          <a:prstGeom prst="rect">
            <a:avLst/>
          </a:prstGeom>
          <a:noFill/>
        </p:spPr>
        <p:txBody>
          <a:bodyPr wrap="none" rtlCol="0">
            <a:spAutoFit/>
          </a:bodyPr>
          <a:lstStyle/>
          <a:p>
            <a:r>
              <a:rPr lang="en-US" dirty="0" smtClean="0"/>
              <a:t>mammals  lizards   turtles   </a:t>
            </a:r>
            <a:r>
              <a:rPr lang="en-US" dirty="0" err="1" smtClean="0"/>
              <a:t>crocodylians</a:t>
            </a:r>
            <a:endParaRPr lang="en-US" dirty="0"/>
          </a:p>
        </p:txBody>
      </p:sp>
      <p:sp>
        <p:nvSpPr>
          <p:cNvPr id="20" name="TextBox 19"/>
          <p:cNvSpPr txBox="1"/>
          <p:nvPr/>
        </p:nvSpPr>
        <p:spPr>
          <a:xfrm>
            <a:off x="609600" y="1447800"/>
            <a:ext cx="7426257" cy="523220"/>
          </a:xfrm>
          <a:prstGeom prst="rect">
            <a:avLst/>
          </a:prstGeom>
          <a:noFill/>
        </p:spPr>
        <p:txBody>
          <a:bodyPr wrap="none" rtlCol="0">
            <a:spAutoFit/>
          </a:bodyPr>
          <a:lstStyle/>
          <a:p>
            <a:r>
              <a:rPr lang="en-US" dirty="0" smtClean="0"/>
              <a:t>bats							birds</a:t>
            </a:r>
            <a:endParaRPr lang="en-US" dirty="0"/>
          </a:p>
        </p:txBody>
      </p:sp>
      <p:cxnSp>
        <p:nvCxnSpPr>
          <p:cNvPr id="22" name="Straight Connector 21"/>
          <p:cNvCxnSpPr/>
          <p:nvPr/>
        </p:nvCxnSpPr>
        <p:spPr bwMode="auto">
          <a:xfrm>
            <a:off x="6858000" y="2438400"/>
            <a:ext cx="685800" cy="1588"/>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3" name="Straight Connector 22"/>
          <p:cNvCxnSpPr/>
          <p:nvPr/>
        </p:nvCxnSpPr>
        <p:spPr bwMode="auto">
          <a:xfrm>
            <a:off x="6629400" y="2817812"/>
            <a:ext cx="685800" cy="1588"/>
          </a:xfrm>
          <a:prstGeom prst="line">
            <a:avLst/>
          </a:prstGeom>
          <a:solidFill>
            <a:schemeClr val="accent1"/>
          </a:solidFill>
          <a:ln w="57150" cap="flat" cmpd="sng" algn="ctr">
            <a:solidFill>
              <a:schemeClr val="tx1"/>
            </a:solidFill>
            <a:prstDash val="solid"/>
            <a:round/>
            <a:headEnd type="none" w="med" len="med"/>
            <a:tailEnd type="none" w="med" len="med"/>
          </a:ln>
          <a:effectLst/>
        </p:spPr>
      </p:cxnSp>
      <p:cxnSp>
        <p:nvCxnSpPr>
          <p:cNvPr id="24" name="Straight Connector 23"/>
          <p:cNvCxnSpPr/>
          <p:nvPr/>
        </p:nvCxnSpPr>
        <p:spPr bwMode="auto">
          <a:xfrm>
            <a:off x="990600" y="2438400"/>
            <a:ext cx="685800" cy="1588"/>
          </a:xfrm>
          <a:prstGeom prst="line">
            <a:avLst/>
          </a:prstGeom>
          <a:solidFill>
            <a:schemeClr val="accent1"/>
          </a:solidFill>
          <a:ln w="57150" cap="flat" cmpd="sng" algn="ctr">
            <a:solidFill>
              <a:schemeClr val="tx1"/>
            </a:solidFill>
            <a:prstDash val="solid"/>
            <a:round/>
            <a:headEnd type="none" w="med" len="med"/>
            <a:tailEnd type="none" w="med" len="med"/>
          </a:ln>
          <a:effectLst/>
        </p:spPr>
      </p:cxnSp>
      <p:sp>
        <p:nvSpPr>
          <p:cNvPr id="25" name="TextBox 24"/>
          <p:cNvSpPr txBox="1"/>
          <p:nvPr/>
        </p:nvSpPr>
        <p:spPr>
          <a:xfrm>
            <a:off x="1676400" y="2133600"/>
            <a:ext cx="943137" cy="523220"/>
          </a:xfrm>
          <a:prstGeom prst="rect">
            <a:avLst/>
          </a:prstGeom>
          <a:noFill/>
        </p:spPr>
        <p:txBody>
          <a:bodyPr wrap="none" rtlCol="0">
            <a:spAutoFit/>
          </a:bodyPr>
          <a:lstStyle/>
          <a:p>
            <a:r>
              <a:rPr lang="en-US" dirty="0" smtClean="0">
                <a:solidFill>
                  <a:srgbClr val="FF0000"/>
                </a:solidFill>
              </a:rPr>
              <a:t>flight</a:t>
            </a:r>
            <a:endParaRPr lang="en-US" dirty="0">
              <a:solidFill>
                <a:srgbClr val="FF0000"/>
              </a:solidFill>
            </a:endParaRPr>
          </a:p>
        </p:txBody>
      </p:sp>
      <p:sp>
        <p:nvSpPr>
          <p:cNvPr id="26" name="TextBox 25"/>
          <p:cNvSpPr txBox="1"/>
          <p:nvPr/>
        </p:nvSpPr>
        <p:spPr>
          <a:xfrm>
            <a:off x="7620000" y="2133600"/>
            <a:ext cx="1482096" cy="954107"/>
          </a:xfrm>
          <a:prstGeom prst="rect">
            <a:avLst/>
          </a:prstGeom>
          <a:noFill/>
        </p:spPr>
        <p:txBody>
          <a:bodyPr wrap="none" rtlCol="0">
            <a:spAutoFit/>
          </a:bodyPr>
          <a:lstStyle/>
          <a:p>
            <a:r>
              <a:rPr lang="en-US" dirty="0" smtClean="0">
                <a:solidFill>
                  <a:srgbClr val="FF0000"/>
                </a:solidFill>
              </a:rPr>
              <a:t>flight</a:t>
            </a:r>
          </a:p>
          <a:p>
            <a:r>
              <a:rPr lang="en-US" dirty="0" smtClean="0">
                <a:solidFill>
                  <a:srgbClr val="FF0000"/>
                </a:solidFill>
              </a:rPr>
              <a:t>feathers</a:t>
            </a:r>
            <a:endParaRPr lang="en-US" dirty="0">
              <a:solidFill>
                <a:srgbClr val="FF0000"/>
              </a:solidFill>
            </a:endParaRPr>
          </a:p>
        </p:txBody>
      </p:sp>
      <p:sp>
        <p:nvSpPr>
          <p:cNvPr id="27" name="Title 1"/>
          <p:cNvSpPr>
            <a:spLocks noGrp="1"/>
          </p:cNvSpPr>
          <p:nvPr>
            <p:ph type="title"/>
          </p:nvPr>
        </p:nvSpPr>
        <p:spPr>
          <a:xfrm>
            <a:off x="685800" y="304800"/>
            <a:ext cx="7772400" cy="1143000"/>
          </a:xfrm>
        </p:spPr>
        <p:txBody>
          <a:bodyPr/>
          <a:lstStyle/>
          <a:p>
            <a:r>
              <a:rPr lang="en-US" dirty="0" smtClean="0"/>
              <a:t>Are feathers associated with powered flight?</a:t>
            </a:r>
          </a:p>
        </p:txBody>
      </p:sp>
      <p:sp>
        <p:nvSpPr>
          <p:cNvPr id="28" name="TextBox 27"/>
          <p:cNvSpPr txBox="1"/>
          <p:nvPr/>
        </p:nvSpPr>
        <p:spPr>
          <a:xfrm>
            <a:off x="5858210" y="5181600"/>
            <a:ext cx="2599990" cy="954107"/>
          </a:xfrm>
          <a:prstGeom prst="rect">
            <a:avLst/>
          </a:prstGeom>
          <a:noFill/>
        </p:spPr>
        <p:txBody>
          <a:bodyPr wrap="none" rtlCol="0">
            <a:spAutoFit/>
          </a:bodyPr>
          <a:lstStyle/>
          <a:p>
            <a:r>
              <a:rPr lang="en-US" dirty="0" smtClean="0"/>
              <a:t>few data points</a:t>
            </a:r>
          </a:p>
          <a:p>
            <a:r>
              <a:rPr lang="en-US" dirty="0" smtClean="0"/>
              <a:t>no association</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
            <a:ext cx="5791200" cy="944562"/>
          </a:xfrm>
        </p:spPr>
        <p:txBody>
          <a:bodyPr/>
          <a:lstStyle/>
          <a:p>
            <a:r>
              <a:rPr lang="en-US" dirty="0" smtClean="0"/>
              <a:t>4. Origin of Sex</a:t>
            </a:r>
            <a:endParaRPr lang="en-US" dirty="0"/>
          </a:p>
        </p:txBody>
      </p:sp>
      <p:sp>
        <p:nvSpPr>
          <p:cNvPr id="3" name="Content Placeholder 2"/>
          <p:cNvSpPr>
            <a:spLocks noGrp="1"/>
          </p:cNvSpPr>
          <p:nvPr>
            <p:ph idx="1"/>
          </p:nvPr>
        </p:nvSpPr>
        <p:spPr>
          <a:xfrm>
            <a:off x="228600" y="1265237"/>
            <a:ext cx="7239000" cy="4525963"/>
          </a:xfrm>
        </p:spPr>
        <p:txBody>
          <a:bodyPr/>
          <a:lstStyle/>
          <a:p>
            <a:pPr>
              <a:buClr>
                <a:srgbClr val="FF0000"/>
              </a:buClr>
            </a:pPr>
            <a:r>
              <a:rPr lang="en-US" sz="2400" b="1" u="sng" dirty="0" smtClean="0">
                <a:solidFill>
                  <a:srgbClr val="FF0000"/>
                </a:solidFill>
              </a:rPr>
              <a:t>~1200 </a:t>
            </a:r>
            <a:r>
              <a:rPr lang="en-US" sz="2400" b="1" u="sng" dirty="0" err="1" smtClean="0">
                <a:solidFill>
                  <a:srgbClr val="FF0000"/>
                </a:solidFill>
              </a:rPr>
              <a:t>Mya</a:t>
            </a:r>
            <a:r>
              <a:rPr lang="en-US" sz="2400" b="1" u="sng" dirty="0" smtClean="0">
                <a:solidFill>
                  <a:srgbClr val="FF0000"/>
                </a:solidFill>
              </a:rPr>
              <a:t> </a:t>
            </a:r>
            <a:r>
              <a:rPr lang="en-US" sz="2400" dirty="0" smtClean="0"/>
              <a:t>– in </a:t>
            </a:r>
            <a:r>
              <a:rPr lang="en-US" sz="2400" i="1" dirty="0" smtClean="0">
                <a:solidFill>
                  <a:srgbClr val="FF0000"/>
                </a:solidFill>
              </a:rPr>
              <a:t>red algae, </a:t>
            </a:r>
            <a:r>
              <a:rPr lang="en-US" sz="2400" i="1" dirty="0" err="1" smtClean="0">
                <a:solidFill>
                  <a:srgbClr val="FF0000"/>
                </a:solidFill>
              </a:rPr>
              <a:t>Bangiomorpha</a:t>
            </a:r>
            <a:r>
              <a:rPr lang="en-US" sz="2400" i="1" dirty="0" smtClean="0">
                <a:solidFill>
                  <a:srgbClr val="FF0000"/>
                </a:solidFill>
              </a:rPr>
              <a:t> </a:t>
            </a:r>
            <a:r>
              <a:rPr lang="en-US" sz="2400" i="1" dirty="0" err="1" smtClean="0">
                <a:solidFill>
                  <a:srgbClr val="FF0000"/>
                </a:solidFill>
              </a:rPr>
              <a:t>pubescens</a:t>
            </a:r>
            <a:endParaRPr lang="en-US" sz="2400" dirty="0" smtClean="0">
              <a:solidFill>
                <a:srgbClr val="FF0000"/>
              </a:solidFill>
            </a:endParaRPr>
          </a:p>
          <a:p>
            <a:r>
              <a:rPr lang="en-US" sz="2400" dirty="0" smtClean="0"/>
              <a:t>Probably originated a single time</a:t>
            </a:r>
          </a:p>
          <a:p>
            <a:r>
              <a:rPr lang="en-US" sz="2400" dirty="0" smtClean="0"/>
              <a:t>Originated and persisted because of </a:t>
            </a:r>
            <a:r>
              <a:rPr lang="en-US" sz="2400" i="1" dirty="0" smtClean="0">
                <a:solidFill>
                  <a:srgbClr val="FF0000"/>
                </a:solidFill>
              </a:rPr>
              <a:t>benefits</a:t>
            </a:r>
            <a:r>
              <a:rPr lang="en-US" sz="2400" dirty="0" smtClean="0">
                <a:solidFill>
                  <a:srgbClr val="FF0000"/>
                </a:solidFill>
              </a:rPr>
              <a:t> </a:t>
            </a:r>
            <a:r>
              <a:rPr lang="en-US" sz="2400" dirty="0" smtClean="0"/>
              <a:t>of sexual reproduction</a:t>
            </a:r>
          </a:p>
          <a:p>
            <a:pPr lvl="1"/>
            <a:r>
              <a:rPr lang="en-US" sz="2000" dirty="0" smtClean="0"/>
              <a:t>Helps spread </a:t>
            </a:r>
            <a:r>
              <a:rPr lang="en-US" sz="2000" i="1" dirty="0" smtClean="0">
                <a:solidFill>
                  <a:srgbClr val="FF0000"/>
                </a:solidFill>
              </a:rPr>
              <a:t>advantageous</a:t>
            </a:r>
            <a:r>
              <a:rPr lang="en-US" sz="2000" dirty="0" smtClean="0">
                <a:solidFill>
                  <a:srgbClr val="FF0000"/>
                </a:solidFill>
              </a:rPr>
              <a:t> </a:t>
            </a:r>
            <a:r>
              <a:rPr lang="en-US" sz="2000" dirty="0" smtClean="0"/>
              <a:t>alleles</a:t>
            </a:r>
          </a:p>
          <a:p>
            <a:pPr lvl="1"/>
            <a:r>
              <a:rPr lang="en-US" sz="2000" dirty="0" smtClean="0"/>
              <a:t>Helps remove or “hide” </a:t>
            </a:r>
          </a:p>
          <a:p>
            <a:pPr lvl="1">
              <a:buNone/>
            </a:pPr>
            <a:r>
              <a:rPr lang="en-US" sz="2000" i="1" dirty="0" smtClean="0">
                <a:solidFill>
                  <a:srgbClr val="FF0000"/>
                </a:solidFill>
              </a:rPr>
              <a:t>disadvantageous</a:t>
            </a:r>
            <a:r>
              <a:rPr lang="en-US" sz="2000" dirty="0" smtClean="0">
                <a:solidFill>
                  <a:srgbClr val="FF0000"/>
                </a:solidFill>
              </a:rPr>
              <a:t> </a:t>
            </a:r>
            <a:r>
              <a:rPr lang="en-US" sz="2000" dirty="0" smtClean="0"/>
              <a:t>alleles</a:t>
            </a:r>
          </a:p>
          <a:p>
            <a:pPr lvl="1"/>
            <a:r>
              <a:rPr lang="en-US" sz="2000" dirty="0" smtClean="0"/>
              <a:t>Recombination provides variability</a:t>
            </a:r>
          </a:p>
        </p:txBody>
      </p:sp>
      <p:pic>
        <p:nvPicPr>
          <p:cNvPr id="6" name="Picture 2"/>
          <p:cNvPicPr>
            <a:picLocks noChangeAspect="1" noChangeArrowheads="1"/>
          </p:cNvPicPr>
          <p:nvPr/>
        </p:nvPicPr>
        <p:blipFill>
          <a:blip r:embed="rId3" cstate="screen"/>
          <a:srcRect/>
          <a:stretch>
            <a:fillRect/>
          </a:stretch>
        </p:blipFill>
        <p:spPr bwMode="auto">
          <a:xfrm>
            <a:off x="1447800" y="4876800"/>
            <a:ext cx="2134490" cy="1711592"/>
          </a:xfrm>
          <a:prstGeom prst="rect">
            <a:avLst/>
          </a:prstGeom>
          <a:noFill/>
          <a:ln w="9525">
            <a:noFill/>
            <a:miter lim="800000"/>
            <a:headEnd/>
            <a:tailEnd/>
          </a:ln>
          <a:effectLst/>
        </p:spPr>
      </p:pic>
      <p:pic>
        <p:nvPicPr>
          <p:cNvPr id="11" name="Picture 10" descr="Ladies-man-movie.jpg"/>
          <p:cNvPicPr>
            <a:picLocks noChangeAspect="1"/>
          </p:cNvPicPr>
          <p:nvPr/>
        </p:nvPicPr>
        <p:blipFill>
          <a:blip r:embed="rId4"/>
          <a:stretch>
            <a:fillRect/>
          </a:stretch>
        </p:blipFill>
        <p:spPr>
          <a:xfrm>
            <a:off x="5638800" y="3213100"/>
            <a:ext cx="3505200" cy="335330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001000" cy="685800"/>
          </a:xfrm>
        </p:spPr>
        <p:txBody>
          <a:bodyPr/>
          <a:lstStyle/>
          <a:p>
            <a:pPr algn="l"/>
            <a:r>
              <a:rPr lang="en-US" sz="4000" dirty="0" smtClean="0"/>
              <a:t>5. Origin of </a:t>
            </a:r>
            <a:r>
              <a:rPr lang="en-US" sz="4000" dirty="0" err="1" smtClean="0"/>
              <a:t>multicellular</a:t>
            </a:r>
            <a:r>
              <a:rPr lang="en-US" sz="4000" dirty="0" smtClean="0"/>
              <a:t> life</a:t>
            </a:r>
            <a:endParaRPr lang="en-US" sz="4000" dirty="0"/>
          </a:p>
        </p:txBody>
      </p:sp>
      <p:sp>
        <p:nvSpPr>
          <p:cNvPr id="3" name="Content Placeholder 2"/>
          <p:cNvSpPr>
            <a:spLocks noGrp="1"/>
          </p:cNvSpPr>
          <p:nvPr>
            <p:ph idx="1"/>
          </p:nvPr>
        </p:nvSpPr>
        <p:spPr>
          <a:xfrm>
            <a:off x="152400" y="990600"/>
            <a:ext cx="8763000" cy="4648200"/>
          </a:xfrm>
        </p:spPr>
        <p:txBody>
          <a:bodyPr/>
          <a:lstStyle/>
          <a:p>
            <a:pPr>
              <a:spcBef>
                <a:spcPts val="0"/>
              </a:spcBef>
            </a:pPr>
            <a:r>
              <a:rPr lang="en-US" sz="2400" b="1" u="sng" dirty="0" smtClean="0">
                <a:solidFill>
                  <a:srgbClr val="FF0000"/>
                </a:solidFill>
              </a:rPr>
              <a:t>~1200 </a:t>
            </a:r>
            <a:r>
              <a:rPr lang="en-US" sz="2400" b="1" u="sng" dirty="0" err="1" smtClean="0">
                <a:solidFill>
                  <a:srgbClr val="FF0000"/>
                </a:solidFill>
              </a:rPr>
              <a:t>Mya</a:t>
            </a:r>
            <a:endParaRPr lang="en-US" sz="2400" dirty="0" smtClean="0">
              <a:solidFill>
                <a:srgbClr val="FF0000"/>
              </a:solidFill>
            </a:endParaRPr>
          </a:p>
          <a:p>
            <a:pPr>
              <a:spcBef>
                <a:spcPts val="0"/>
              </a:spcBef>
            </a:pPr>
            <a:r>
              <a:rPr lang="en-US" sz="2400" dirty="0" smtClean="0"/>
              <a:t>Sex (Production of alternative gametes) may have led to origin of </a:t>
            </a:r>
            <a:r>
              <a:rPr lang="en-US" sz="2400" dirty="0" err="1" smtClean="0"/>
              <a:t>multicellular</a:t>
            </a:r>
            <a:r>
              <a:rPr lang="en-US" sz="2400" dirty="0" smtClean="0"/>
              <a:t> life (combination of gametes from different individuals)</a:t>
            </a:r>
          </a:p>
          <a:p>
            <a:pPr lvl="1">
              <a:spcBef>
                <a:spcPts val="0"/>
              </a:spcBef>
            </a:pPr>
            <a:r>
              <a:rPr lang="en-US" sz="2000" b="1" u="sng" dirty="0" smtClean="0">
                <a:solidFill>
                  <a:srgbClr val="FF0000"/>
                </a:solidFill>
              </a:rPr>
              <a:t>Colonial Theory</a:t>
            </a:r>
            <a:r>
              <a:rPr lang="en-US" sz="2000" b="1" dirty="0" smtClean="0">
                <a:solidFill>
                  <a:srgbClr val="FF0000"/>
                </a:solidFill>
              </a:rPr>
              <a:t> </a:t>
            </a:r>
            <a:r>
              <a:rPr lang="en-US" sz="2000" dirty="0" smtClean="0"/>
              <a:t>– Colonies of same species of unicellular life</a:t>
            </a:r>
            <a:endParaRPr lang="en-US" sz="2000" b="1" u="sng" dirty="0" smtClean="0">
              <a:solidFill>
                <a:srgbClr val="FF0000"/>
              </a:solidFill>
            </a:endParaRPr>
          </a:p>
          <a:p>
            <a:pPr lvl="1">
              <a:spcBef>
                <a:spcPts val="0"/>
              </a:spcBef>
            </a:pPr>
            <a:r>
              <a:rPr lang="en-US" sz="2000" b="1" u="sng" dirty="0" smtClean="0">
                <a:solidFill>
                  <a:srgbClr val="FF0000"/>
                </a:solidFill>
              </a:rPr>
              <a:t>Symbiotic Theory</a:t>
            </a:r>
            <a:r>
              <a:rPr lang="en-US" sz="2000" b="1" dirty="0" smtClean="0">
                <a:solidFill>
                  <a:srgbClr val="FF0000"/>
                </a:solidFill>
              </a:rPr>
              <a:t> </a:t>
            </a:r>
            <a:r>
              <a:rPr lang="en-US" sz="2000" dirty="0" smtClean="0"/>
              <a:t>– Symbiosis of species of unicellular life </a:t>
            </a:r>
          </a:p>
          <a:p>
            <a:pPr lvl="1">
              <a:spcBef>
                <a:spcPts val="0"/>
              </a:spcBef>
            </a:pPr>
            <a:r>
              <a:rPr lang="en-US" sz="2000" b="1" u="sng" dirty="0" err="1" smtClean="0">
                <a:solidFill>
                  <a:srgbClr val="FF0000"/>
                </a:solidFill>
              </a:rPr>
              <a:t>Cellularisation</a:t>
            </a:r>
            <a:r>
              <a:rPr lang="en-US" sz="2000" b="1" u="sng" dirty="0" smtClean="0">
                <a:solidFill>
                  <a:srgbClr val="FF0000"/>
                </a:solidFill>
              </a:rPr>
              <a:t> Theory</a:t>
            </a:r>
            <a:r>
              <a:rPr lang="en-US" sz="2000" b="1" dirty="0" smtClean="0">
                <a:solidFill>
                  <a:srgbClr val="FF0000"/>
                </a:solidFill>
              </a:rPr>
              <a:t> </a:t>
            </a:r>
            <a:r>
              <a:rPr lang="en-US" sz="2000" dirty="0" smtClean="0"/>
              <a:t>– A single cell may have developed multiple nuclei and internal </a:t>
            </a:r>
            <a:r>
              <a:rPr lang="en-US" sz="2000" dirty="0" err="1" smtClean="0"/>
              <a:t>membranization</a:t>
            </a:r>
            <a:endParaRPr lang="en-US" sz="2000" dirty="0" smtClean="0"/>
          </a:p>
          <a:p>
            <a:pPr lvl="1">
              <a:spcBef>
                <a:spcPts val="0"/>
              </a:spcBef>
            </a:pPr>
            <a:r>
              <a:rPr lang="en-US" sz="2000" dirty="0" smtClean="0"/>
              <a:t>Arose multiple times (ancestors of plants, fungi, animals and others)</a:t>
            </a:r>
          </a:p>
        </p:txBody>
      </p:sp>
      <p:pic>
        <p:nvPicPr>
          <p:cNvPr id="5" name="Picture 4" descr="GeoColumn.jpg"/>
          <p:cNvPicPr>
            <a:picLocks noChangeAspect="1"/>
          </p:cNvPicPr>
          <p:nvPr/>
        </p:nvPicPr>
        <p:blipFill>
          <a:blip r:embed="rId3" cstate="screen"/>
          <a:stretch>
            <a:fillRect/>
          </a:stretch>
        </p:blipFill>
        <p:spPr>
          <a:xfrm>
            <a:off x="6781800" y="4617720"/>
            <a:ext cx="2274326" cy="2164080"/>
          </a:xfrm>
          <a:prstGeom prst="rect">
            <a:avLst/>
          </a:prstGeom>
        </p:spPr>
      </p:pic>
      <p:sp>
        <p:nvSpPr>
          <p:cNvPr id="6" name="Right Arrow 5"/>
          <p:cNvSpPr/>
          <p:nvPr/>
        </p:nvSpPr>
        <p:spPr>
          <a:xfrm>
            <a:off x="6248400" y="5334000"/>
            <a:ext cx="597407" cy="228600"/>
          </a:xfrm>
          <a:prstGeom prst="rightArrow">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FFF00"/>
                </a:solidFill>
              </a:ln>
              <a:noFill/>
            </a:endParaRPr>
          </a:p>
        </p:txBody>
      </p:sp>
      <p:pic>
        <p:nvPicPr>
          <p:cNvPr id="40962" name="Picture 2" descr="http://www.answersingenesis.org/assets/images/articles/ee/v2/development-multicellular-life.jpg"/>
          <p:cNvPicPr>
            <a:picLocks noChangeAspect="1" noChangeArrowheads="1"/>
          </p:cNvPicPr>
          <p:nvPr/>
        </p:nvPicPr>
        <p:blipFill>
          <a:blip r:embed="rId4" cstate="screen"/>
          <a:srcRect/>
          <a:stretch>
            <a:fillRect/>
          </a:stretch>
        </p:blipFill>
        <p:spPr bwMode="auto">
          <a:xfrm>
            <a:off x="3352799" y="4495800"/>
            <a:ext cx="2478608" cy="2240280"/>
          </a:xfrm>
          <a:prstGeom prst="rect">
            <a:avLst/>
          </a:prstGeom>
          <a:noFill/>
        </p:spPr>
      </p:pic>
      <p:pic>
        <p:nvPicPr>
          <p:cNvPr id="39938" name="Picture 2" descr="http://3.bp.blogspot.com/_XJHB6bRQ4Cg/TCw2fZwvyrI/AAAAAAAAA0M/EORTdSXD9Aw/s1600/macrofossils_a.png"/>
          <p:cNvPicPr>
            <a:picLocks noChangeAspect="1" noChangeArrowheads="1"/>
          </p:cNvPicPr>
          <p:nvPr/>
        </p:nvPicPr>
        <p:blipFill>
          <a:blip r:embed="rId5" cstate="screen"/>
          <a:srcRect/>
          <a:stretch>
            <a:fillRect/>
          </a:stretch>
        </p:blipFill>
        <p:spPr bwMode="auto">
          <a:xfrm>
            <a:off x="152400" y="5105400"/>
            <a:ext cx="3097224" cy="1619250"/>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http://</a:t>
            </a:r>
            <a:r>
              <a:rPr lang="en-US" dirty="0" err="1" smtClean="0"/>
              <a:t>www.youtube.com/watch?v</a:t>
            </a:r>
            <a:r>
              <a:rPr lang="en-US" dirty="0" smtClean="0"/>
              <a:t>=U6QYDdgP9eg</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533400" y="152400"/>
            <a:ext cx="7772400" cy="1143000"/>
          </a:xfrm>
        </p:spPr>
        <p:txBody>
          <a:bodyPr/>
          <a:lstStyle/>
          <a:p>
            <a:r>
              <a:rPr lang="en-US" dirty="0" smtClean="0"/>
              <a:t>Testing hypotheses with trees 2: Adaptive </a:t>
            </a:r>
            <a:r>
              <a:rPr lang="en-US" dirty="0"/>
              <a:t>Radiation</a:t>
            </a:r>
          </a:p>
        </p:txBody>
      </p:sp>
      <p:pic>
        <p:nvPicPr>
          <p:cNvPr id="26630" name="Picture 6" descr="p200094feg24001"/>
          <p:cNvPicPr>
            <a:picLocks noChangeAspect="1" noChangeArrowheads="1"/>
          </p:cNvPicPr>
          <p:nvPr/>
        </p:nvPicPr>
        <p:blipFill>
          <a:blip r:embed="rId3"/>
          <a:srcRect/>
          <a:stretch>
            <a:fillRect/>
          </a:stretch>
        </p:blipFill>
        <p:spPr bwMode="auto">
          <a:xfrm>
            <a:off x="2362200" y="1447800"/>
            <a:ext cx="4433888" cy="5200650"/>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228600"/>
            <a:ext cx="7772400" cy="1143000"/>
          </a:xfrm>
        </p:spPr>
        <p:txBody>
          <a:bodyPr/>
          <a:lstStyle/>
          <a:p>
            <a:r>
              <a:rPr lang="en-US" dirty="0"/>
              <a:t>Adaptive Radiation</a:t>
            </a:r>
          </a:p>
        </p:txBody>
      </p:sp>
      <p:sp>
        <p:nvSpPr>
          <p:cNvPr id="34819" name="Text Box 3"/>
          <p:cNvSpPr txBox="1">
            <a:spLocks noChangeArrowheads="1"/>
          </p:cNvSpPr>
          <p:nvPr/>
        </p:nvSpPr>
        <p:spPr bwMode="auto">
          <a:xfrm>
            <a:off x="990600" y="1600200"/>
            <a:ext cx="7772400" cy="3539431"/>
          </a:xfrm>
          <a:prstGeom prst="rect">
            <a:avLst/>
          </a:prstGeom>
          <a:noFill/>
          <a:ln w="9525">
            <a:noFill/>
            <a:miter lim="800000"/>
            <a:headEnd/>
            <a:tailEnd/>
          </a:ln>
        </p:spPr>
        <p:txBody>
          <a:bodyPr wrap="square">
            <a:prstTxWarp prst="textNoShape">
              <a:avLst/>
            </a:prstTxWarp>
            <a:spAutoFit/>
          </a:bodyPr>
          <a:lstStyle/>
          <a:p>
            <a:r>
              <a:rPr lang="en-US" dirty="0"/>
              <a:t>"Adaptive radiation refers to those evolutionary groups that have exhibited an exceptional extent of adaptive diversification into a variety of ecological niches, with such divergence often occurring extremely rapidly."</a:t>
            </a:r>
            <a:endParaRPr lang="en-US" dirty="0" smtClean="0"/>
          </a:p>
          <a:p>
            <a:r>
              <a:rPr lang="en-US" dirty="0" smtClean="0"/>
              <a:t>	</a:t>
            </a:r>
            <a:r>
              <a:rPr lang="en-US" dirty="0"/>
              <a:t>		</a:t>
            </a:r>
            <a:r>
              <a:rPr lang="en-US" dirty="0" err="1"/>
              <a:t>Gavrilets</a:t>
            </a:r>
            <a:r>
              <a:rPr lang="en-US" dirty="0"/>
              <a:t> and </a:t>
            </a:r>
            <a:r>
              <a:rPr lang="en-US" dirty="0" err="1"/>
              <a:t>Losos</a:t>
            </a:r>
            <a:r>
              <a:rPr lang="en-US" dirty="0"/>
              <a:t> 2009</a:t>
            </a:r>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228600"/>
            <a:ext cx="7772400" cy="1143000"/>
          </a:xfrm>
        </p:spPr>
        <p:txBody>
          <a:bodyPr/>
          <a:lstStyle/>
          <a:p>
            <a:r>
              <a:rPr lang="en-US" dirty="0"/>
              <a:t>Adaptive Radiation</a:t>
            </a:r>
          </a:p>
        </p:txBody>
      </p:sp>
      <p:sp>
        <p:nvSpPr>
          <p:cNvPr id="34819" name="Text Box 3"/>
          <p:cNvSpPr txBox="1">
            <a:spLocks noChangeArrowheads="1"/>
          </p:cNvSpPr>
          <p:nvPr/>
        </p:nvSpPr>
        <p:spPr bwMode="auto">
          <a:xfrm>
            <a:off x="990600" y="1600200"/>
            <a:ext cx="7772400" cy="5693867"/>
          </a:xfrm>
          <a:prstGeom prst="rect">
            <a:avLst/>
          </a:prstGeom>
          <a:noFill/>
          <a:ln w="9525">
            <a:noFill/>
            <a:miter lim="800000"/>
            <a:headEnd/>
            <a:tailEnd/>
          </a:ln>
        </p:spPr>
        <p:txBody>
          <a:bodyPr wrap="square">
            <a:prstTxWarp prst="textNoShape">
              <a:avLst/>
            </a:prstTxWarp>
            <a:spAutoFit/>
          </a:bodyPr>
          <a:lstStyle/>
          <a:p>
            <a:r>
              <a:rPr lang="en-US" dirty="0"/>
              <a:t>"Adaptive radiation refers to those evolutionary groups that have exhibited an exceptional extent of adaptive diversification into a variety of ecological niches, with such divergence often occurring extremely rapidly."</a:t>
            </a:r>
          </a:p>
          <a:p>
            <a:endParaRPr lang="en-US" dirty="0"/>
          </a:p>
          <a:p>
            <a:r>
              <a:rPr lang="en-US" dirty="0"/>
              <a:t>"Adaptive radiation has two components: </a:t>
            </a:r>
            <a:r>
              <a:rPr lang="en-US" dirty="0" smtClean="0"/>
              <a:t>the production </a:t>
            </a:r>
            <a:r>
              <a:rPr lang="en-US" dirty="0"/>
              <a:t>of new species (speciation) and </a:t>
            </a:r>
            <a:r>
              <a:rPr lang="en-US" dirty="0" smtClean="0"/>
              <a:t>the adaptation </a:t>
            </a:r>
            <a:r>
              <a:rPr lang="en-US" dirty="0"/>
              <a:t>of constituent species to a diversity </a:t>
            </a:r>
            <a:r>
              <a:rPr lang="en-US" dirty="0" smtClean="0"/>
              <a:t>of ecological </a:t>
            </a:r>
            <a:r>
              <a:rPr lang="en-US" dirty="0"/>
              <a:t>niches</a:t>
            </a:r>
            <a:r>
              <a:rPr lang="en-US" dirty="0" smtClean="0"/>
              <a:t>."</a:t>
            </a:r>
          </a:p>
          <a:p>
            <a:r>
              <a:rPr lang="en-US" dirty="0"/>
              <a:t>			</a:t>
            </a:r>
            <a:r>
              <a:rPr lang="en-US" dirty="0" err="1"/>
              <a:t>Gavrilets</a:t>
            </a:r>
            <a:r>
              <a:rPr lang="en-US" dirty="0"/>
              <a:t> and </a:t>
            </a:r>
            <a:r>
              <a:rPr lang="en-US" dirty="0" err="1"/>
              <a:t>Losos</a:t>
            </a:r>
            <a:r>
              <a:rPr lang="en-US" dirty="0"/>
              <a:t> 2009</a:t>
            </a:r>
          </a:p>
          <a:p>
            <a:endParaRPr lang="en-US" dirty="0"/>
          </a:p>
          <a:p>
            <a:endParaRPr lang="en-US" dirty="0"/>
          </a:p>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685800" y="381000"/>
            <a:ext cx="7772400" cy="1143000"/>
          </a:xfrm>
        </p:spPr>
        <p:txBody>
          <a:bodyPr/>
          <a:lstStyle/>
          <a:p>
            <a:r>
              <a:rPr lang="en-US" sz="3600"/>
              <a:t>When does adaptive radiation occur?</a:t>
            </a:r>
          </a:p>
        </p:txBody>
      </p:sp>
      <p:pic>
        <p:nvPicPr>
          <p:cNvPr id="6" name="Picture 5" descr="F2.large.jpg"/>
          <p:cNvPicPr>
            <a:picLocks noChangeAspect="1"/>
          </p:cNvPicPr>
          <p:nvPr/>
        </p:nvPicPr>
        <p:blipFill>
          <a:blip r:embed="rId3"/>
          <a:stretch>
            <a:fillRect/>
          </a:stretch>
        </p:blipFill>
        <p:spPr>
          <a:xfrm>
            <a:off x="457200" y="378460"/>
            <a:ext cx="8077200" cy="5389287"/>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2"/>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chemeClr val="tx2"/>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13481</TotalTime>
  <Words>1592</Words>
  <Application>Microsoft PowerPoint</Application>
  <PresentationFormat>On-screen Show (4:3)</PresentationFormat>
  <Paragraphs>265</Paragraphs>
  <Slides>52</Slides>
  <Notes>35</Notes>
  <HiddenSlides>0</HiddenSlides>
  <MMClips>1</MMClips>
  <ScaleCrop>false</ScaleCrop>
  <HeadingPairs>
    <vt:vector size="4" baseType="variant">
      <vt:variant>
        <vt:lpstr>Design Template</vt:lpstr>
      </vt:variant>
      <vt:variant>
        <vt:i4>1</vt:i4>
      </vt:variant>
      <vt:variant>
        <vt:lpstr>Slide Titles</vt:lpstr>
      </vt:variant>
      <vt:variant>
        <vt:i4>52</vt:i4>
      </vt:variant>
    </vt:vector>
  </HeadingPairs>
  <TitlesOfParts>
    <vt:vector size="53" baseType="lpstr">
      <vt:lpstr>Blank Presentation</vt:lpstr>
      <vt:lpstr>Testing hypotheses with trees 1: character correlation</vt:lpstr>
      <vt:lpstr>Testing hypotheses with trees 1: character correlation</vt:lpstr>
      <vt:lpstr>Are feathers associated with powered flight?</vt:lpstr>
      <vt:lpstr>Are feathers associated with powered flight?</vt:lpstr>
      <vt:lpstr>Are feathers associated with powered flight?</vt:lpstr>
      <vt:lpstr>Testing hypotheses with trees 2: Adaptive Radiation</vt:lpstr>
      <vt:lpstr>Adaptive Radiation</vt:lpstr>
      <vt:lpstr>Adaptive Radiation</vt:lpstr>
      <vt:lpstr>When does adaptive radiation occur?</vt:lpstr>
      <vt:lpstr>When does adaptive radiation occur?</vt:lpstr>
      <vt:lpstr>Adaptive Radiation: examples</vt:lpstr>
      <vt:lpstr>Adaptive Radiation: examples  Galapagos finches </vt:lpstr>
      <vt:lpstr>Slide 13</vt:lpstr>
      <vt:lpstr>Slide 14</vt:lpstr>
      <vt:lpstr>Slide 15</vt:lpstr>
      <vt:lpstr>Slide 16</vt:lpstr>
      <vt:lpstr>Slide 17</vt:lpstr>
      <vt:lpstr>Slide 18</vt:lpstr>
      <vt:lpstr>Slide 19</vt:lpstr>
      <vt:lpstr>Adaptive Radiation example:  Greater Antillean Anolis </vt:lpstr>
      <vt:lpstr>Slide 21</vt:lpstr>
      <vt:lpstr>Slide 22</vt:lpstr>
      <vt:lpstr>Slide 23</vt:lpstr>
      <vt:lpstr>Slide 24</vt:lpstr>
      <vt:lpstr>Slide 25</vt:lpstr>
      <vt:lpstr>Slide 26</vt:lpstr>
      <vt:lpstr>Slide 27</vt:lpstr>
      <vt:lpstr>Slide 28</vt:lpstr>
      <vt:lpstr>Slide 29</vt:lpstr>
      <vt:lpstr>Slide 30</vt:lpstr>
      <vt:lpstr>Test for adaptive radiation in Anolis (Losos et al. 1998) </vt:lpstr>
      <vt:lpstr>Test for adaptive radiation in Anolis (Losos et al. 1998) </vt:lpstr>
      <vt:lpstr>Test for adaptive radiation in Anolis (Losos et al. 1998) </vt:lpstr>
      <vt:lpstr>Slide 34</vt:lpstr>
      <vt:lpstr>Slide 35</vt:lpstr>
      <vt:lpstr>Slide 36</vt:lpstr>
      <vt:lpstr>Precambrian period origin of earth =&gt; 542 mya</vt:lpstr>
      <vt:lpstr>Slide 38</vt:lpstr>
      <vt:lpstr>Slide 39</vt:lpstr>
      <vt:lpstr>1. Origin of life</vt:lpstr>
      <vt:lpstr>Origin of life: what is needed?</vt:lpstr>
      <vt:lpstr>Origin of life: what is needed?</vt:lpstr>
      <vt:lpstr>Formation of organic compounds</vt:lpstr>
      <vt:lpstr>Replication</vt:lpstr>
      <vt:lpstr>First "life": Protobionts</vt:lpstr>
      <vt:lpstr>Stromatolites</vt:lpstr>
      <vt:lpstr>2. Photosynthesis</vt:lpstr>
      <vt:lpstr>3. Origin of complex cells (eukaryotes)</vt:lpstr>
      <vt:lpstr>Modern organelles were Bacteria/Algae</vt:lpstr>
      <vt:lpstr>4. Origin of Sex</vt:lpstr>
      <vt:lpstr>5. Origin of multicellular life</vt:lpstr>
      <vt:lpstr>Slide 52</vt:lpstr>
    </vt:vector>
  </TitlesOfParts>
  <Company>American Society of Macs and Players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Joe Mama</dc:creator>
  <cp:lastModifiedBy>panda puffs</cp:lastModifiedBy>
  <cp:revision>502</cp:revision>
  <cp:lastPrinted>2006-11-16T20:14:15Z</cp:lastPrinted>
  <dcterms:created xsi:type="dcterms:W3CDTF">2015-02-20T18:45:18Z</dcterms:created>
  <dcterms:modified xsi:type="dcterms:W3CDTF">2015-02-20T18:48:09Z</dcterms:modified>
</cp:coreProperties>
</file>